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6" r:id="rId2"/>
    <p:sldId id="371" r:id="rId3"/>
    <p:sldId id="352" r:id="rId4"/>
    <p:sldId id="316" r:id="rId5"/>
    <p:sldId id="372" r:id="rId6"/>
    <p:sldId id="353" r:id="rId7"/>
    <p:sldId id="288" r:id="rId8"/>
    <p:sldId id="362" r:id="rId9"/>
    <p:sldId id="365" r:id="rId10"/>
    <p:sldId id="366" r:id="rId11"/>
    <p:sldId id="368" r:id="rId12"/>
    <p:sldId id="369" r:id="rId13"/>
    <p:sldId id="269" r:id="rId14"/>
    <p:sldId id="270" r:id="rId15"/>
    <p:sldId id="272" r:id="rId16"/>
    <p:sldId id="274" r:id="rId17"/>
    <p:sldId id="271" r:id="rId18"/>
    <p:sldId id="336" r:id="rId19"/>
    <p:sldId id="278" r:id="rId20"/>
    <p:sldId id="343" r:id="rId21"/>
    <p:sldId id="363" r:id="rId22"/>
    <p:sldId id="364" r:id="rId23"/>
    <p:sldId id="350" r:id="rId24"/>
    <p:sldId id="351" r:id="rId25"/>
    <p:sldId id="285" r:id="rId26"/>
    <p:sldId id="297" r:id="rId27"/>
    <p:sldId id="281" r:id="rId28"/>
    <p:sldId id="287" r:id="rId29"/>
    <p:sldId id="286" r:id="rId30"/>
    <p:sldId id="289" r:id="rId31"/>
    <p:sldId id="293" r:id="rId32"/>
    <p:sldId id="294" r:id="rId33"/>
    <p:sldId id="292" r:id="rId34"/>
    <p:sldId id="370" r:id="rId35"/>
    <p:sldId id="257" r:id="rId36"/>
    <p:sldId id="295" r:id="rId37"/>
    <p:sldId id="383" r:id="rId38"/>
    <p:sldId id="259" r:id="rId39"/>
    <p:sldId id="335" r:id="rId40"/>
    <p:sldId id="258" r:id="rId41"/>
    <p:sldId id="260" r:id="rId42"/>
    <p:sldId id="355" r:id="rId43"/>
    <p:sldId id="385" r:id="rId44"/>
    <p:sldId id="356" r:id="rId45"/>
    <p:sldId id="360" r:id="rId46"/>
    <p:sldId id="357" r:id="rId47"/>
    <p:sldId id="386" r:id="rId48"/>
    <p:sldId id="261" r:id="rId49"/>
    <p:sldId id="359" r:id="rId50"/>
    <p:sldId id="361" r:id="rId51"/>
    <p:sldId id="387" r:id="rId52"/>
    <p:sldId id="373" r:id="rId53"/>
    <p:sldId id="377" r:id="rId54"/>
    <p:sldId id="390" r:id="rId55"/>
    <p:sldId id="378" r:id="rId56"/>
    <p:sldId id="374" r:id="rId57"/>
    <p:sldId id="379" r:id="rId58"/>
    <p:sldId id="375" r:id="rId59"/>
    <p:sldId id="388" r:id="rId60"/>
    <p:sldId id="382" r:id="rId61"/>
    <p:sldId id="389" r:id="rId62"/>
    <p:sldId id="380" r:id="rId63"/>
    <p:sldId id="384" r:id="rId64"/>
    <p:sldId id="381" r:id="rId65"/>
    <p:sldId id="262" r:id="rId66"/>
    <p:sldId id="263" r:id="rId67"/>
    <p:sldId id="347" r:id="rId68"/>
    <p:sldId id="296" r:id="rId69"/>
    <p:sldId id="348" r:id="rId70"/>
    <p:sldId id="277" r:id="rId71"/>
    <p:sldId id="340" r:id="rId72"/>
    <p:sldId id="338" r:id="rId73"/>
    <p:sldId id="264" r:id="rId74"/>
    <p:sldId id="323" r:id="rId75"/>
    <p:sldId id="313" r:id="rId76"/>
    <p:sldId id="302" r:id="rId77"/>
    <p:sldId id="299" r:id="rId78"/>
    <p:sldId id="349" r:id="rId79"/>
    <p:sldId id="306" r:id="rId80"/>
    <p:sldId id="301" r:id="rId81"/>
    <p:sldId id="304" r:id="rId82"/>
    <p:sldId id="324" r:id="rId83"/>
    <p:sldId id="326" r:id="rId84"/>
    <p:sldId id="307" r:id="rId85"/>
    <p:sldId id="305" r:id="rId86"/>
    <p:sldId id="308" r:id="rId87"/>
    <p:sldId id="309" r:id="rId88"/>
    <p:sldId id="312" r:id="rId89"/>
    <p:sldId id="310" r:id="rId90"/>
    <p:sldId id="314" r:id="rId91"/>
    <p:sldId id="282" r:id="rId92"/>
    <p:sldId id="334" r:id="rId93"/>
    <p:sldId id="280" r:id="rId94"/>
    <p:sldId id="318" r:id="rId95"/>
    <p:sldId id="320" r:id="rId96"/>
    <p:sldId id="329" r:id="rId97"/>
    <p:sldId id="331" r:id="rId98"/>
    <p:sldId id="332" r:id="rId99"/>
    <p:sldId id="327" r:id="rId100"/>
    <p:sldId id="328"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t Marye" initials="KM" lastIdx="1" clrIdx="0">
    <p:extLst>
      <p:ext uri="{19B8F6BF-5375-455C-9EA6-DF929625EA0E}">
        <p15:presenceInfo xmlns:p15="http://schemas.microsoft.com/office/powerpoint/2012/main" userId="21be3e94ae5a1b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31" autoAdjust="0"/>
  </p:normalViewPr>
  <p:slideViewPr>
    <p:cSldViewPr snapToGrid="0">
      <p:cViewPr varScale="1">
        <p:scale>
          <a:sx n="128" d="100"/>
          <a:sy n="128" d="100"/>
        </p:scale>
        <p:origin x="456" y="176"/>
      </p:cViewPr>
      <p:guideLst/>
    </p:cSldViewPr>
  </p:slideViewPr>
  <p:outlineViewPr>
    <p:cViewPr>
      <p:scale>
        <a:sx n="33" d="100"/>
        <a:sy n="33" d="100"/>
      </p:scale>
      <p:origin x="0" y="-34804"/>
    </p:cViewPr>
  </p:outlineViewPr>
  <p:notesTextViewPr>
    <p:cViewPr>
      <p:scale>
        <a:sx n="3" d="2"/>
        <a:sy n="3" d="2"/>
      </p:scale>
      <p:origin x="0" y="0"/>
    </p:cViewPr>
  </p:notesTextViewPr>
  <p:sorterViewPr>
    <p:cViewPr>
      <p:scale>
        <a:sx n="100" d="100"/>
        <a:sy n="100" d="100"/>
      </p:scale>
      <p:origin x="0" y="-78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4T13:51:47.686"/>
    </inkml:context>
    <inkml:brush xml:id="br0">
      <inkml:brushProperty name="width" value="0.05" units="cm"/>
      <inkml:brushProperty name="height" value="0.05" units="cm"/>
    </inkml:brush>
  </inkml:definitions>
  <inkml:trace contextRef="#ctx0" brushRef="#br0">0 0 24575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02T02:13:04.56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8961 187,'-1139'0,"1021"-3,-137-21,-118-44,315 57,0 3,-68 0,-116 10,101 1,120-3,-788-16,-714-38,-470 56,1962-1,-1 1,1 2,-57 15,-89 38,70-21,1 3,58-20,-56 13,36-16,0-4,0-2,-1-4,0-2,-89-7,141 0,1 0,0 0,-25-11,26 9,0 0,0 1,-1 0,-20-1,-23 3,35 2,-1-1,1-1,1-1,-1-1,-44-13,50 11,0 2,-1 0,0 2,0 0,0 0,-28 3,-41-3,-111-17,330 20,-56-3,142 1,188 3,-242 9,90 2,-89-14,343 10,116 47,-102-50,-295-8,4 0,238 5,-151 33,-105-7,121-23,-192-8,3285 2,-3406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02T02:13:12.7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02T02:13:14.43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02T02:13:15.45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02T02:13:22.90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14153 118,'-32'0,"-10"-1,1 2,-77 12,-50 29,105-24,-1-3,0-2,-73 4,-230-17,153-3,-1802 3,1978-1,-48-10,47 6,-44-2,-1580 7,772 1,668-13,-4 0,112 15,-121-5,157-9,-19 0,-184-13,7 0,-218 22,244 5,-359-35,236-7,343 35,-46-14,50 11,1 2,-46-5,-297 8,181 4,-141-3,-363 3,423 8,-124 2,-1908-12,2279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31T15:46:12.45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903 51,'0'13,"6"312,0-248,3 0,22 89,-24-132,-2 0,1 66,-3-37,1-27,2 1,20 66,-16-69,-1 0,-2 0,4 48,-13 50,2 13,1-142,-1-1,1 1,0 0,-1 0,1-1,0 1,1-1,-1 1,0-1,1 1,0-1,-1 0,1 0,0 0,0 0,0 0,0 0,1 0,-1-1,0 1,1-1,-1 0,1 0,-1 0,6 2,7 1,1 0,0 0,23 1,-12-2,105 14,1-7,214-10,-336 0,8 0,0-2,-1 0,29-6,-42 6,0 1,-1-1,1 0,0 0,-1 0,0-1,1 1,-1-1,0 0,0 0,-1-1,1 1,-1-1,1 0,-1 0,0 0,-1 0,3-5,1-4,-2 0,0 0,0-1,-1 1,-1-1,2-25,-7-87,1 82,1-27,2 40,-2 0,-7-51,3 61,-1 1,-1 1,0-1,-1 1,-2 0,-11-18,-77-99,9 15,78 101,2 1,0-1,-12-40,13 35,0 1,-20-38,-37-70,27 50,11 26,-36-67,61 120,0 1,0 0,0-1,0 1,0 0,-1 0,1 0,-1 0,1 1,-1-1,0 1,1-1,-1 1,-5-2,-45-6,38 7,-341-23,-10 25,260 1,-204 27,231-17,65-10,0 1,0 1,0 1,0-1,1 2,-17 8,27-12,0 1,0-1,0 1,0 0,0 0,1 0,-1 1,1-1,0 1,-1-1,1 1,0 0,0 0,1 0,-1 0,1 0,-1 0,1 0,0 1,0-1,1 0,-1 1,1-1,-1 1,1-1,0 0,0 1,1-1,-1 1,1-1,1 5,43 125,-3-12,-35-93,6 16,-3 1,6 51,9 75,-8-58,3 99,-11-135,-5-41,1 0,19 68,-19-85,-1 0,-1 1,-1-1,0 0,-2 25,0-19,1 0,6 36,-2-32,-5-21,2 0,-1 0,1 0,0-1,5 13,-6-18,0 0,1 0,-1 1,1-1,0 0,-1-1,1 1,0 0,0 0,0-1,0 1,1-1,-1 0,0 0,1 0,-1 0,0 0,1 0,-1 0,1-1,4 1,41 3,1-3,51-4,2-1,721 69,-821-65,38 6,67 0,-105-6,-1 0,1 0,0 0,-1 0,1 0,0 0,-1-1,1 1,0 0,-1-1,1 1,-1-1,1 0,-1 0,1 1,-1-1,1 0,-1 0,0 0,0 0,1-1,-1 1,1-2,-1 1,-1 0,0 0,1 0,-1 1,0-1,0 0,0 0,0 0,-1 0,1 0,0 1,-1-1,1 0,-1 0,0 1,0-1,-1-2,-7-12,-1 2,-1-1,-19-19,25 28,-83-83,-3 4,-151-110,-168-60,121 82,272 163,1-1,0-1,1 0,0 0,1-2,1 0,0-1,-11-16,24 31,-1-1,1 0,-1 0,1 1,0-1,-1 0,1 0,0 0,0 0,-1 1,1-1,0 0,0 0,0 0,0 0,0 0,0 1,1-1,-1 0,0 0,0 0,1 0,-1 1,0-1,1 0,-1 0,1 1,-1-1,1 0,-1 0,1 1,-1-1,1 1,0-1,-1 1,1-1,0 1,0-1,-1 1,1-1,0 1,0 0,-1 0,2-1,6-1,-1 0,0 0,1 1,8-1,-12 2,106-7,126 8,-109 2,45 9,-23-1,-110-10,-7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31T16:05:18.75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956 10,'-279'2,"-304"-5,532 0,8-3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D25675-52F2-45FA-8F07-C6AFA5397962}" type="datetimeFigureOut">
              <a:rPr lang="en-US" smtClean="0"/>
              <a:t>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6F786-F06A-468F-B3F3-DB29FA5BAC84}" type="slidenum">
              <a:rPr lang="en-US" smtClean="0"/>
              <a:t>‹#›</a:t>
            </a:fld>
            <a:endParaRPr lang="en-US"/>
          </a:p>
        </p:txBody>
      </p:sp>
    </p:spTree>
    <p:extLst>
      <p:ext uri="{BB962C8B-B14F-4D97-AF65-F5344CB8AC3E}">
        <p14:creationId xmlns:p14="http://schemas.microsoft.com/office/powerpoint/2010/main" val="2737549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76F786-F06A-468F-B3F3-DB29FA5BAC84}" type="slidenum">
              <a:rPr lang="en-US" smtClean="0"/>
              <a:t>4</a:t>
            </a:fld>
            <a:endParaRPr lang="en-US"/>
          </a:p>
        </p:txBody>
      </p:sp>
    </p:spTree>
    <p:extLst>
      <p:ext uri="{BB962C8B-B14F-4D97-AF65-F5344CB8AC3E}">
        <p14:creationId xmlns:p14="http://schemas.microsoft.com/office/powerpoint/2010/main" val="3388840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29BAC-D0B7-15AE-E708-B8A775765A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07FA32-D61F-7616-CBD6-AD4DAE5223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6A7A4-4405-34D5-3663-9C955FDE1479}"/>
              </a:ext>
            </a:extLst>
          </p:cNvPr>
          <p:cNvSpPr>
            <a:spLocks noGrp="1"/>
          </p:cNvSpPr>
          <p:nvPr>
            <p:ph type="dt" sz="half" idx="10"/>
          </p:nvPr>
        </p:nvSpPr>
        <p:spPr/>
        <p:txBody>
          <a:bodyPr/>
          <a:lstStyle/>
          <a:p>
            <a:fld id="{77B45E66-5D28-49CB-8BED-C32C86DB63EC}" type="datetimeFigureOut">
              <a:rPr lang="en-US" smtClean="0"/>
              <a:t>2/8/23</a:t>
            </a:fld>
            <a:endParaRPr lang="en-US" dirty="0"/>
          </a:p>
        </p:txBody>
      </p:sp>
      <p:sp>
        <p:nvSpPr>
          <p:cNvPr id="5" name="Footer Placeholder 4">
            <a:extLst>
              <a:ext uri="{FF2B5EF4-FFF2-40B4-BE49-F238E27FC236}">
                <a16:creationId xmlns:a16="http://schemas.microsoft.com/office/drawing/2014/main" id="{3EA22674-9FC4-A201-2E39-6D88562812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EFE822-E04D-664C-2695-A088377FCE09}"/>
              </a:ext>
            </a:extLst>
          </p:cNvPr>
          <p:cNvSpPr>
            <a:spLocks noGrp="1"/>
          </p:cNvSpPr>
          <p:nvPr>
            <p:ph type="sldNum" sz="quarter" idx="12"/>
          </p:nvPr>
        </p:nvSpPr>
        <p:spPr/>
        <p:txBody>
          <a:bodyPr/>
          <a:lstStyle/>
          <a:p>
            <a:fld id="{DB5940BE-1DDE-4D6A-AE52-60AC55A657DE}" type="slidenum">
              <a:rPr lang="en-US" smtClean="0"/>
              <a:t>‹#›</a:t>
            </a:fld>
            <a:endParaRPr lang="en-US" dirty="0"/>
          </a:p>
        </p:txBody>
      </p:sp>
    </p:spTree>
    <p:extLst>
      <p:ext uri="{BB962C8B-B14F-4D97-AF65-F5344CB8AC3E}">
        <p14:creationId xmlns:p14="http://schemas.microsoft.com/office/powerpoint/2010/main" val="178598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8AE11-B2E1-EDFB-67B9-5D82D15B31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74AE5D-DD51-4F48-7C0F-83BEB4C1FF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BD7F11-EB99-04A7-9455-E60F7B1D6EEA}"/>
              </a:ext>
            </a:extLst>
          </p:cNvPr>
          <p:cNvSpPr>
            <a:spLocks noGrp="1"/>
          </p:cNvSpPr>
          <p:nvPr>
            <p:ph type="dt" sz="half" idx="10"/>
          </p:nvPr>
        </p:nvSpPr>
        <p:spPr/>
        <p:txBody>
          <a:bodyPr/>
          <a:lstStyle/>
          <a:p>
            <a:fld id="{77B45E66-5D28-49CB-8BED-C32C86DB63EC}" type="datetimeFigureOut">
              <a:rPr lang="en-US" smtClean="0"/>
              <a:t>2/8/23</a:t>
            </a:fld>
            <a:endParaRPr lang="en-US" dirty="0"/>
          </a:p>
        </p:txBody>
      </p:sp>
      <p:sp>
        <p:nvSpPr>
          <p:cNvPr id="5" name="Footer Placeholder 4">
            <a:extLst>
              <a:ext uri="{FF2B5EF4-FFF2-40B4-BE49-F238E27FC236}">
                <a16:creationId xmlns:a16="http://schemas.microsoft.com/office/drawing/2014/main" id="{CA3D532E-2E61-74DD-B5CF-03E247DCBE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4292EE-2859-B6FA-5CA4-16967E94D2C2}"/>
              </a:ext>
            </a:extLst>
          </p:cNvPr>
          <p:cNvSpPr>
            <a:spLocks noGrp="1"/>
          </p:cNvSpPr>
          <p:nvPr>
            <p:ph type="sldNum" sz="quarter" idx="12"/>
          </p:nvPr>
        </p:nvSpPr>
        <p:spPr/>
        <p:txBody>
          <a:bodyPr/>
          <a:lstStyle/>
          <a:p>
            <a:fld id="{DB5940BE-1DDE-4D6A-AE52-60AC55A657DE}" type="slidenum">
              <a:rPr lang="en-US" smtClean="0"/>
              <a:t>‹#›</a:t>
            </a:fld>
            <a:endParaRPr lang="en-US" dirty="0"/>
          </a:p>
        </p:txBody>
      </p:sp>
    </p:spTree>
    <p:extLst>
      <p:ext uri="{BB962C8B-B14F-4D97-AF65-F5344CB8AC3E}">
        <p14:creationId xmlns:p14="http://schemas.microsoft.com/office/powerpoint/2010/main" val="3917773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30513C-6298-5011-23C9-3C3E57D745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593DCB-F793-02E8-09E5-EB8A1E1F5C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F0C19-C566-5670-7512-A5A8F3EC2491}"/>
              </a:ext>
            </a:extLst>
          </p:cNvPr>
          <p:cNvSpPr>
            <a:spLocks noGrp="1"/>
          </p:cNvSpPr>
          <p:nvPr>
            <p:ph type="dt" sz="half" idx="10"/>
          </p:nvPr>
        </p:nvSpPr>
        <p:spPr/>
        <p:txBody>
          <a:bodyPr/>
          <a:lstStyle/>
          <a:p>
            <a:fld id="{77B45E66-5D28-49CB-8BED-C32C86DB63EC}" type="datetimeFigureOut">
              <a:rPr lang="en-US" smtClean="0"/>
              <a:t>2/8/23</a:t>
            </a:fld>
            <a:endParaRPr lang="en-US" dirty="0"/>
          </a:p>
        </p:txBody>
      </p:sp>
      <p:sp>
        <p:nvSpPr>
          <p:cNvPr id="5" name="Footer Placeholder 4">
            <a:extLst>
              <a:ext uri="{FF2B5EF4-FFF2-40B4-BE49-F238E27FC236}">
                <a16:creationId xmlns:a16="http://schemas.microsoft.com/office/drawing/2014/main" id="{80B2E5E3-4635-6DD8-0BE4-D3FEA04CFF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B0E2CF-55F5-DDC5-C1E0-D8DD1DB1D6ED}"/>
              </a:ext>
            </a:extLst>
          </p:cNvPr>
          <p:cNvSpPr>
            <a:spLocks noGrp="1"/>
          </p:cNvSpPr>
          <p:nvPr>
            <p:ph type="sldNum" sz="quarter" idx="12"/>
          </p:nvPr>
        </p:nvSpPr>
        <p:spPr/>
        <p:txBody>
          <a:bodyPr/>
          <a:lstStyle/>
          <a:p>
            <a:fld id="{DB5940BE-1DDE-4D6A-AE52-60AC55A657DE}" type="slidenum">
              <a:rPr lang="en-US" smtClean="0"/>
              <a:t>‹#›</a:t>
            </a:fld>
            <a:endParaRPr lang="en-US" dirty="0"/>
          </a:p>
        </p:txBody>
      </p:sp>
    </p:spTree>
    <p:extLst>
      <p:ext uri="{BB962C8B-B14F-4D97-AF65-F5344CB8AC3E}">
        <p14:creationId xmlns:p14="http://schemas.microsoft.com/office/powerpoint/2010/main" val="1915348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865A1-E757-604C-F184-B7FDA45172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C19D1-0F4F-5DA1-CE65-1999F60A3D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10C27-1DE2-86A7-3CE2-D47C79982BF5}"/>
              </a:ext>
            </a:extLst>
          </p:cNvPr>
          <p:cNvSpPr>
            <a:spLocks noGrp="1"/>
          </p:cNvSpPr>
          <p:nvPr>
            <p:ph type="dt" sz="half" idx="10"/>
          </p:nvPr>
        </p:nvSpPr>
        <p:spPr/>
        <p:txBody>
          <a:bodyPr/>
          <a:lstStyle/>
          <a:p>
            <a:fld id="{77B45E66-5D28-49CB-8BED-C32C86DB63EC}" type="datetimeFigureOut">
              <a:rPr lang="en-US" smtClean="0"/>
              <a:t>2/8/23</a:t>
            </a:fld>
            <a:endParaRPr lang="en-US" dirty="0"/>
          </a:p>
        </p:txBody>
      </p:sp>
      <p:sp>
        <p:nvSpPr>
          <p:cNvPr id="5" name="Footer Placeholder 4">
            <a:extLst>
              <a:ext uri="{FF2B5EF4-FFF2-40B4-BE49-F238E27FC236}">
                <a16:creationId xmlns:a16="http://schemas.microsoft.com/office/drawing/2014/main" id="{A6A8E537-D785-88FE-4FAE-8E3DDF112C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3E9A76-0D61-AD54-21F6-002C5FA67DB0}"/>
              </a:ext>
            </a:extLst>
          </p:cNvPr>
          <p:cNvSpPr>
            <a:spLocks noGrp="1"/>
          </p:cNvSpPr>
          <p:nvPr>
            <p:ph type="sldNum" sz="quarter" idx="12"/>
          </p:nvPr>
        </p:nvSpPr>
        <p:spPr/>
        <p:txBody>
          <a:bodyPr/>
          <a:lstStyle/>
          <a:p>
            <a:fld id="{DB5940BE-1DDE-4D6A-AE52-60AC55A657DE}" type="slidenum">
              <a:rPr lang="en-US" smtClean="0"/>
              <a:t>‹#›</a:t>
            </a:fld>
            <a:endParaRPr lang="en-US" dirty="0"/>
          </a:p>
        </p:txBody>
      </p:sp>
    </p:spTree>
    <p:extLst>
      <p:ext uri="{BB962C8B-B14F-4D97-AF65-F5344CB8AC3E}">
        <p14:creationId xmlns:p14="http://schemas.microsoft.com/office/powerpoint/2010/main" val="4125531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F8546-A099-39B7-65AE-769330BEEE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BD3FFD-23B1-C4E3-570B-A31133325A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0D4A7E-0B07-82D0-E0D8-6145D909717B}"/>
              </a:ext>
            </a:extLst>
          </p:cNvPr>
          <p:cNvSpPr>
            <a:spLocks noGrp="1"/>
          </p:cNvSpPr>
          <p:nvPr>
            <p:ph type="dt" sz="half" idx="10"/>
          </p:nvPr>
        </p:nvSpPr>
        <p:spPr/>
        <p:txBody>
          <a:bodyPr/>
          <a:lstStyle/>
          <a:p>
            <a:fld id="{77B45E66-5D28-49CB-8BED-C32C86DB63EC}" type="datetimeFigureOut">
              <a:rPr lang="en-US" smtClean="0"/>
              <a:t>2/8/23</a:t>
            </a:fld>
            <a:endParaRPr lang="en-US" dirty="0"/>
          </a:p>
        </p:txBody>
      </p:sp>
      <p:sp>
        <p:nvSpPr>
          <p:cNvPr id="5" name="Footer Placeholder 4">
            <a:extLst>
              <a:ext uri="{FF2B5EF4-FFF2-40B4-BE49-F238E27FC236}">
                <a16:creationId xmlns:a16="http://schemas.microsoft.com/office/drawing/2014/main" id="{CEC32D1A-F4CA-1168-1472-8E16E26111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F6B531-5AC6-6841-1C10-36FADB41ED05}"/>
              </a:ext>
            </a:extLst>
          </p:cNvPr>
          <p:cNvSpPr>
            <a:spLocks noGrp="1"/>
          </p:cNvSpPr>
          <p:nvPr>
            <p:ph type="sldNum" sz="quarter" idx="12"/>
          </p:nvPr>
        </p:nvSpPr>
        <p:spPr/>
        <p:txBody>
          <a:bodyPr/>
          <a:lstStyle/>
          <a:p>
            <a:fld id="{DB5940BE-1DDE-4D6A-AE52-60AC55A657DE}" type="slidenum">
              <a:rPr lang="en-US" smtClean="0"/>
              <a:t>‹#›</a:t>
            </a:fld>
            <a:endParaRPr lang="en-US" dirty="0"/>
          </a:p>
        </p:txBody>
      </p:sp>
    </p:spTree>
    <p:extLst>
      <p:ext uri="{BB962C8B-B14F-4D97-AF65-F5344CB8AC3E}">
        <p14:creationId xmlns:p14="http://schemas.microsoft.com/office/powerpoint/2010/main" val="1733674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053-980A-D4F0-6404-B999CE2C61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705C6D-B009-D65F-5917-AFD175395E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A2EA60-A887-6682-E90F-60C63E9EBA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26D29F-76BC-AF80-8B8B-77FB47241B8F}"/>
              </a:ext>
            </a:extLst>
          </p:cNvPr>
          <p:cNvSpPr>
            <a:spLocks noGrp="1"/>
          </p:cNvSpPr>
          <p:nvPr>
            <p:ph type="dt" sz="half" idx="10"/>
          </p:nvPr>
        </p:nvSpPr>
        <p:spPr/>
        <p:txBody>
          <a:bodyPr/>
          <a:lstStyle/>
          <a:p>
            <a:fld id="{77B45E66-5D28-49CB-8BED-C32C86DB63EC}" type="datetimeFigureOut">
              <a:rPr lang="en-US" smtClean="0"/>
              <a:t>2/8/23</a:t>
            </a:fld>
            <a:endParaRPr lang="en-US" dirty="0"/>
          </a:p>
        </p:txBody>
      </p:sp>
      <p:sp>
        <p:nvSpPr>
          <p:cNvPr id="6" name="Footer Placeholder 5">
            <a:extLst>
              <a:ext uri="{FF2B5EF4-FFF2-40B4-BE49-F238E27FC236}">
                <a16:creationId xmlns:a16="http://schemas.microsoft.com/office/drawing/2014/main" id="{29C5E9EC-FF60-F2D7-86EA-13D7C2262B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370275-F547-4C7A-70B0-BE5D42BF88F1}"/>
              </a:ext>
            </a:extLst>
          </p:cNvPr>
          <p:cNvSpPr>
            <a:spLocks noGrp="1"/>
          </p:cNvSpPr>
          <p:nvPr>
            <p:ph type="sldNum" sz="quarter" idx="12"/>
          </p:nvPr>
        </p:nvSpPr>
        <p:spPr/>
        <p:txBody>
          <a:bodyPr/>
          <a:lstStyle/>
          <a:p>
            <a:fld id="{DB5940BE-1DDE-4D6A-AE52-60AC55A657DE}" type="slidenum">
              <a:rPr lang="en-US" smtClean="0"/>
              <a:t>‹#›</a:t>
            </a:fld>
            <a:endParaRPr lang="en-US" dirty="0"/>
          </a:p>
        </p:txBody>
      </p:sp>
    </p:spTree>
    <p:extLst>
      <p:ext uri="{BB962C8B-B14F-4D97-AF65-F5344CB8AC3E}">
        <p14:creationId xmlns:p14="http://schemas.microsoft.com/office/powerpoint/2010/main" val="1494054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9830-E2EF-869C-A204-5892871683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01F605-2C9E-9AAF-A0E0-23FDCF4DFE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2A8B3E-3DD8-2156-3F5F-138B3D6B58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96E3C-C9B6-3413-4744-5AA0068B1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EEB6BF-E26D-14FB-7930-3F6368B725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551BC0-3F8E-27BE-95D4-FB83A994E3CC}"/>
              </a:ext>
            </a:extLst>
          </p:cNvPr>
          <p:cNvSpPr>
            <a:spLocks noGrp="1"/>
          </p:cNvSpPr>
          <p:nvPr>
            <p:ph type="dt" sz="half" idx="10"/>
          </p:nvPr>
        </p:nvSpPr>
        <p:spPr/>
        <p:txBody>
          <a:bodyPr/>
          <a:lstStyle/>
          <a:p>
            <a:fld id="{77B45E66-5D28-49CB-8BED-C32C86DB63EC}" type="datetimeFigureOut">
              <a:rPr lang="en-US" smtClean="0"/>
              <a:t>2/8/23</a:t>
            </a:fld>
            <a:endParaRPr lang="en-US" dirty="0"/>
          </a:p>
        </p:txBody>
      </p:sp>
      <p:sp>
        <p:nvSpPr>
          <p:cNvPr id="8" name="Footer Placeholder 7">
            <a:extLst>
              <a:ext uri="{FF2B5EF4-FFF2-40B4-BE49-F238E27FC236}">
                <a16:creationId xmlns:a16="http://schemas.microsoft.com/office/drawing/2014/main" id="{6AC36E11-1C8A-79C6-FEFF-B42A65F6C59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B59C1B-04C5-6693-9781-4D55E7D928A8}"/>
              </a:ext>
            </a:extLst>
          </p:cNvPr>
          <p:cNvSpPr>
            <a:spLocks noGrp="1"/>
          </p:cNvSpPr>
          <p:nvPr>
            <p:ph type="sldNum" sz="quarter" idx="12"/>
          </p:nvPr>
        </p:nvSpPr>
        <p:spPr/>
        <p:txBody>
          <a:bodyPr/>
          <a:lstStyle/>
          <a:p>
            <a:fld id="{DB5940BE-1DDE-4D6A-AE52-60AC55A657DE}" type="slidenum">
              <a:rPr lang="en-US" smtClean="0"/>
              <a:t>‹#›</a:t>
            </a:fld>
            <a:endParaRPr lang="en-US" dirty="0"/>
          </a:p>
        </p:txBody>
      </p:sp>
    </p:spTree>
    <p:extLst>
      <p:ext uri="{BB962C8B-B14F-4D97-AF65-F5344CB8AC3E}">
        <p14:creationId xmlns:p14="http://schemas.microsoft.com/office/powerpoint/2010/main" val="724377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C6A25-7170-0BC2-2222-7AF1BAF32F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CD49FD-89A8-38FF-7370-0A0009FABA71}"/>
              </a:ext>
            </a:extLst>
          </p:cNvPr>
          <p:cNvSpPr>
            <a:spLocks noGrp="1"/>
          </p:cNvSpPr>
          <p:nvPr>
            <p:ph type="dt" sz="half" idx="10"/>
          </p:nvPr>
        </p:nvSpPr>
        <p:spPr/>
        <p:txBody>
          <a:bodyPr/>
          <a:lstStyle/>
          <a:p>
            <a:fld id="{77B45E66-5D28-49CB-8BED-C32C86DB63EC}" type="datetimeFigureOut">
              <a:rPr lang="en-US" smtClean="0"/>
              <a:t>2/8/23</a:t>
            </a:fld>
            <a:endParaRPr lang="en-US" dirty="0"/>
          </a:p>
        </p:txBody>
      </p:sp>
      <p:sp>
        <p:nvSpPr>
          <p:cNvPr id="4" name="Footer Placeholder 3">
            <a:extLst>
              <a:ext uri="{FF2B5EF4-FFF2-40B4-BE49-F238E27FC236}">
                <a16:creationId xmlns:a16="http://schemas.microsoft.com/office/drawing/2014/main" id="{5387D4EC-E64D-198A-0088-52B04B80B65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7A82561-5856-05CA-A3B4-BC4A76704079}"/>
              </a:ext>
            </a:extLst>
          </p:cNvPr>
          <p:cNvSpPr>
            <a:spLocks noGrp="1"/>
          </p:cNvSpPr>
          <p:nvPr>
            <p:ph type="sldNum" sz="quarter" idx="12"/>
          </p:nvPr>
        </p:nvSpPr>
        <p:spPr/>
        <p:txBody>
          <a:bodyPr/>
          <a:lstStyle/>
          <a:p>
            <a:fld id="{DB5940BE-1DDE-4D6A-AE52-60AC55A657DE}" type="slidenum">
              <a:rPr lang="en-US" smtClean="0"/>
              <a:t>‹#›</a:t>
            </a:fld>
            <a:endParaRPr lang="en-US" dirty="0"/>
          </a:p>
        </p:txBody>
      </p:sp>
    </p:spTree>
    <p:extLst>
      <p:ext uri="{BB962C8B-B14F-4D97-AF65-F5344CB8AC3E}">
        <p14:creationId xmlns:p14="http://schemas.microsoft.com/office/powerpoint/2010/main" val="329612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23CB31-98EC-BB03-8287-6E8D7FFF0B05}"/>
              </a:ext>
            </a:extLst>
          </p:cNvPr>
          <p:cNvSpPr>
            <a:spLocks noGrp="1"/>
          </p:cNvSpPr>
          <p:nvPr>
            <p:ph type="dt" sz="half" idx="10"/>
          </p:nvPr>
        </p:nvSpPr>
        <p:spPr/>
        <p:txBody>
          <a:bodyPr/>
          <a:lstStyle/>
          <a:p>
            <a:fld id="{77B45E66-5D28-49CB-8BED-C32C86DB63EC}" type="datetimeFigureOut">
              <a:rPr lang="en-US" smtClean="0"/>
              <a:t>2/8/23</a:t>
            </a:fld>
            <a:endParaRPr lang="en-US" dirty="0"/>
          </a:p>
        </p:txBody>
      </p:sp>
      <p:sp>
        <p:nvSpPr>
          <p:cNvPr id="3" name="Footer Placeholder 2">
            <a:extLst>
              <a:ext uri="{FF2B5EF4-FFF2-40B4-BE49-F238E27FC236}">
                <a16:creationId xmlns:a16="http://schemas.microsoft.com/office/drawing/2014/main" id="{0B744149-A9D6-EF8A-3AFC-0D0BA5DE540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EFC2BE6-224B-C043-9C1C-4D7C7C730CB6}"/>
              </a:ext>
            </a:extLst>
          </p:cNvPr>
          <p:cNvSpPr>
            <a:spLocks noGrp="1"/>
          </p:cNvSpPr>
          <p:nvPr>
            <p:ph type="sldNum" sz="quarter" idx="12"/>
          </p:nvPr>
        </p:nvSpPr>
        <p:spPr/>
        <p:txBody>
          <a:bodyPr/>
          <a:lstStyle/>
          <a:p>
            <a:fld id="{DB5940BE-1DDE-4D6A-AE52-60AC55A657DE}" type="slidenum">
              <a:rPr lang="en-US" smtClean="0"/>
              <a:t>‹#›</a:t>
            </a:fld>
            <a:endParaRPr lang="en-US" dirty="0"/>
          </a:p>
        </p:txBody>
      </p:sp>
    </p:spTree>
    <p:extLst>
      <p:ext uri="{BB962C8B-B14F-4D97-AF65-F5344CB8AC3E}">
        <p14:creationId xmlns:p14="http://schemas.microsoft.com/office/powerpoint/2010/main" val="2779774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F07F2-0EEA-F5CF-DF9B-FA0A3F1E7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E17418-0050-D5AC-B5C0-2D986F26EE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9D119C-23FE-FA81-A0AF-90C05499A6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1673EA-19E9-35E8-CDE1-12B0A34CE56E}"/>
              </a:ext>
            </a:extLst>
          </p:cNvPr>
          <p:cNvSpPr>
            <a:spLocks noGrp="1"/>
          </p:cNvSpPr>
          <p:nvPr>
            <p:ph type="dt" sz="half" idx="10"/>
          </p:nvPr>
        </p:nvSpPr>
        <p:spPr/>
        <p:txBody>
          <a:bodyPr/>
          <a:lstStyle/>
          <a:p>
            <a:fld id="{77B45E66-5D28-49CB-8BED-C32C86DB63EC}" type="datetimeFigureOut">
              <a:rPr lang="en-US" smtClean="0"/>
              <a:t>2/8/23</a:t>
            </a:fld>
            <a:endParaRPr lang="en-US" dirty="0"/>
          </a:p>
        </p:txBody>
      </p:sp>
      <p:sp>
        <p:nvSpPr>
          <p:cNvPr id="6" name="Footer Placeholder 5">
            <a:extLst>
              <a:ext uri="{FF2B5EF4-FFF2-40B4-BE49-F238E27FC236}">
                <a16:creationId xmlns:a16="http://schemas.microsoft.com/office/drawing/2014/main" id="{3ED5EC85-F193-0E2C-B757-E9C066E72A1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0CBDCD-1961-8A61-307C-23EA60229464}"/>
              </a:ext>
            </a:extLst>
          </p:cNvPr>
          <p:cNvSpPr>
            <a:spLocks noGrp="1"/>
          </p:cNvSpPr>
          <p:nvPr>
            <p:ph type="sldNum" sz="quarter" idx="12"/>
          </p:nvPr>
        </p:nvSpPr>
        <p:spPr/>
        <p:txBody>
          <a:bodyPr/>
          <a:lstStyle/>
          <a:p>
            <a:fld id="{DB5940BE-1DDE-4D6A-AE52-60AC55A657DE}" type="slidenum">
              <a:rPr lang="en-US" smtClean="0"/>
              <a:t>‹#›</a:t>
            </a:fld>
            <a:endParaRPr lang="en-US" dirty="0"/>
          </a:p>
        </p:txBody>
      </p:sp>
    </p:spTree>
    <p:extLst>
      <p:ext uri="{BB962C8B-B14F-4D97-AF65-F5344CB8AC3E}">
        <p14:creationId xmlns:p14="http://schemas.microsoft.com/office/powerpoint/2010/main" val="2104857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0A57A-E155-5282-119F-2F5E242A6F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2557E6-FCDA-BFE2-7E82-71525868CA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06EA553-3789-65E1-CE2B-5B729C239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89D1D9-7B15-732E-0BD9-8746D2F9C220}"/>
              </a:ext>
            </a:extLst>
          </p:cNvPr>
          <p:cNvSpPr>
            <a:spLocks noGrp="1"/>
          </p:cNvSpPr>
          <p:nvPr>
            <p:ph type="dt" sz="half" idx="10"/>
          </p:nvPr>
        </p:nvSpPr>
        <p:spPr/>
        <p:txBody>
          <a:bodyPr/>
          <a:lstStyle/>
          <a:p>
            <a:fld id="{77B45E66-5D28-49CB-8BED-C32C86DB63EC}" type="datetimeFigureOut">
              <a:rPr lang="en-US" smtClean="0"/>
              <a:t>2/8/23</a:t>
            </a:fld>
            <a:endParaRPr lang="en-US" dirty="0"/>
          </a:p>
        </p:txBody>
      </p:sp>
      <p:sp>
        <p:nvSpPr>
          <p:cNvPr id="6" name="Footer Placeholder 5">
            <a:extLst>
              <a:ext uri="{FF2B5EF4-FFF2-40B4-BE49-F238E27FC236}">
                <a16:creationId xmlns:a16="http://schemas.microsoft.com/office/drawing/2014/main" id="{08962B90-41C1-7C6F-DF66-A38F660DBBA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B83414-6ECE-9AEC-69DB-C415D3050F9F}"/>
              </a:ext>
            </a:extLst>
          </p:cNvPr>
          <p:cNvSpPr>
            <a:spLocks noGrp="1"/>
          </p:cNvSpPr>
          <p:nvPr>
            <p:ph type="sldNum" sz="quarter" idx="12"/>
          </p:nvPr>
        </p:nvSpPr>
        <p:spPr/>
        <p:txBody>
          <a:bodyPr/>
          <a:lstStyle/>
          <a:p>
            <a:fld id="{DB5940BE-1DDE-4D6A-AE52-60AC55A657DE}" type="slidenum">
              <a:rPr lang="en-US" smtClean="0"/>
              <a:t>‹#›</a:t>
            </a:fld>
            <a:endParaRPr lang="en-US" dirty="0"/>
          </a:p>
        </p:txBody>
      </p:sp>
    </p:spTree>
    <p:extLst>
      <p:ext uri="{BB962C8B-B14F-4D97-AF65-F5344CB8AC3E}">
        <p14:creationId xmlns:p14="http://schemas.microsoft.com/office/powerpoint/2010/main" val="3237615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7000">
              <a:schemeClr val="accent1">
                <a:lumMod val="45000"/>
                <a:lumOff val="55000"/>
              </a:schemeClr>
            </a:gs>
            <a:gs pos="5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3B5F0E-F91A-C35B-A495-96E97ECF3F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8CF535-7F27-444E-A481-3809DBE2A2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6B93-45CF-0940-8533-A39515A649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B45E66-5D28-49CB-8BED-C32C86DB63EC}" type="datetimeFigureOut">
              <a:rPr lang="en-US" smtClean="0"/>
              <a:t>2/8/23</a:t>
            </a:fld>
            <a:endParaRPr lang="en-US" dirty="0"/>
          </a:p>
        </p:txBody>
      </p:sp>
      <p:sp>
        <p:nvSpPr>
          <p:cNvPr id="5" name="Footer Placeholder 4">
            <a:extLst>
              <a:ext uri="{FF2B5EF4-FFF2-40B4-BE49-F238E27FC236}">
                <a16:creationId xmlns:a16="http://schemas.microsoft.com/office/drawing/2014/main" id="{89514B11-B49D-2460-3738-595561EC8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74B5907-48CD-0E8E-F276-E8791821B6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5940BE-1DDE-4D6A-AE52-60AC55A657DE}" type="slidenum">
              <a:rPr lang="en-US" smtClean="0"/>
              <a:t>‹#›</a:t>
            </a:fld>
            <a:endParaRPr lang="en-US" dirty="0"/>
          </a:p>
        </p:txBody>
      </p:sp>
    </p:spTree>
    <p:extLst>
      <p:ext uri="{BB962C8B-B14F-4D97-AF65-F5344CB8AC3E}">
        <p14:creationId xmlns:p14="http://schemas.microsoft.com/office/powerpoint/2010/main" val="1954717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biblia.com/bible/nasb95/Rom%206.23" TargetMode="External"/><Relationship Id="rId7" Type="http://schemas.openxmlformats.org/officeDocument/2006/relationships/hyperlink" Target="https://biblia.com/bible/nasb95/Isa%206.2" TargetMode="External"/><Relationship Id="rId2" Type="http://schemas.openxmlformats.org/officeDocument/2006/relationships/hyperlink" Target="https://biblia.com/bible/nasb95/Rom%205.12" TargetMode="External"/><Relationship Id="rId1" Type="http://schemas.openxmlformats.org/officeDocument/2006/relationships/slideLayout" Target="../slideLayouts/slideLayout2.xml"/><Relationship Id="rId6" Type="http://schemas.openxmlformats.org/officeDocument/2006/relationships/hyperlink" Target="https://biblia.com/bible/nasb95/Rom%203.23" TargetMode="External"/><Relationship Id="rId5" Type="http://schemas.openxmlformats.org/officeDocument/2006/relationships/hyperlink" Target="https://biblia.com/bible/nasb95/Jer%2031.30" TargetMode="External"/><Relationship Id="rId4" Type="http://schemas.openxmlformats.org/officeDocument/2006/relationships/hyperlink" Target="https://biblia.com/bible/nasb95/Ezek%2018.2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biblegateway.com/passage/?search=Jeremiah+15%3A16&amp;version=NASB#cen-NASB-19332B" TargetMode="External"/><Relationship Id="rId2" Type="http://schemas.openxmlformats.org/officeDocument/2006/relationships/hyperlink" Target="https://www.biblegateway.com/passage/?search=Jeremiah+15%3A16&amp;version=NASB#cen-NASB-19332A" TargetMode="External"/><Relationship Id="rId1" Type="http://schemas.openxmlformats.org/officeDocument/2006/relationships/slideLayout" Target="../slideLayouts/slideLayout2.xml"/><Relationship Id="rId4" Type="http://schemas.openxmlformats.org/officeDocument/2006/relationships/hyperlink" Target="https://www.biblegateway.com/passage/?search=Jeremiah+15%3A16&amp;version=NASB#cen-NASB-19332C"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tquestions.org/" TargetMode="External"/><Relationship Id="rId2" Type="http://schemas.openxmlformats.org/officeDocument/2006/relationships/hyperlink" Target="https://www.biblehub.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biblehub.co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gracetoyou.or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biblegateway.com/passage/?search=2+Timothy+2%3A15&amp;version=NASB#fen-NASB-29830a" TargetMode="External"/><Relationship Id="rId2" Type="http://schemas.openxmlformats.org/officeDocument/2006/relationships/hyperlink" Target="https://www.biblegateway.com/passage/?search=2+Timothy+2%3A15&amp;version=NASB#cen-NASB-29830A" TargetMode="External"/><Relationship Id="rId1" Type="http://schemas.openxmlformats.org/officeDocument/2006/relationships/slideLayout" Target="../slideLayouts/slideLayout1.xml"/><Relationship Id="rId4" Type="http://schemas.openxmlformats.org/officeDocument/2006/relationships/hyperlink" Target="https://www.biblegateway.com/passage/?search=2+Timothy+2%3A15&amp;version=NASB#cen-NASB-29830B"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biblehub.com/" TargetMode="External"/><Relationship Id="rId2" Type="http://schemas.openxmlformats.org/officeDocument/2006/relationships/hyperlink" Target="https://www.biblegateway.com/" TargetMode="External"/><Relationship Id="rId1" Type="http://schemas.openxmlformats.org/officeDocument/2006/relationships/slideLayout" Target="../slideLayouts/slideLayout2.xml"/><Relationship Id="rId5" Type="http://schemas.openxmlformats.org/officeDocument/2006/relationships/hyperlink" Target="https://www.gotquestions.org/" TargetMode="External"/><Relationship Id="rId4" Type="http://schemas.openxmlformats.org/officeDocument/2006/relationships/hyperlink" Target="https://planobiblechapel.org/constable-note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biblegateway.com/" TargetMode="External"/><Relationship Id="rId2" Type="http://schemas.openxmlformats.org/officeDocument/2006/relationships/hyperlink" Target="http://www.biblehub.co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s://www.biblegateway.com/passage/?search=Acts+2%3A37-42&amp;version=NASB#cen-NASB-26981E" TargetMode="External"/><Relationship Id="rId3" Type="http://schemas.openxmlformats.org/officeDocument/2006/relationships/hyperlink" Target="https://www.biblegateway.com/passage/?search=Acts+2%3A37-42&amp;version=NASB#fen-NASB-26979b" TargetMode="External"/><Relationship Id="rId7" Type="http://schemas.openxmlformats.org/officeDocument/2006/relationships/hyperlink" Target="https://www.biblegateway.com/passage/?search=Acts+2%3A37-42&amp;version=NASB#cen-NASB-26981D" TargetMode="External"/><Relationship Id="rId2" Type="http://schemas.openxmlformats.org/officeDocument/2006/relationships/hyperlink" Target="https://www.biblegateway.com/passage/?search=Acts+2%3A37-42&amp;version=NASB#fen-NASB-26979a" TargetMode="External"/><Relationship Id="rId1" Type="http://schemas.openxmlformats.org/officeDocument/2006/relationships/slideLayout" Target="../slideLayouts/slideLayout2.xml"/><Relationship Id="rId6" Type="http://schemas.openxmlformats.org/officeDocument/2006/relationships/hyperlink" Target="https://www.biblegateway.com/passage/?search=Acts+2%3A37-42&amp;version=NASB#cen-NASB-26980C" TargetMode="External"/><Relationship Id="rId5" Type="http://schemas.openxmlformats.org/officeDocument/2006/relationships/hyperlink" Target="https://www.biblegateway.com/passage/?search=Acts+2%3A37-42&amp;version=NASB#cen-NASB-26980B" TargetMode="External"/><Relationship Id="rId4" Type="http://schemas.openxmlformats.org/officeDocument/2006/relationships/hyperlink" Target="https://www.biblegateway.com/passage/?search=Acts+2%3A37-42&amp;version=NASB#cen-NASB-26979A"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biblegateway.com/passage/?search=Acts+2%3A37-42&amp;version=NASB#cen-NASB-26984J" TargetMode="External"/><Relationship Id="rId3" Type="http://schemas.openxmlformats.org/officeDocument/2006/relationships/hyperlink" Target="https://www.biblegateway.com/passage/?search=Acts+2%3A37-42&amp;version=NASB#fen-NASB-26982c" TargetMode="External"/><Relationship Id="rId7" Type="http://schemas.openxmlformats.org/officeDocument/2006/relationships/hyperlink" Target="https://www.biblegateway.com/passage/?search=Acts+2%3A37-42&amp;version=NASB#cen-NASB-26984I" TargetMode="External"/><Relationship Id="rId2" Type="http://schemas.openxmlformats.org/officeDocument/2006/relationships/hyperlink" Target="https://www.biblegateway.com/passage/?search=Acts+2%3A37-42&amp;version=NASB#cen-NASB-26982F" TargetMode="External"/><Relationship Id="rId1" Type="http://schemas.openxmlformats.org/officeDocument/2006/relationships/slideLayout" Target="../slideLayouts/slideLayout2.xml"/><Relationship Id="rId6" Type="http://schemas.openxmlformats.org/officeDocument/2006/relationships/hyperlink" Target="https://www.biblegateway.com/passage/?search=Acts+2%3A37-42&amp;version=NASB#cen-NASB-26983H" TargetMode="External"/><Relationship Id="rId5" Type="http://schemas.openxmlformats.org/officeDocument/2006/relationships/hyperlink" Target="https://www.biblegateway.com/passage/?search=Acts+2%3A37-42&amp;version=NASB#fen-NASB-26983d" TargetMode="External"/><Relationship Id="rId10" Type="http://schemas.openxmlformats.org/officeDocument/2006/relationships/hyperlink" Target="https://www.biblegateway.com/passage/?search=Acts+2%3A37-42&amp;version=NASB#fen-NASB-26984e" TargetMode="External"/><Relationship Id="rId4" Type="http://schemas.openxmlformats.org/officeDocument/2006/relationships/hyperlink" Target="https://www.biblegateway.com/passage/?search=Acts+2%3A37-42&amp;version=NASB#cen-NASB-26982G" TargetMode="External"/><Relationship Id="rId9" Type="http://schemas.openxmlformats.org/officeDocument/2006/relationships/hyperlink" Target="https://www.biblegateway.com/passage/?search=Acts+2%3A37-42&amp;version=NASB#cen-NASB-26984K"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biblegateway.com/passage/?search=Acts+2%3A37-42&amp;version=NASB#en-NASB-26982" TargetMode="External"/><Relationship Id="rId2" Type="http://schemas.openxmlformats.org/officeDocument/2006/relationships/hyperlink" Target="https://www.biblegateway.com/passage/?search=Acts+2%3A37-42&amp;version=NASB#en-NASB-26979" TargetMode="External"/><Relationship Id="rId1" Type="http://schemas.openxmlformats.org/officeDocument/2006/relationships/slideLayout" Target="../slideLayouts/slideLayout2.xml"/><Relationship Id="rId5" Type="http://schemas.openxmlformats.org/officeDocument/2006/relationships/hyperlink" Target="https://www.biblegateway.com/passage/?search=Acts+2%3A37-42&amp;version=NASB#en-NASB-26984" TargetMode="External"/><Relationship Id="rId4" Type="http://schemas.openxmlformats.org/officeDocument/2006/relationships/hyperlink" Target="https://www.biblegateway.com/passage/?search=Acts+2%3A37-42&amp;version=NASB#en-NASB-26983"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biblegateway.com/passage/?search=Isaiah%2044%3A3%2CIsaiah%2054%3A13%2CIsaiah%2057%3A19%2CJoel%202%3A32%2CRomans%209%3A4%2CEphesians%202%3A12&amp;version=NASB" TargetMode="External"/><Relationship Id="rId13" Type="http://schemas.openxmlformats.org/officeDocument/2006/relationships/hyperlink" Target="https://www.biblegateway.com/passage/?search=Acts+2%3A37-42&amp;version=NASB#en-NASB-26983" TargetMode="External"/><Relationship Id="rId3" Type="http://schemas.openxmlformats.org/officeDocument/2006/relationships/hyperlink" Target="https://www.biblegateway.com/passage/?search=Luke%203%3A10%2CLuke%203%3A12%2CLuke%203%3A14&amp;version=NASB" TargetMode="External"/><Relationship Id="rId7" Type="http://schemas.openxmlformats.org/officeDocument/2006/relationships/hyperlink" Target="https://www.biblegateway.com/passage/?search=Acts+2%3A37-42&amp;version=NASB#en-NASB-26981" TargetMode="External"/><Relationship Id="rId12" Type="http://schemas.openxmlformats.org/officeDocument/2006/relationships/hyperlink" Target="https://www.biblegateway.com/passage/?search=Deuteronomy%2032%3A5%2CMatthew%2017%3A17%2CPhilippians%202%3A15&amp;version=NASB" TargetMode="External"/><Relationship Id="rId17" Type="http://schemas.openxmlformats.org/officeDocument/2006/relationships/hyperlink" Target="https://www.biblegateway.com/passage/?search=Luke%2024%3A30%2CActs%202%3A46%2CActs%2020%3A7%2C1%20Corinthians%2010%3A16&amp;version=NASB" TargetMode="External"/><Relationship Id="rId2" Type="http://schemas.openxmlformats.org/officeDocument/2006/relationships/hyperlink" Target="https://www.biblegateway.com/passage/?search=Acts+2%3A37-42&amp;version=NASB#en-NASB-26979" TargetMode="External"/><Relationship Id="rId16" Type="http://schemas.openxmlformats.org/officeDocument/2006/relationships/hyperlink" Target="https://www.biblegateway.com/passage/?search=Acts%201%3A14&amp;version=NASB" TargetMode="External"/><Relationship Id="rId1" Type="http://schemas.openxmlformats.org/officeDocument/2006/relationships/slideLayout" Target="../slideLayouts/slideLayout2.xml"/><Relationship Id="rId6" Type="http://schemas.openxmlformats.org/officeDocument/2006/relationships/hyperlink" Target="https://www.biblegateway.com/passage/?search=Mark%2016%3A16%2CActs%208%3A12%2CActs%208%3A16%2CActs%2022%3A16&amp;version=NASB" TargetMode="External"/><Relationship Id="rId11" Type="http://schemas.openxmlformats.org/officeDocument/2006/relationships/hyperlink" Target="https://www.biblegateway.com/passage/?search=Luke%2016%3A28&amp;version=NASB" TargetMode="External"/><Relationship Id="rId5" Type="http://schemas.openxmlformats.org/officeDocument/2006/relationships/hyperlink" Target="https://www.biblegateway.com/passage/?search=Mark%201%3A15%2CLuke%2024%3A47%2CActs%203%3A19%2CActs%205%3A31%2CActs%2020%3A21&amp;version=NASB" TargetMode="External"/><Relationship Id="rId15" Type="http://schemas.openxmlformats.org/officeDocument/2006/relationships/hyperlink" Target="https://www.biblegateway.com/passage/?search=Acts+2%3A37-42&amp;version=NASB#en-NASB-26984" TargetMode="External"/><Relationship Id="rId10" Type="http://schemas.openxmlformats.org/officeDocument/2006/relationships/hyperlink" Target="https://www.biblegateway.com/passage/?search=Acts+2%3A37-42&amp;version=NASB#en-NASB-26982" TargetMode="External"/><Relationship Id="rId4" Type="http://schemas.openxmlformats.org/officeDocument/2006/relationships/hyperlink" Target="https://www.biblegateway.com/passage/?search=Acts+2%3A37-42&amp;version=NASB#en-NASB-26980" TargetMode="External"/><Relationship Id="rId9" Type="http://schemas.openxmlformats.org/officeDocument/2006/relationships/hyperlink" Target="https://www.biblegateway.com/passage/?search=Ephesians%202%3A13%2CEphesians%202%3A17&amp;version=NASB" TargetMode="External"/><Relationship Id="rId14" Type="http://schemas.openxmlformats.org/officeDocument/2006/relationships/hyperlink" Target="https://www.biblegateway.com/passage/?search=Acts%203%3A23%2CActs%207%3A14%2CActs%2027%3A37%2CRomans%2013%3A1%2C1%20Peter%203%3A20%2CRevelation%2016%3A3&amp;version=NASB"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2.xml"/><Relationship Id="rId7" Type="http://schemas.openxmlformats.org/officeDocument/2006/relationships/customXml" Target="../ink/ink4.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customXml" Target="../ink/ink3.xml"/><Relationship Id="rId10" Type="http://schemas.openxmlformats.org/officeDocument/2006/relationships/image" Target="../media/image50.png"/><Relationship Id="rId4" Type="http://schemas.openxmlformats.org/officeDocument/2006/relationships/image" Target="../media/image30.png"/><Relationship Id="rId9" Type="http://schemas.openxmlformats.org/officeDocument/2006/relationships/customXml" Target="../ink/ink6.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biblegateway.com/passage/?search=Acts+2%3A38&amp;version=NASB"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www.biblehub.com/interlinear"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biblegateway.com/passage/?search=Acts+2%3A38&amp;version=NASB#cen-NASB-26980A" TargetMode="External"/><Relationship Id="rId2" Type="http://schemas.openxmlformats.org/officeDocument/2006/relationships/hyperlink" Target="https://biblehub.com/interlinear/acts/2-38.htm" TargetMode="External"/><Relationship Id="rId1" Type="http://schemas.openxmlformats.org/officeDocument/2006/relationships/slideLayout" Target="../slideLayouts/slideLayout2.xml"/><Relationship Id="rId4" Type="http://schemas.openxmlformats.org/officeDocument/2006/relationships/hyperlink" Target="https://www.biblegateway.com/passage/?search=Acts+2%3A38&amp;version=NASB#cen-NASB-26980B" TargetMode="External"/></Relationships>
</file>

<file path=ppt/slides/_rels/slide49.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biblehub.com/greek/strongs_907.htm" TargetMode="External"/><Relationship Id="rId7" Type="http://schemas.openxmlformats.org/officeDocument/2006/relationships/customXml" Target="../ink/ink8.xml"/><Relationship Id="rId2" Type="http://schemas.openxmlformats.org/officeDocument/2006/relationships/hyperlink" Target="https://biblehub.com/greek/907.htm"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biblehub.com/grammar/greek.htm" TargetMode="External"/><Relationship Id="rId4" Type="http://schemas.openxmlformats.org/officeDocument/2006/relationships/hyperlink" Target="https://biblehub.com/greek/baptisthe_to__907.htm"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biblegateway.org/" TargetMode="External"/><Relationship Id="rId2" Type="http://schemas.openxmlformats.org/officeDocument/2006/relationships/hyperlink" Target="http://www.biblegateway.com/" TargetMode="External"/><Relationship Id="rId1" Type="http://schemas.openxmlformats.org/officeDocument/2006/relationships/slideLayout" Target="../slideLayouts/slideLayout2.xml"/><Relationship Id="rId4" Type="http://schemas.openxmlformats.org/officeDocument/2006/relationships/hyperlink" Target="http://www.biblehub.com/"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biblegateway.com/passage/?search=Acts+5%3A31&amp;version=NASB#cen-NASB-27083C" TargetMode="External"/><Relationship Id="rId3" Type="http://schemas.openxmlformats.org/officeDocument/2006/relationships/hyperlink" Target="https://www.biblegateway.com/passage/?search=acts+3%3A19&amp;version=NASB#cen-NASB-27008B" TargetMode="External"/><Relationship Id="rId7" Type="http://schemas.openxmlformats.org/officeDocument/2006/relationships/hyperlink" Target="https://www.biblegateway.com/passage/?search=Acts+5%3A31&amp;version=NASB#cen-NASB-27083B" TargetMode="External"/><Relationship Id="rId2" Type="http://schemas.openxmlformats.org/officeDocument/2006/relationships/hyperlink" Target="https://www.biblegateway.com/passage/?search=acts+3%3A19&amp;version=NASB#cen-NASB-27008A" TargetMode="External"/><Relationship Id="rId1" Type="http://schemas.openxmlformats.org/officeDocument/2006/relationships/slideLayout" Target="../slideLayouts/slideLayout2.xml"/><Relationship Id="rId6" Type="http://schemas.openxmlformats.org/officeDocument/2006/relationships/hyperlink" Target="https://www.biblegateway.com/passage/?search=Acts+5%3A31&amp;version=NASB#fen-NASB-27083b" TargetMode="External"/><Relationship Id="rId5" Type="http://schemas.openxmlformats.org/officeDocument/2006/relationships/hyperlink" Target="https://www.biblegateway.com/passage/?search=Acts+5%3A31&amp;version=NASB#fen-NASB-27083a" TargetMode="External"/><Relationship Id="rId4" Type="http://schemas.openxmlformats.org/officeDocument/2006/relationships/hyperlink" Target="https://www.biblegateway.com/passage/?search=Acts+5%3A31&amp;version=NASB#cen-NASB-27083A" TargetMode="External"/><Relationship Id="rId9" Type="http://schemas.openxmlformats.org/officeDocument/2006/relationships/hyperlink" Target="https://www.biblegateway.com/passage/?search=Acts+5%3A31&amp;version=NASB#cen-NASB-27083D"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www.biblegateway.com/passage/?search=Mark%201%3A4%2D6&amp;version=NASB#cen-NASB-24217B" TargetMode="External"/><Relationship Id="rId3" Type="http://schemas.openxmlformats.org/officeDocument/2006/relationships/hyperlink" Target="https://www.biblegateway.com/passage/?search=Matthew%203%3A13&amp;version=NASB" TargetMode="External"/><Relationship Id="rId7" Type="http://schemas.openxmlformats.org/officeDocument/2006/relationships/hyperlink" Target="https://www.biblegateway.com/passage/?search=Mark%201%3A4%2D6&amp;version=NASB#cen-NASB-24217A" TargetMode="External"/><Relationship Id="rId2" Type="http://schemas.openxmlformats.org/officeDocument/2006/relationships/hyperlink" Target="https://www.biblegateway.com/passage/?search=Matthew%203%3A6&amp;version=NASB" TargetMode="External"/><Relationship Id="rId1" Type="http://schemas.openxmlformats.org/officeDocument/2006/relationships/slideLayout" Target="../slideLayouts/slideLayout2.xml"/><Relationship Id="rId6" Type="http://schemas.openxmlformats.org/officeDocument/2006/relationships/hyperlink" Target="https://www.biblegateway.com/passage/?search=Mark%201%3A4%2D6&amp;version=NASB#fen-NASB-24217a" TargetMode="External"/><Relationship Id="rId5" Type="http://schemas.openxmlformats.org/officeDocument/2006/relationships/hyperlink" Target="https://www.biblegateway.com/passage/?search=Mark%201%3A5&amp;version=NASB" TargetMode="External"/><Relationship Id="rId4" Type="http://schemas.openxmlformats.org/officeDocument/2006/relationships/hyperlink" Target="https://www.biblegateway.com/passage/?search=Matthew+3%3A15&amp;version=NASB#cen-NASB-23208A"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s://www.biblegateway.com/passage/?search=Luke%2024&amp;version=NASB#cen-NASB-26031AT" TargetMode="External"/><Relationship Id="rId13" Type="http://schemas.openxmlformats.org/officeDocument/2006/relationships/hyperlink" Target="https://www.biblegateway.com/passage/?search=John%203%3A23&amp;version=NASB" TargetMode="External"/><Relationship Id="rId3" Type="http://schemas.openxmlformats.org/officeDocument/2006/relationships/hyperlink" Target="https://www.biblegateway.com/passage/?search=Luke%207%3A30&amp;version=NASB" TargetMode="External"/><Relationship Id="rId7" Type="http://schemas.openxmlformats.org/officeDocument/2006/relationships/hyperlink" Target="https://www.biblegateway.com/passage/?search=Luke%2024&amp;version=NASB#fen-NASB-26031w" TargetMode="External"/><Relationship Id="rId12" Type="http://schemas.openxmlformats.org/officeDocument/2006/relationships/hyperlink" Target="https://www.biblegateway.com/passage/?search=Luke%2024&amp;version=NASB#cen-NASB-26032AV" TargetMode="External"/><Relationship Id="rId2" Type="http://schemas.openxmlformats.org/officeDocument/2006/relationships/hyperlink" Target="https://www.biblegateway.com/passage/?search=Luke%207%3A29&amp;version=NASB" TargetMode="External"/><Relationship Id="rId16" Type="http://schemas.openxmlformats.org/officeDocument/2006/relationships/hyperlink" Target="https://www.biblegateway.com/passage/?search=Mark%2016%3A16&amp;version=NASB" TargetMode="External"/><Relationship Id="rId1" Type="http://schemas.openxmlformats.org/officeDocument/2006/relationships/slideLayout" Target="../slideLayouts/slideLayout2.xml"/><Relationship Id="rId6" Type="http://schemas.openxmlformats.org/officeDocument/2006/relationships/hyperlink" Target="https://www.biblegateway.com/passage/?search=Luke%2024&amp;version=NASB#cen-NASB-26031AS" TargetMode="External"/><Relationship Id="rId11" Type="http://schemas.openxmlformats.org/officeDocument/2006/relationships/hyperlink" Target="https://www.biblegateway.com/passage/?search=Luke%2024&amp;version=NASB#fen-NASB-26032y" TargetMode="External"/><Relationship Id="rId5" Type="http://schemas.openxmlformats.org/officeDocument/2006/relationships/hyperlink" Target="https://www.biblegateway.com/passage/?search=Luke%2024&amp;version=NASB#fen-NASB-26030v" TargetMode="External"/><Relationship Id="rId15" Type="http://schemas.openxmlformats.org/officeDocument/2006/relationships/hyperlink" Target="https://www.biblegateway.com/passage/?search=Acts%202%3A38&amp;version=NASB" TargetMode="External"/><Relationship Id="rId10" Type="http://schemas.openxmlformats.org/officeDocument/2006/relationships/hyperlink" Target="https://www.biblegateway.com/passage/?search=Luke%2024&amp;version=NASB#fen-NASB-26032x" TargetMode="External"/><Relationship Id="rId4" Type="http://schemas.openxmlformats.org/officeDocument/2006/relationships/hyperlink" Target="https://www.biblegateway.com/passage/?search=Luke%2024&amp;version=NASB#cen-NASB-26030AR" TargetMode="External"/><Relationship Id="rId9" Type="http://schemas.openxmlformats.org/officeDocument/2006/relationships/hyperlink" Target="https://www.biblegateway.com/passage/?search=Luke%2024&amp;version=NASB#cen-NASB-26032AU" TargetMode="External"/><Relationship Id="rId14" Type="http://schemas.openxmlformats.org/officeDocument/2006/relationships/hyperlink" Target="https://www.biblegateway.com/passage/?search=Acts%201%3A5&amp;version=NASB"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biblegateway.com/passage/?search=Mark%2016%3A15-17&amp;version=NIV,NKJV#cen-NKJV-24889A" TargetMode="External"/><Relationship Id="rId7" Type="http://schemas.openxmlformats.org/officeDocument/2006/relationships/hyperlink" Target="https://www.biblegateway.com/passage/?search=Mark+16%3A15-16&amp;version=NASB#cen-NASB-24883B" TargetMode="External"/><Relationship Id="rId2" Type="http://schemas.openxmlformats.org/officeDocument/2006/relationships/hyperlink" Target="https://www.biblegateway.com/passage/?search=Mark%2016%3A15-17&amp;version=NIV;NASB#cen-NIV-24889A" TargetMode="External"/><Relationship Id="rId1" Type="http://schemas.openxmlformats.org/officeDocument/2006/relationships/slideLayout" Target="../slideLayouts/slideLayout2.xml"/><Relationship Id="rId6" Type="http://schemas.openxmlformats.org/officeDocument/2006/relationships/hyperlink" Target="https://www.biblegateway.com/passage/?search=Mark+16%3A15-16&amp;version=NASB#cen-NASB-24882A" TargetMode="External"/><Relationship Id="rId5" Type="http://schemas.openxmlformats.org/officeDocument/2006/relationships/hyperlink" Target="https://www.biblegateway.com/passage/?search=Mark%2016%3A15-17&amp;version=NIV,NKJV#cen-NKJV-24890D" TargetMode="External"/><Relationship Id="rId4" Type="http://schemas.openxmlformats.org/officeDocument/2006/relationships/hyperlink" Target="https://www.biblegateway.com/passage/?search=Mark%2016%3A15-17&amp;version=NIV,NKJV#cen-NKJV-24889B"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biblehub.com/esv/acts/2.htm" TargetMode="External"/><Relationship Id="rId2" Type="http://schemas.openxmlformats.org/officeDocument/2006/relationships/hyperlink" Target="https://biblehub.com/niv/acts/2.htm" TargetMode="External"/><Relationship Id="rId1" Type="http://schemas.openxmlformats.org/officeDocument/2006/relationships/slideLayout" Target="../slideLayouts/slideLayout2.xml"/><Relationship Id="rId6" Type="http://schemas.openxmlformats.org/officeDocument/2006/relationships/hyperlink" Target="https://biblehub.com/nlt/acts/2.htm" TargetMode="External"/><Relationship Id="rId5" Type="http://schemas.openxmlformats.org/officeDocument/2006/relationships/hyperlink" Target="https://biblehub.com/nasb_/acts/2.htm" TargetMode="External"/><Relationship Id="rId4" Type="http://schemas.openxmlformats.org/officeDocument/2006/relationships/hyperlink" Target="https://biblehub.com/kjv/acts/2.htm"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www.gotquestions.org/"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www.biblegateway.com/passage/?search=Ephesians+2%3A8-10&amp;version=NASB#cen-NASB-29227F" TargetMode="External"/><Relationship Id="rId13" Type="http://schemas.openxmlformats.org/officeDocument/2006/relationships/hyperlink" Target="https://www.biblegateway.com/passage/?search=Acts+16&amp;version=NASB#cen-NASB-27505BF" TargetMode="External"/><Relationship Id="rId18" Type="http://schemas.openxmlformats.org/officeDocument/2006/relationships/hyperlink" Target="https://www.biblegateway.com/passage/?search=Acts+16&amp;version=NASB#cen-NASB-27508BI" TargetMode="External"/><Relationship Id="rId3" Type="http://schemas.openxmlformats.org/officeDocument/2006/relationships/hyperlink" Target="https://www.biblegateway.com/passage/?search=Ephesians+2%3A8-10&amp;version=NASB#cen-NASB-29225B" TargetMode="External"/><Relationship Id="rId7" Type="http://schemas.openxmlformats.org/officeDocument/2006/relationships/hyperlink" Target="https://www.biblegateway.com/passage/?search=Ephesians+2%3A8-10&amp;version=NASB#cen-NASB-29226E" TargetMode="External"/><Relationship Id="rId12" Type="http://schemas.openxmlformats.org/officeDocument/2006/relationships/hyperlink" Target="https://www.biblegateway.com/passage/?search=Ephesians+2%3A8-10&amp;version=NASB#cen-NASB-29227J" TargetMode="External"/><Relationship Id="rId17" Type="http://schemas.openxmlformats.org/officeDocument/2006/relationships/hyperlink" Target="https://www.biblegateway.com/passage/?search=Acts+16&amp;version=NASB#fen-NASB-27508k" TargetMode="External"/><Relationship Id="rId2" Type="http://schemas.openxmlformats.org/officeDocument/2006/relationships/hyperlink" Target="https://www.biblegateway.com/passage/?search=Ephesians+2%3A8-10&amp;version=NASB#cen-NASB-29225A" TargetMode="External"/><Relationship Id="rId16" Type="http://schemas.openxmlformats.org/officeDocument/2006/relationships/hyperlink" Target="https://www.biblegateway.com/passage/?search=Acts+16&amp;version=NASB#fen-NASB-27508j" TargetMode="External"/><Relationship Id="rId1" Type="http://schemas.openxmlformats.org/officeDocument/2006/relationships/slideLayout" Target="../slideLayouts/slideLayout2.xml"/><Relationship Id="rId6" Type="http://schemas.openxmlformats.org/officeDocument/2006/relationships/hyperlink" Target="https://www.biblegateway.com/passage/?search=Ephesians+2%3A8-10&amp;version=NASB#cen-NASB-29226D" TargetMode="External"/><Relationship Id="rId11" Type="http://schemas.openxmlformats.org/officeDocument/2006/relationships/hyperlink" Target="https://www.biblegateway.com/passage/?search=Ephesians+2%3A8-10&amp;version=NASB#cen-NASB-29227I" TargetMode="External"/><Relationship Id="rId5" Type="http://schemas.openxmlformats.org/officeDocument/2006/relationships/hyperlink" Target="https://www.biblegateway.com/passage/?search=Ephesians+2%3A8-10&amp;version=NASB#cen-NASB-29225C" TargetMode="External"/><Relationship Id="rId15" Type="http://schemas.openxmlformats.org/officeDocument/2006/relationships/hyperlink" Target="https://www.biblegateway.com/passage/?search=Acts+16&amp;version=NASB#cen-NASB-27507BH" TargetMode="External"/><Relationship Id="rId10" Type="http://schemas.openxmlformats.org/officeDocument/2006/relationships/hyperlink" Target="https://www.biblegateway.com/passage/?search=Ephesians+2%3A8-10&amp;version=NASB#cen-NASB-29227H" TargetMode="External"/><Relationship Id="rId4" Type="http://schemas.openxmlformats.org/officeDocument/2006/relationships/hyperlink" Target="https://www.biblegateway.com/passage/?search=Ephesians+2%3A8-10&amp;version=NASB#fen-NASB-29225a" TargetMode="External"/><Relationship Id="rId9" Type="http://schemas.openxmlformats.org/officeDocument/2006/relationships/hyperlink" Target="https://www.biblegateway.com/passage/?search=Ephesians+2%3A8-10&amp;version=NASB#cen-NASB-29227G" TargetMode="External"/><Relationship Id="rId14" Type="http://schemas.openxmlformats.org/officeDocument/2006/relationships/hyperlink" Target="https://www.biblegateway.com/passage/?search=Acts+16&amp;version=NASB#cen-NASB-27505BG"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www.biblegateway.com/passage/?search=Acts%2010&amp;version=NASB#cen-NASB-27296BQ" TargetMode="External"/><Relationship Id="rId13" Type="http://schemas.openxmlformats.org/officeDocument/2006/relationships/hyperlink" Target="https://www.biblegateway.com/passage/?search=Acts%2010&amp;version=NASB#cen-NASB-27299BV" TargetMode="External"/><Relationship Id="rId3" Type="http://schemas.openxmlformats.org/officeDocument/2006/relationships/hyperlink" Target="https://www.biblegateway.com/passage/?search=Acts%2010&amp;version=NASB#cen-NASB-27294BN" TargetMode="External"/><Relationship Id="rId7" Type="http://schemas.openxmlformats.org/officeDocument/2006/relationships/hyperlink" Target="https://www.biblegateway.com/passage/?search=Acts%2010&amp;version=NASB#fen-NASB-27296af" TargetMode="External"/><Relationship Id="rId12" Type="http://schemas.openxmlformats.org/officeDocument/2006/relationships/hyperlink" Target="https://www.biblegateway.com/passage/?search=Acts%2010&amp;version=NASB#cen-NASB-27299BU" TargetMode="External"/><Relationship Id="rId2" Type="http://schemas.openxmlformats.org/officeDocument/2006/relationships/hyperlink" Target="https://www.biblegateway.com/passage/?search=Acts%2010&amp;version=NASB#cen-NASB-27294BM" TargetMode="External"/><Relationship Id="rId1" Type="http://schemas.openxmlformats.org/officeDocument/2006/relationships/slideLayout" Target="../slideLayouts/slideLayout2.xml"/><Relationship Id="rId6" Type="http://schemas.openxmlformats.org/officeDocument/2006/relationships/hyperlink" Target="https://www.biblegateway.com/passage/?search=Acts%2010&amp;version=NASB#cen-NASB-27296BP" TargetMode="External"/><Relationship Id="rId11" Type="http://schemas.openxmlformats.org/officeDocument/2006/relationships/hyperlink" Target="https://www.biblegateway.com/passage/?search=Acts%2010&amp;version=NASB#cen-NASB-27298BT" TargetMode="External"/><Relationship Id="rId5" Type="http://schemas.openxmlformats.org/officeDocument/2006/relationships/hyperlink" Target="https://www.biblegateway.com/passage/?search=Acts%2010&amp;version=NASB#fen-NASB-27295ae" TargetMode="External"/><Relationship Id="rId10" Type="http://schemas.openxmlformats.org/officeDocument/2006/relationships/hyperlink" Target="https://www.biblegateway.com/passage/?search=Acts%2010&amp;version=NASB#cen-NASB-27298BS" TargetMode="External"/><Relationship Id="rId4" Type="http://schemas.openxmlformats.org/officeDocument/2006/relationships/hyperlink" Target="https://www.biblegateway.com/passage/?search=Acts%2010&amp;version=NASB#cen-NASB-27295BO" TargetMode="External"/><Relationship Id="rId9" Type="http://schemas.openxmlformats.org/officeDocument/2006/relationships/hyperlink" Target="https://www.biblegateway.com/passage/?search=Acts%2010&amp;version=NASB#cen-NASB-27297BR"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biblegateway.com/passage/?search=Romans%204&amp;version=NASB#fen-NASB-28013b" TargetMode="External"/><Relationship Id="rId13" Type="http://schemas.openxmlformats.org/officeDocument/2006/relationships/hyperlink" Target="https://www.biblegateway.com/passage/?search=Romans%204&amp;version=NASB#cen-NASB-28016E" TargetMode="External"/><Relationship Id="rId3" Type="http://schemas.openxmlformats.org/officeDocument/2006/relationships/hyperlink" Target="https://www.biblegateway.com/passage/?search=Romans+3%3A21&amp;version=NASB#cen-NASB-28001A" TargetMode="External"/><Relationship Id="rId7" Type="http://schemas.openxmlformats.org/officeDocument/2006/relationships/hyperlink" Target="https://www.biblegateway.com/passage/?search=Romans%204&amp;version=NASB#cen-NASB-28012A" TargetMode="External"/><Relationship Id="rId12" Type="http://schemas.openxmlformats.org/officeDocument/2006/relationships/hyperlink" Target="https://www.biblegateway.com/passage/?search=Romans%204&amp;version=NASB#cen-NASB-28015D" TargetMode="External"/><Relationship Id="rId2" Type="http://schemas.openxmlformats.org/officeDocument/2006/relationships/hyperlink" Target="https://www.biblegateway.com/passage/?search=Romans+3%3A21&amp;version=NASB#fen-NASB-28001a" TargetMode="External"/><Relationship Id="rId16" Type="http://schemas.openxmlformats.org/officeDocument/2006/relationships/hyperlink" Target="https://www.biblegateway.com/passage/?search=Romans%204&amp;version=NASB#cen-NASB-28019H" TargetMode="External"/><Relationship Id="rId1" Type="http://schemas.openxmlformats.org/officeDocument/2006/relationships/slideLayout" Target="../slideLayouts/slideLayout2.xml"/><Relationship Id="rId6" Type="http://schemas.openxmlformats.org/officeDocument/2006/relationships/hyperlink" Target="https://www.biblegateway.com/passage/?search=Romans%204&amp;version=NASB#fen-NASB-28012a" TargetMode="External"/><Relationship Id="rId11" Type="http://schemas.openxmlformats.org/officeDocument/2006/relationships/hyperlink" Target="https://www.biblegateway.com/passage/?search=Romans%204&amp;version=NASB#cen-NASB-28014C" TargetMode="External"/><Relationship Id="rId5" Type="http://schemas.openxmlformats.org/officeDocument/2006/relationships/hyperlink" Target="https://www.biblegateway.com/passage/?search=Romans+3%3A21&amp;version=NASB#fen-NASB-28001b" TargetMode="External"/><Relationship Id="rId15" Type="http://schemas.openxmlformats.org/officeDocument/2006/relationships/hyperlink" Target="https://www.biblegateway.com/passage/?search=Romans%204&amp;version=NASB#cen-NASB-28019G" TargetMode="External"/><Relationship Id="rId10" Type="http://schemas.openxmlformats.org/officeDocument/2006/relationships/hyperlink" Target="https://www.biblegateway.com/passage/?search=Romans%204&amp;version=NASB#fen-NASB-28013c" TargetMode="External"/><Relationship Id="rId4" Type="http://schemas.openxmlformats.org/officeDocument/2006/relationships/hyperlink" Target="https://www.biblegateway.com/passage/?search=Romans+3%3A21&amp;version=NASB#cen-NASB-28001B" TargetMode="External"/><Relationship Id="rId9" Type="http://schemas.openxmlformats.org/officeDocument/2006/relationships/hyperlink" Target="https://www.biblegateway.com/passage/?search=Romans%204&amp;version=NASB#cen-NASB-28013B" TargetMode="External"/><Relationship Id="rId14" Type="http://schemas.openxmlformats.org/officeDocument/2006/relationships/hyperlink" Target="https://www.biblegateway.com/passage/?search=Romans%204&amp;version=NASB#cen-NASB-28018F"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planobiblechapel.org/tcon/notes/pdf/acts.pdf" TargetMode="External"/><Relationship Id="rId2" Type="http://schemas.openxmlformats.org/officeDocument/2006/relationships/hyperlink" Target="https://planobiblechapel.org/constable-notes/"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hyperlink" Target="https://www.ploughboy.org/" TargetMode="External"/><Relationship Id="rId3" Type="http://schemas.openxmlformats.org/officeDocument/2006/relationships/hyperlink" Target="http://www.biblehub.com/" TargetMode="External"/><Relationship Id="rId7" Type="http://schemas.openxmlformats.org/officeDocument/2006/relationships/hyperlink" Target="http://www.grace/" TargetMode="External"/><Relationship Id="rId2" Type="http://schemas.openxmlformats.org/officeDocument/2006/relationships/hyperlink" Target="http://www.biblegateway.org/" TargetMode="External"/><Relationship Id="rId1" Type="http://schemas.openxmlformats.org/officeDocument/2006/relationships/slideLayout" Target="../slideLayouts/slideLayout2.xml"/><Relationship Id="rId6" Type="http://schemas.openxmlformats.org/officeDocument/2006/relationships/hyperlink" Target="https://www.generationword.com/jerusalem101/1-biblical-jerusalem.html" TargetMode="External"/><Relationship Id="rId5" Type="http://schemas.openxmlformats.org/officeDocument/2006/relationships/hyperlink" Target="https://bible.org/book/about-bibleorg" TargetMode="External"/><Relationship Id="rId4" Type="http://schemas.openxmlformats.org/officeDocument/2006/relationships/hyperlink" Target="http://www.gotquestions.org/" TargetMode="External"/></Relationships>
</file>

<file path=ppt/slides/_rels/slide76.xml.rels><?xml version="1.0" encoding="UTF-8" standalone="yes"?>
<Relationships xmlns="http://schemas.openxmlformats.org/package/2006/relationships"><Relationship Id="rId2" Type="http://schemas.openxmlformats.org/officeDocument/2006/relationships/hyperlink" Target="http://www.biblegateway.com/"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www.biblehub.com/"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hyperlink" Target="http://www.gotquestions.org/"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hyperlink" Target="https://bible.org/book/about-bible.org"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hyperlink" Target="http://www.grace/"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hyperlink" Target="https://www.ploughboy.or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hyperlink" Target="https://www.gracetoyou.org/" TargetMode="External"/><Relationship Id="rId2" Type="http://schemas.openxmlformats.org/officeDocument/2006/relationships/hyperlink" Target="https://discoverthebook.org/about-us/"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hyperlink" Target="https://www.ploughboy.org/" TargetMode="External"/><Relationship Id="rId3" Type="http://schemas.openxmlformats.org/officeDocument/2006/relationships/hyperlink" Target="http://www.biblehub.com/" TargetMode="External"/><Relationship Id="rId7" Type="http://schemas.openxmlformats.org/officeDocument/2006/relationships/hyperlink" Target="http://www.gty.org/" TargetMode="External"/><Relationship Id="rId2" Type="http://schemas.openxmlformats.org/officeDocument/2006/relationships/hyperlink" Target="http://www.biblegateway.org/" TargetMode="External"/><Relationship Id="rId1" Type="http://schemas.openxmlformats.org/officeDocument/2006/relationships/slideLayout" Target="../slideLayouts/slideLayout2.xml"/><Relationship Id="rId6" Type="http://schemas.openxmlformats.org/officeDocument/2006/relationships/hyperlink" Target="http://www.grace/" TargetMode="External"/><Relationship Id="rId5" Type="http://schemas.openxmlformats.org/officeDocument/2006/relationships/hyperlink" Target="https://bible.org/book/about-bibleorg" TargetMode="External"/><Relationship Id="rId4" Type="http://schemas.openxmlformats.org/officeDocument/2006/relationships/hyperlink" Target="http://www.gotquestions.org/"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www.gty.org/" TargetMode="External"/><Relationship Id="rId2" Type="http://schemas.openxmlformats.org/officeDocument/2006/relationships/hyperlink" Target="https://planobiblechapel.org/constable-notes/"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https://www.generationword.com/jerusalem101/1-biblical-jerusalem.html"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hyperlink" Target="https://www.generationword.com/Israel/Israel_site_page.htm"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hyperlink" Target="https://www.standwithus.com/israel10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C2292-17DD-855F-5D72-BDDA79810945}"/>
              </a:ext>
            </a:extLst>
          </p:cNvPr>
          <p:cNvSpPr>
            <a:spLocks noGrp="1"/>
          </p:cNvSpPr>
          <p:nvPr>
            <p:ph type="ctrTitle"/>
          </p:nvPr>
        </p:nvSpPr>
        <p:spPr>
          <a:xfrm>
            <a:off x="1524000" y="452256"/>
            <a:ext cx="9144000" cy="1983447"/>
          </a:xfrm>
        </p:spPr>
        <p:txBody>
          <a:bodyPr/>
          <a:lstStyle/>
          <a:p>
            <a:r>
              <a:rPr lang="en-US" b="1" dirty="0"/>
              <a:t>Loving and Learning How to Study God’s Word</a:t>
            </a:r>
          </a:p>
        </p:txBody>
      </p:sp>
      <p:sp>
        <p:nvSpPr>
          <p:cNvPr id="3" name="Subtitle 2">
            <a:extLst>
              <a:ext uri="{FF2B5EF4-FFF2-40B4-BE49-F238E27FC236}">
                <a16:creationId xmlns:a16="http://schemas.microsoft.com/office/drawing/2014/main" id="{E341434A-6E60-2A11-A8A3-08CF5B63E6AA}"/>
              </a:ext>
            </a:extLst>
          </p:cNvPr>
          <p:cNvSpPr>
            <a:spLocks noGrp="1"/>
          </p:cNvSpPr>
          <p:nvPr>
            <p:ph type="subTitle" idx="1"/>
          </p:nvPr>
        </p:nvSpPr>
        <p:spPr>
          <a:xfrm>
            <a:off x="1192227" y="2435703"/>
            <a:ext cx="9144000" cy="4248317"/>
          </a:xfrm>
        </p:spPr>
        <p:txBody>
          <a:bodyPr>
            <a:normAutofit fontScale="92500" lnSpcReduction="20000"/>
          </a:bodyPr>
          <a:lstStyle/>
          <a:p>
            <a:endParaRPr lang="en-US" sz="3200" i="1" dirty="0">
              <a:solidFill>
                <a:srgbClr val="000000"/>
              </a:solidFill>
              <a:latin typeface="system-ui"/>
            </a:endParaRPr>
          </a:p>
          <a:p>
            <a:pPr algn="l"/>
            <a:r>
              <a:rPr lang="en-US" sz="4000" i="1" dirty="0">
                <a:solidFill>
                  <a:srgbClr val="FF0000"/>
                </a:solidFill>
                <a:latin typeface="system-ui"/>
              </a:rPr>
              <a:t>Why do you think it’s important to Study God’s Word?  </a:t>
            </a:r>
          </a:p>
          <a:p>
            <a:pPr algn="l"/>
            <a:r>
              <a:rPr lang="en-US" sz="4000" i="1" dirty="0">
                <a:solidFill>
                  <a:srgbClr val="FF0000"/>
                </a:solidFill>
                <a:latin typeface="system-ui"/>
              </a:rPr>
              <a:t>How do you go about Studying the Bible?</a:t>
            </a:r>
          </a:p>
          <a:p>
            <a:pPr algn="l"/>
            <a:r>
              <a:rPr lang="en-US" sz="4000" i="1" dirty="0">
                <a:solidFill>
                  <a:srgbClr val="FF0000"/>
                </a:solidFill>
                <a:latin typeface="system-ui"/>
              </a:rPr>
              <a:t>What benefits and or challenges have you experienced from the Study of the Bible?</a:t>
            </a:r>
          </a:p>
          <a:p>
            <a:endParaRPr lang="en-US" sz="4000" i="1" dirty="0">
              <a:solidFill>
                <a:srgbClr val="FF0000"/>
              </a:solidFill>
              <a:effectLst/>
              <a:latin typeface="system-ui"/>
            </a:endParaRPr>
          </a:p>
          <a:p>
            <a:r>
              <a:rPr lang="en-US" sz="4000" i="1" dirty="0">
                <a:solidFill>
                  <a:srgbClr val="000000"/>
                </a:solidFill>
                <a:latin typeface="system-ui"/>
              </a:rPr>
              <a:t>             </a:t>
            </a:r>
            <a:r>
              <a:rPr lang="en-US" sz="1800" i="1" dirty="0">
                <a:solidFill>
                  <a:srgbClr val="000000"/>
                </a:solidFill>
                <a:latin typeface="system-ui"/>
              </a:rPr>
              <a:t>                                                                                                                                </a:t>
            </a:r>
            <a:endParaRPr lang="en-US" sz="1800" i="1" dirty="0">
              <a:solidFill>
                <a:srgbClr val="000000"/>
              </a:solidFill>
              <a:effectLst/>
              <a:latin typeface="system-ui"/>
            </a:endParaRPr>
          </a:p>
        </p:txBody>
      </p:sp>
    </p:spTree>
    <p:extLst>
      <p:ext uri="{BB962C8B-B14F-4D97-AF65-F5344CB8AC3E}">
        <p14:creationId xmlns:p14="http://schemas.microsoft.com/office/powerpoint/2010/main" val="52041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14BAE-6A12-86C0-4F92-0F628839380B}"/>
              </a:ext>
            </a:extLst>
          </p:cNvPr>
          <p:cNvSpPr>
            <a:spLocks noGrp="1"/>
          </p:cNvSpPr>
          <p:nvPr>
            <p:ph type="title"/>
          </p:nvPr>
        </p:nvSpPr>
        <p:spPr>
          <a:xfrm>
            <a:off x="838200" y="365125"/>
            <a:ext cx="10515600" cy="1056351"/>
          </a:xfrm>
        </p:spPr>
        <p:txBody>
          <a:bodyPr/>
          <a:lstStyle/>
          <a:p>
            <a:r>
              <a:rPr lang="en-US" sz="3600" dirty="0"/>
              <a:t>Four Common Methods of Studying the Bible </a:t>
            </a:r>
            <a:br>
              <a:rPr lang="en-US" sz="3600" dirty="0"/>
            </a:br>
            <a:r>
              <a:rPr lang="en-US" sz="1800" i="1" dirty="0">
                <a:solidFill>
                  <a:srgbClr val="0000FF"/>
                </a:solidFill>
              </a:rPr>
              <a:t>Source: Got questions.org</a:t>
            </a:r>
          </a:p>
        </p:txBody>
      </p:sp>
      <p:sp>
        <p:nvSpPr>
          <p:cNvPr id="3" name="Content Placeholder 2">
            <a:extLst>
              <a:ext uri="{FF2B5EF4-FFF2-40B4-BE49-F238E27FC236}">
                <a16:creationId xmlns:a16="http://schemas.microsoft.com/office/drawing/2014/main" id="{B4B41DBC-56B0-BFD1-AE53-CC1154511852}"/>
              </a:ext>
            </a:extLst>
          </p:cNvPr>
          <p:cNvSpPr>
            <a:spLocks noGrp="1"/>
          </p:cNvSpPr>
          <p:nvPr>
            <p:ph idx="1"/>
          </p:nvPr>
        </p:nvSpPr>
        <p:spPr>
          <a:xfrm>
            <a:off x="838200" y="1202499"/>
            <a:ext cx="10515600" cy="5543358"/>
          </a:xfrm>
        </p:spPr>
        <p:txBody>
          <a:bodyPr>
            <a:normAutofit fontScale="92500" lnSpcReduction="10000"/>
          </a:bodyPr>
          <a:lstStyle/>
          <a:p>
            <a:pPr marL="514350" indent="-514350">
              <a:buFont typeface="+mj-lt"/>
              <a:buAutoNum type="arabicPeriod"/>
            </a:pPr>
            <a:r>
              <a:rPr lang="en-US" b="1" dirty="0"/>
              <a:t>Inductive Bible Study: </a:t>
            </a:r>
            <a:r>
              <a:rPr lang="en-US" dirty="0"/>
              <a:t>Uses </a:t>
            </a:r>
            <a:r>
              <a:rPr lang="en-US" dirty="0">
                <a:effectLst/>
                <a:latin typeface="Arial" panose="020B0604020202020204" pitchFamily="34" charset="0"/>
                <a:ea typeface="Calibri" panose="020F0502020204030204" pitchFamily="34" charset="0"/>
              </a:rPr>
              <a:t>three basic steps that move from a focus on </a:t>
            </a:r>
            <a:r>
              <a:rPr lang="en-US" b="1" dirty="0">
                <a:effectLst/>
                <a:latin typeface="Arial" panose="020B0604020202020204" pitchFamily="34" charset="0"/>
                <a:ea typeface="Calibri" panose="020F0502020204030204" pitchFamily="34" charset="0"/>
              </a:rPr>
              <a:t>specific details to a more general, universal principle</a:t>
            </a:r>
            <a:r>
              <a:rPr lang="en-US" dirty="0">
                <a:effectLst/>
                <a:latin typeface="Arial" panose="020B0604020202020204" pitchFamily="34" charset="0"/>
                <a:ea typeface="Calibri" panose="020F0502020204030204" pitchFamily="34" charset="0"/>
              </a:rPr>
              <a:t>. It is defined as the attempt to use information about a specific situation to draw a conclusion. </a:t>
            </a:r>
          </a:p>
          <a:p>
            <a:r>
              <a:rPr lang="en-US" dirty="0">
                <a:effectLst/>
                <a:latin typeface="Arial" panose="020B0604020202020204" pitchFamily="34" charset="0"/>
                <a:ea typeface="Calibri" panose="020F0502020204030204" pitchFamily="34" charset="0"/>
              </a:rPr>
              <a:t>The steps are </a:t>
            </a:r>
            <a:r>
              <a:rPr lang="en-US" b="1" dirty="0">
                <a:effectLst/>
                <a:latin typeface="Arial" panose="020B0604020202020204" pitchFamily="34" charset="0"/>
                <a:ea typeface="Calibri" panose="020F0502020204030204" pitchFamily="34" charset="0"/>
              </a:rPr>
              <a:t>observation</a:t>
            </a:r>
            <a:r>
              <a:rPr lang="en-US" dirty="0">
                <a:effectLst/>
                <a:latin typeface="Arial" panose="020B0604020202020204" pitchFamily="34" charset="0"/>
                <a:ea typeface="Calibri" panose="020F0502020204030204" pitchFamily="34" charset="0"/>
              </a:rPr>
              <a:t> (what does it say?), </a:t>
            </a:r>
            <a:r>
              <a:rPr lang="en-US" b="1" dirty="0">
                <a:effectLst/>
                <a:latin typeface="Arial" panose="020B0604020202020204" pitchFamily="34" charset="0"/>
                <a:ea typeface="Calibri" panose="020F0502020204030204" pitchFamily="34" charset="0"/>
              </a:rPr>
              <a:t>interpretation</a:t>
            </a:r>
            <a:r>
              <a:rPr lang="en-US" dirty="0">
                <a:effectLst/>
                <a:latin typeface="Arial" panose="020B0604020202020204" pitchFamily="34" charset="0"/>
                <a:ea typeface="Calibri" panose="020F0502020204030204" pitchFamily="34" charset="0"/>
              </a:rPr>
              <a:t> (what does it mean?), </a:t>
            </a:r>
            <a:r>
              <a:rPr lang="en-US" b="1" dirty="0">
                <a:effectLst/>
                <a:latin typeface="Arial" panose="020B0604020202020204" pitchFamily="34" charset="0"/>
                <a:ea typeface="Calibri" panose="020F0502020204030204" pitchFamily="34" charset="0"/>
              </a:rPr>
              <a:t>and application </a:t>
            </a:r>
            <a:r>
              <a:rPr lang="en-US" dirty="0">
                <a:effectLst/>
                <a:latin typeface="Arial" panose="020B0604020202020204" pitchFamily="34" charset="0"/>
                <a:ea typeface="Calibri" panose="020F0502020204030204" pitchFamily="34" charset="0"/>
              </a:rPr>
              <a:t>(what does it mean for my life?). </a:t>
            </a:r>
          </a:p>
          <a:p>
            <a:r>
              <a:rPr lang="en-US" dirty="0">
                <a:effectLst/>
                <a:latin typeface="Arial" panose="020B0604020202020204" pitchFamily="34" charset="0"/>
                <a:ea typeface="Calibri" panose="020F0502020204030204" pitchFamily="34" charset="0"/>
              </a:rPr>
              <a:t>Inductive Bible study is a valuable tool in understanding and applying the principles of God’s Word. </a:t>
            </a:r>
          </a:p>
          <a:p>
            <a:r>
              <a:rPr lang="en-US" dirty="0">
                <a:effectLst/>
                <a:latin typeface="Arial" panose="020B0604020202020204" pitchFamily="34" charset="0"/>
                <a:ea typeface="Calibri" panose="020F0502020204030204" pitchFamily="34" charset="0"/>
              </a:rPr>
              <a:t>It can be done on many different levels. The shorter version is good for a brief devotional. The more extensive study is wonderful for digging deeper into the mind and heart of God. </a:t>
            </a:r>
            <a:endParaRPr lang="en-US" dirty="0">
              <a:latin typeface="Arial" panose="020B0604020202020204" pitchFamily="34" charset="0"/>
              <a:ea typeface="Calibri" panose="020F0502020204030204" pitchFamily="34" charset="0"/>
            </a:endParaRPr>
          </a:p>
          <a:p>
            <a:r>
              <a:rPr lang="en-US" dirty="0">
                <a:effectLst/>
                <a:latin typeface="Arial" panose="020B0604020202020204" pitchFamily="34" charset="0"/>
                <a:ea typeface="Calibri" panose="020F0502020204030204" pitchFamily="34" charset="0"/>
              </a:rPr>
              <a:t>Inductive study starts with the evidence at hand and draws conclusions based on the evidence found in the Word. (like a jury hearing testimony in a trial).</a:t>
            </a:r>
          </a:p>
          <a:p>
            <a:endParaRPr lang="en-US" dirty="0">
              <a:effectLst/>
              <a:latin typeface="Arial" panose="020B0604020202020204" pitchFamily="34" charset="0"/>
              <a:ea typeface="Calibri" panose="020F0502020204030204" pitchFamily="34" charset="0"/>
            </a:endParaRPr>
          </a:p>
          <a:p>
            <a:endParaRPr lang="en-US" dirty="0">
              <a:effectLst/>
              <a:latin typeface="Arial" panose="020B0604020202020204" pitchFamily="34" charset="0"/>
              <a:ea typeface="Calibri" panose="020F0502020204030204" pitchFamily="34" charset="0"/>
            </a:endParaRPr>
          </a:p>
          <a:p>
            <a:endParaRPr lang="en-US" dirty="0"/>
          </a:p>
          <a:p>
            <a:endParaRPr lang="en-US" dirty="0"/>
          </a:p>
        </p:txBody>
      </p:sp>
    </p:spTree>
    <p:extLst>
      <p:ext uri="{BB962C8B-B14F-4D97-AF65-F5344CB8AC3E}">
        <p14:creationId xmlns:p14="http://schemas.microsoft.com/office/powerpoint/2010/main" val="405956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E3BAEF-651D-20B8-704D-04251D1157F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49857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14BAE-6A12-86C0-4F92-0F628839380B}"/>
              </a:ext>
            </a:extLst>
          </p:cNvPr>
          <p:cNvSpPr>
            <a:spLocks noGrp="1"/>
          </p:cNvSpPr>
          <p:nvPr>
            <p:ph type="title"/>
          </p:nvPr>
        </p:nvSpPr>
        <p:spPr/>
        <p:txBody>
          <a:bodyPr/>
          <a:lstStyle/>
          <a:p>
            <a:r>
              <a:rPr lang="en-US" dirty="0"/>
              <a:t>Four Common Methods of Studying the Bible</a:t>
            </a:r>
            <a:br>
              <a:rPr lang="en-US" dirty="0"/>
            </a:br>
            <a:r>
              <a:rPr lang="en-US" sz="1800" i="1" dirty="0">
                <a:solidFill>
                  <a:srgbClr val="0000FF"/>
                </a:solidFill>
              </a:rPr>
              <a:t>Source: Got questions.org</a:t>
            </a:r>
          </a:p>
        </p:txBody>
      </p:sp>
      <p:sp>
        <p:nvSpPr>
          <p:cNvPr id="3" name="Content Placeholder 2">
            <a:extLst>
              <a:ext uri="{FF2B5EF4-FFF2-40B4-BE49-F238E27FC236}">
                <a16:creationId xmlns:a16="http://schemas.microsoft.com/office/drawing/2014/main" id="{B4B41DBC-56B0-BFD1-AE53-CC1154511852}"/>
              </a:ext>
            </a:extLst>
          </p:cNvPr>
          <p:cNvSpPr>
            <a:spLocks noGrp="1"/>
          </p:cNvSpPr>
          <p:nvPr>
            <p:ph idx="1"/>
          </p:nvPr>
        </p:nvSpPr>
        <p:spPr>
          <a:xfrm>
            <a:off x="838200" y="1518248"/>
            <a:ext cx="10515600" cy="5339751"/>
          </a:xfrm>
        </p:spPr>
        <p:txBody>
          <a:bodyPr>
            <a:normAutofit fontScale="85000" lnSpcReduction="10000"/>
          </a:bodyPr>
          <a:lstStyle/>
          <a:p>
            <a:pPr marL="0" indent="0">
              <a:buNone/>
            </a:pPr>
            <a:r>
              <a:rPr lang="en-US" b="1" dirty="0"/>
              <a:t>2.  Deductive Bible Study</a:t>
            </a:r>
            <a:r>
              <a:rPr lang="en-US" dirty="0"/>
              <a:t>:  </a:t>
            </a:r>
            <a:r>
              <a:rPr lang="en-US" dirty="0">
                <a:effectLst/>
                <a:latin typeface="Arial" panose="020B0604020202020204" pitchFamily="34" charset="0"/>
                <a:ea typeface="Calibri" panose="020F0502020204030204" pitchFamily="34" charset="0"/>
              </a:rPr>
              <a:t>is simply </a:t>
            </a:r>
            <a:r>
              <a:rPr lang="en-US" b="1" dirty="0">
                <a:effectLst/>
                <a:latin typeface="Arial" panose="020B0604020202020204" pitchFamily="34" charset="0"/>
                <a:ea typeface="Calibri" panose="020F0502020204030204" pitchFamily="34" charset="0"/>
              </a:rPr>
              <a:t>taking a general statement and then going to Scripture to find details that support (or disprove) it. </a:t>
            </a:r>
          </a:p>
          <a:p>
            <a:r>
              <a:rPr lang="en-US" dirty="0">
                <a:effectLst/>
                <a:latin typeface="Arial" panose="020B0604020202020204" pitchFamily="34" charset="0"/>
                <a:ea typeface="Calibri" panose="020F0502020204030204" pitchFamily="34" charset="0"/>
              </a:rPr>
              <a:t>An example of deductive Bible study might be </a:t>
            </a:r>
            <a:r>
              <a:rPr lang="en-US" u="sng" dirty="0">
                <a:effectLst/>
                <a:latin typeface="Arial" panose="020B0604020202020204" pitchFamily="34" charset="0"/>
                <a:ea typeface="Calibri" panose="020F0502020204030204" pitchFamily="34" charset="0"/>
              </a:rPr>
              <a:t>to start with the general statement, “Sin leads to death.</a:t>
            </a:r>
            <a:r>
              <a:rPr lang="en-US" dirty="0">
                <a:effectLst/>
                <a:latin typeface="Arial" panose="020B0604020202020204" pitchFamily="34" charset="0"/>
                <a:ea typeface="Calibri" panose="020F0502020204030204" pitchFamily="34" charset="0"/>
              </a:rPr>
              <a:t>”</a:t>
            </a:r>
          </a:p>
          <a:p>
            <a:r>
              <a:rPr lang="en-US" dirty="0">
                <a:effectLst/>
                <a:latin typeface="Arial" panose="020B0604020202020204" pitchFamily="34" charset="0"/>
                <a:ea typeface="Calibri" panose="020F0502020204030204" pitchFamily="34" charset="0"/>
              </a:rPr>
              <a:t> The student of the Bible must then go to Scripture to find passages that support that statement. He might cite </a:t>
            </a:r>
            <a:r>
              <a:rPr lang="en-US" b="1" u="sng" dirty="0">
                <a:solidFill>
                  <a:srgbClr val="0000FF"/>
                </a:solidFill>
                <a:effectLst/>
                <a:latin typeface="Arial" panose="020B0604020202020204" pitchFamily="34" charset="0"/>
                <a:ea typeface="Calibri" panose="020F0502020204030204" pitchFamily="34" charset="0"/>
                <a:hlinkClick r:id="rId2"/>
              </a:rPr>
              <a:t>Romans 5:12</a:t>
            </a:r>
            <a:r>
              <a:rPr lang="en-US" dirty="0">
                <a:effectLst/>
                <a:latin typeface="Arial" panose="020B0604020202020204" pitchFamily="34" charset="0"/>
                <a:ea typeface="Calibri" panose="020F0502020204030204" pitchFamily="34" charset="0"/>
              </a:rPr>
              <a:t>, </a:t>
            </a:r>
            <a:r>
              <a:rPr lang="en-US" b="1" u="sng" dirty="0">
                <a:solidFill>
                  <a:srgbClr val="0000FF"/>
                </a:solidFill>
                <a:effectLst/>
                <a:latin typeface="Arial" panose="020B0604020202020204" pitchFamily="34" charset="0"/>
                <a:ea typeface="Calibri" panose="020F0502020204030204" pitchFamily="34" charset="0"/>
                <a:hlinkClick r:id="rId3"/>
              </a:rPr>
              <a:t>Romans 6:23</a:t>
            </a:r>
            <a:r>
              <a:rPr lang="en-US" dirty="0">
                <a:effectLst/>
                <a:latin typeface="Arial" panose="020B0604020202020204" pitchFamily="34" charset="0"/>
                <a:ea typeface="Calibri" panose="020F0502020204030204" pitchFamily="34" charset="0"/>
              </a:rPr>
              <a:t>, </a:t>
            </a:r>
            <a:r>
              <a:rPr lang="en-US" b="1" u="sng" dirty="0">
                <a:solidFill>
                  <a:srgbClr val="0000FF"/>
                </a:solidFill>
                <a:effectLst/>
                <a:latin typeface="Arial" panose="020B0604020202020204" pitchFamily="34" charset="0"/>
                <a:ea typeface="Calibri" panose="020F0502020204030204" pitchFamily="34" charset="0"/>
                <a:hlinkClick r:id="rId4"/>
              </a:rPr>
              <a:t>Ezekiel 18:20</a:t>
            </a:r>
            <a:r>
              <a:rPr lang="en-US" dirty="0">
                <a:effectLst/>
                <a:latin typeface="Arial" panose="020B0604020202020204" pitchFamily="34" charset="0"/>
                <a:ea typeface="Calibri" panose="020F0502020204030204" pitchFamily="34" charset="0"/>
              </a:rPr>
              <a:t>, and </a:t>
            </a:r>
            <a:r>
              <a:rPr lang="en-US" b="1" u="sng" dirty="0">
                <a:solidFill>
                  <a:srgbClr val="0000FF"/>
                </a:solidFill>
                <a:effectLst/>
                <a:latin typeface="Arial" panose="020B0604020202020204" pitchFamily="34" charset="0"/>
                <a:ea typeface="Calibri" panose="020F0502020204030204" pitchFamily="34" charset="0"/>
                <a:hlinkClick r:id="rId5"/>
              </a:rPr>
              <a:t>Jeremiah 31:30</a:t>
            </a:r>
            <a:r>
              <a:rPr lang="en-US" dirty="0">
                <a:effectLst/>
                <a:latin typeface="Arial" panose="020B0604020202020204" pitchFamily="34" charset="0"/>
                <a:ea typeface="Calibri" panose="020F0502020204030204" pitchFamily="34" charset="0"/>
              </a:rPr>
              <a:t>. If he finds that Scripture does indeed support his premise that sin leads to death, he can then make a more specific application: </a:t>
            </a:r>
            <a:r>
              <a:rPr lang="en-US" b="1" u="sng" dirty="0">
                <a:effectLst/>
                <a:latin typeface="Arial" panose="020B0604020202020204" pitchFamily="34" charset="0"/>
                <a:ea typeface="Calibri" panose="020F0502020204030204" pitchFamily="34" charset="0"/>
              </a:rPr>
              <a:t>we are all in danger of death, because we are all sinners (</a:t>
            </a:r>
            <a:r>
              <a:rPr lang="en-US" b="1" u="sng" dirty="0">
                <a:solidFill>
                  <a:srgbClr val="0000FF"/>
                </a:solidFill>
                <a:effectLst/>
                <a:latin typeface="Arial" panose="020B0604020202020204" pitchFamily="34" charset="0"/>
                <a:ea typeface="Calibri" panose="020F0502020204030204" pitchFamily="34" charset="0"/>
                <a:hlinkClick r:id="rId6"/>
              </a:rPr>
              <a:t>Romans 3:23</a:t>
            </a:r>
            <a:r>
              <a:rPr lang="en-US" b="1" u="sng" dirty="0">
                <a:effectLst/>
                <a:latin typeface="Arial" panose="020B0604020202020204" pitchFamily="34" charset="0"/>
                <a:ea typeface="Calibri" panose="020F0502020204030204" pitchFamily="34" charset="0"/>
              </a:rPr>
              <a:t>).</a:t>
            </a:r>
          </a:p>
          <a:p>
            <a:r>
              <a:rPr lang="en-US" dirty="0">
                <a:effectLst/>
                <a:latin typeface="Arial" panose="020B0604020202020204" pitchFamily="34" charset="0"/>
                <a:ea typeface="Calibri" panose="020F0502020204030204" pitchFamily="34" charset="0"/>
              </a:rPr>
              <a:t>A </a:t>
            </a:r>
            <a:r>
              <a:rPr lang="en-US" u="sng" dirty="0">
                <a:effectLst/>
                <a:latin typeface="Arial" panose="020B0604020202020204" pitchFamily="34" charset="0"/>
                <a:ea typeface="Calibri" panose="020F0502020204030204" pitchFamily="34" charset="0"/>
              </a:rPr>
              <a:t>weakness of the deductive method is </a:t>
            </a:r>
            <a:r>
              <a:rPr lang="en-US" dirty="0">
                <a:effectLst/>
                <a:latin typeface="Arial" panose="020B0604020202020204" pitchFamily="34" charset="0"/>
                <a:ea typeface="Calibri" panose="020F0502020204030204" pitchFamily="34" charset="0"/>
              </a:rPr>
              <a:t>if we start with a false premise, then we will not arrive at a proper conclusion. </a:t>
            </a:r>
          </a:p>
          <a:p>
            <a:r>
              <a:rPr lang="en-US" dirty="0">
                <a:effectLst/>
                <a:latin typeface="Arial" panose="020B0604020202020204" pitchFamily="34" charset="0"/>
                <a:ea typeface="Calibri" panose="020F0502020204030204" pitchFamily="34" charset="0"/>
              </a:rPr>
              <a:t>For example, we might start with the general statement, “All angels have wings.” We might even find a passage or two in Scripture that mentions angels’ wings, such as </a:t>
            </a:r>
            <a:r>
              <a:rPr lang="en-US" b="1" u="sng" dirty="0">
                <a:solidFill>
                  <a:srgbClr val="0000FF"/>
                </a:solidFill>
                <a:effectLst/>
                <a:latin typeface="Arial" panose="020B0604020202020204" pitchFamily="34" charset="0"/>
                <a:ea typeface="Calibri" panose="020F0502020204030204" pitchFamily="34" charset="0"/>
                <a:hlinkClick r:id="rId7"/>
              </a:rPr>
              <a:t>Isaiah 6:2</a:t>
            </a:r>
            <a:r>
              <a:rPr lang="en-US" dirty="0">
                <a:effectLst/>
                <a:latin typeface="Arial" panose="020B0604020202020204" pitchFamily="34" charset="0"/>
                <a:ea typeface="Calibri" panose="020F0502020204030204" pitchFamily="34" charset="0"/>
              </a:rPr>
              <a:t>. </a:t>
            </a:r>
            <a:r>
              <a:rPr lang="en-US" b="1" dirty="0">
                <a:effectLst/>
                <a:latin typeface="Arial" panose="020B0604020202020204" pitchFamily="34" charset="0"/>
                <a:ea typeface="Calibri" panose="020F0502020204030204" pitchFamily="34" charset="0"/>
              </a:rPr>
              <a:t>But if our conclusion is “Michael has wings, because Michael is an angel,” </a:t>
            </a:r>
            <a:r>
              <a:rPr lang="en-US" b="1" u="sng" dirty="0">
                <a:effectLst/>
                <a:latin typeface="Arial" panose="020B0604020202020204" pitchFamily="34" charset="0"/>
                <a:ea typeface="Calibri" panose="020F0502020204030204" pitchFamily="34" charset="0"/>
              </a:rPr>
              <a:t>then we are on shaky ground.</a:t>
            </a:r>
          </a:p>
          <a:p>
            <a:endParaRPr lang="en-US" u="sng" dirty="0"/>
          </a:p>
          <a:p>
            <a:endParaRPr lang="en-US" dirty="0"/>
          </a:p>
        </p:txBody>
      </p:sp>
    </p:spTree>
    <p:extLst>
      <p:ext uri="{BB962C8B-B14F-4D97-AF65-F5344CB8AC3E}">
        <p14:creationId xmlns:p14="http://schemas.microsoft.com/office/powerpoint/2010/main" val="336937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14BAE-6A12-86C0-4F92-0F628839380B}"/>
              </a:ext>
            </a:extLst>
          </p:cNvPr>
          <p:cNvSpPr>
            <a:spLocks noGrp="1"/>
          </p:cNvSpPr>
          <p:nvPr>
            <p:ph type="title"/>
          </p:nvPr>
        </p:nvSpPr>
        <p:spPr>
          <a:xfrm>
            <a:off x="838200" y="365125"/>
            <a:ext cx="10515600" cy="762217"/>
          </a:xfrm>
        </p:spPr>
        <p:txBody>
          <a:bodyPr>
            <a:normAutofit fontScale="90000"/>
          </a:bodyPr>
          <a:lstStyle/>
          <a:p>
            <a:r>
              <a:rPr lang="en-US" dirty="0"/>
              <a:t>Four Common Methods of Studying the Bible</a:t>
            </a:r>
            <a:br>
              <a:rPr lang="en-US" dirty="0"/>
            </a:br>
            <a:r>
              <a:rPr lang="en-US" sz="1800" i="1" dirty="0">
                <a:solidFill>
                  <a:srgbClr val="0000FF"/>
                </a:solidFill>
              </a:rPr>
              <a:t>Source: Got questions.org</a:t>
            </a:r>
          </a:p>
        </p:txBody>
      </p:sp>
      <p:sp>
        <p:nvSpPr>
          <p:cNvPr id="3" name="Content Placeholder 2">
            <a:extLst>
              <a:ext uri="{FF2B5EF4-FFF2-40B4-BE49-F238E27FC236}">
                <a16:creationId xmlns:a16="http://schemas.microsoft.com/office/drawing/2014/main" id="{B4B41DBC-56B0-BFD1-AE53-CC1154511852}"/>
              </a:ext>
            </a:extLst>
          </p:cNvPr>
          <p:cNvSpPr>
            <a:spLocks noGrp="1"/>
          </p:cNvSpPr>
          <p:nvPr>
            <p:ph idx="1"/>
          </p:nvPr>
        </p:nvSpPr>
        <p:spPr>
          <a:xfrm>
            <a:off x="838200" y="1083501"/>
            <a:ext cx="10515600" cy="5937337"/>
          </a:xfrm>
        </p:spPr>
        <p:txBody>
          <a:bodyPr>
            <a:normAutofit fontScale="40000" lnSpcReduction="20000"/>
          </a:bodyPr>
          <a:lstStyle/>
          <a:p>
            <a:pPr marL="514350" indent="-514350">
              <a:buAutoNum type="arabicPeriod" startAt="3"/>
            </a:pPr>
            <a:r>
              <a:rPr lang="en-US" sz="7000" b="1" dirty="0"/>
              <a:t>Topical Study</a:t>
            </a:r>
            <a:r>
              <a:rPr lang="en-US" sz="7000" dirty="0"/>
              <a:t>, is similar to a deductive Bible study in that it begins with a general topic like marriage and then finds specific scriptures to find out what the Bible teaches about marriage and to draw conclusions from them. In this form, the passage provides support material for the topic.</a:t>
            </a:r>
          </a:p>
          <a:p>
            <a:pPr marL="0" indent="0">
              <a:buNone/>
            </a:pPr>
            <a:endParaRPr lang="en-US" sz="7000" dirty="0"/>
          </a:p>
          <a:p>
            <a:pPr marL="0" indent="0">
              <a:buNone/>
            </a:pPr>
            <a:r>
              <a:rPr lang="en-US" sz="7000" b="1" dirty="0"/>
              <a:t>4. Expository Bible Study- </a:t>
            </a:r>
            <a:r>
              <a:rPr lang="en-US" sz="7000" dirty="0"/>
              <a:t>from “to expose”. This is the method I prefer as it </a:t>
            </a:r>
            <a:r>
              <a:rPr lang="en-US" sz="7000" dirty="0">
                <a:effectLst/>
                <a:latin typeface="Arial" panose="020B0604020202020204" pitchFamily="34" charset="0"/>
                <a:ea typeface="Calibri" panose="020F0502020204030204" pitchFamily="34" charset="0"/>
              </a:rPr>
              <a:t>starts with a passage of Scripture and then studies the </a:t>
            </a:r>
            <a:r>
              <a:rPr lang="en-US" sz="7000" b="1" dirty="0">
                <a:effectLst/>
                <a:latin typeface="Arial" panose="020B0604020202020204" pitchFamily="34" charset="0"/>
                <a:ea typeface="Calibri" panose="020F0502020204030204" pitchFamily="34" charset="0"/>
              </a:rPr>
              <a:t>grammar</a:t>
            </a:r>
            <a:r>
              <a:rPr lang="en-US" sz="7000" dirty="0">
                <a:effectLst/>
                <a:latin typeface="Arial" panose="020B0604020202020204" pitchFamily="34" charset="0"/>
                <a:ea typeface="Calibri" panose="020F0502020204030204" pitchFamily="34" charset="0"/>
              </a:rPr>
              <a:t>, the </a:t>
            </a:r>
            <a:r>
              <a:rPr lang="en-US" sz="7000" b="1" dirty="0">
                <a:effectLst/>
                <a:latin typeface="Arial" panose="020B0604020202020204" pitchFamily="34" charset="0"/>
                <a:ea typeface="Calibri" panose="020F0502020204030204" pitchFamily="34" charset="0"/>
              </a:rPr>
              <a:t>context</a:t>
            </a:r>
            <a:r>
              <a:rPr lang="en-US" sz="7000" dirty="0">
                <a:effectLst/>
                <a:latin typeface="Arial" panose="020B0604020202020204" pitchFamily="34" charset="0"/>
                <a:ea typeface="Calibri" panose="020F0502020204030204" pitchFamily="34" charset="0"/>
              </a:rPr>
              <a:t>, both “</a:t>
            </a:r>
            <a:r>
              <a:rPr lang="en-US" sz="7000" i="1" dirty="0">
                <a:latin typeface="Arial" panose="020B0604020202020204" pitchFamily="34" charset="0"/>
                <a:ea typeface="Calibri" panose="020F0502020204030204" pitchFamily="34" charset="0"/>
              </a:rPr>
              <a:t>near and far”</a:t>
            </a:r>
            <a:r>
              <a:rPr lang="en-US" sz="7000" dirty="0">
                <a:effectLst/>
                <a:latin typeface="Arial" panose="020B0604020202020204" pitchFamily="34" charset="0"/>
                <a:ea typeface="Calibri" panose="020F0502020204030204" pitchFamily="34" charset="0"/>
              </a:rPr>
              <a:t> and the </a:t>
            </a:r>
            <a:r>
              <a:rPr lang="en-US" sz="7000" b="1" dirty="0">
                <a:effectLst/>
                <a:latin typeface="Arial" panose="020B0604020202020204" pitchFamily="34" charset="0"/>
                <a:ea typeface="Calibri" panose="020F0502020204030204" pitchFamily="34" charset="0"/>
              </a:rPr>
              <a:t>historical setting </a:t>
            </a:r>
            <a:r>
              <a:rPr lang="en-US" sz="7000" dirty="0">
                <a:effectLst/>
                <a:latin typeface="Arial" panose="020B0604020202020204" pitchFamily="34" charset="0"/>
                <a:ea typeface="Calibri" panose="020F0502020204030204" pitchFamily="34" charset="0"/>
              </a:rPr>
              <a:t>of that passage in order to understand the author's intent. </a:t>
            </a:r>
          </a:p>
          <a:p>
            <a:r>
              <a:rPr lang="en-US" sz="7000" dirty="0">
                <a:effectLst/>
                <a:latin typeface="Arial" panose="020B0604020202020204" pitchFamily="34" charset="0"/>
                <a:ea typeface="Calibri" panose="020F0502020204030204" pitchFamily="34" charset="0"/>
              </a:rPr>
              <a:t>In other words, the expositor is one who analyzes the text carefully and objectively understands the meaning of the passage, and applies it. </a:t>
            </a:r>
          </a:p>
          <a:p>
            <a:pPr marL="0" indent="0">
              <a:buNone/>
            </a:pPr>
            <a:endParaRPr lang="en-US" sz="7000" dirty="0">
              <a:latin typeface="Arial" panose="020B0604020202020204" pitchFamily="34" charset="0"/>
              <a:ea typeface="Calibri" panose="020F0502020204030204" pitchFamily="34" charset="0"/>
            </a:endParaRPr>
          </a:p>
          <a:p>
            <a:pPr marL="0" indent="0">
              <a:buNone/>
            </a:pPr>
            <a:r>
              <a:rPr lang="en-US" sz="7000" dirty="0">
                <a:latin typeface="Arial" panose="020B0604020202020204" pitchFamily="34" charset="0"/>
                <a:ea typeface="Calibri" panose="020F0502020204030204" pitchFamily="34" charset="0"/>
              </a:rPr>
              <a:t>Our seminar will focus on this method.</a:t>
            </a:r>
            <a:br>
              <a:rPr lang="en-US" sz="7000" dirty="0">
                <a:effectLst/>
                <a:latin typeface="Arial" panose="020B0604020202020204" pitchFamily="34" charset="0"/>
                <a:ea typeface="Calibri" panose="020F0502020204030204" pitchFamily="34" charset="0"/>
              </a:rPr>
            </a:br>
            <a:br>
              <a:rPr lang="en-US" sz="7000" dirty="0">
                <a:effectLst/>
                <a:latin typeface="Arial" panose="020B0604020202020204" pitchFamily="34" charset="0"/>
                <a:ea typeface="Calibri" panose="020F0502020204030204" pitchFamily="34" charset="0"/>
              </a:rPr>
            </a:br>
            <a:endParaRPr lang="en-US" sz="7000" dirty="0"/>
          </a:p>
          <a:p>
            <a:endParaRPr lang="en-US" dirty="0"/>
          </a:p>
        </p:txBody>
      </p:sp>
    </p:spTree>
    <p:extLst>
      <p:ext uri="{BB962C8B-B14F-4D97-AF65-F5344CB8AC3E}">
        <p14:creationId xmlns:p14="http://schemas.microsoft.com/office/powerpoint/2010/main" val="97042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D157-A088-3D5A-0BF2-FB8551D6F7D3}"/>
              </a:ext>
            </a:extLst>
          </p:cNvPr>
          <p:cNvSpPr>
            <a:spLocks noGrp="1"/>
          </p:cNvSpPr>
          <p:nvPr>
            <p:ph type="title"/>
          </p:nvPr>
        </p:nvSpPr>
        <p:spPr>
          <a:xfrm>
            <a:off x="838200" y="365126"/>
            <a:ext cx="10515600" cy="581548"/>
          </a:xfrm>
        </p:spPr>
        <p:txBody>
          <a:bodyPr>
            <a:normAutofit fontScale="90000"/>
          </a:bodyPr>
          <a:lstStyle/>
          <a:p>
            <a:pPr algn="ctr"/>
            <a:r>
              <a:rPr lang="en-US" sz="4800" dirty="0"/>
              <a:t>Fast Facts about our Bible</a:t>
            </a:r>
          </a:p>
        </p:txBody>
      </p:sp>
      <p:sp>
        <p:nvSpPr>
          <p:cNvPr id="3" name="Content Placeholder 2">
            <a:extLst>
              <a:ext uri="{FF2B5EF4-FFF2-40B4-BE49-F238E27FC236}">
                <a16:creationId xmlns:a16="http://schemas.microsoft.com/office/drawing/2014/main" id="{B48A7D36-0B57-C580-C8B6-B8486E0CE858}"/>
              </a:ext>
            </a:extLst>
          </p:cNvPr>
          <p:cNvSpPr>
            <a:spLocks noGrp="1"/>
          </p:cNvSpPr>
          <p:nvPr>
            <p:ph idx="1"/>
          </p:nvPr>
        </p:nvSpPr>
        <p:spPr>
          <a:xfrm>
            <a:off x="838200" y="946674"/>
            <a:ext cx="10515600" cy="5262562"/>
          </a:xfrm>
        </p:spPr>
        <p:txBody>
          <a:bodyPr>
            <a:normAutofit/>
          </a:bodyPr>
          <a:lstStyle/>
          <a:p>
            <a:pPr marL="0" marR="0" fontAlgn="base">
              <a:lnSpc>
                <a:spcPct val="107000"/>
              </a:lnSpc>
              <a:spcBef>
                <a:spcPts val="0"/>
              </a:spcBef>
              <a:spcAft>
                <a:spcPts val="1500"/>
              </a:spcAft>
            </a:pPr>
            <a:r>
              <a:rPr lang="en-US" sz="2800" dirty="0">
                <a:solidFill>
                  <a:srgbClr val="000000"/>
                </a:solidFill>
                <a:effectLst/>
                <a:highlight>
                  <a:srgbClr val="FFFF00"/>
                </a:highlight>
                <a:latin typeface="Arial" panose="020B0604020202020204" pitchFamily="34" charset="0"/>
                <a:ea typeface="Times New Roman" panose="02020603050405020304" pitchFamily="18" charset="0"/>
              </a:rPr>
              <a:t>1. How many books are in the Bible? </a:t>
            </a:r>
          </a:p>
          <a:p>
            <a:pPr marL="0" marR="0" indent="0" fontAlgn="base">
              <a:lnSpc>
                <a:spcPct val="107000"/>
              </a:lnSpc>
              <a:spcBef>
                <a:spcPts val="0"/>
              </a:spcBef>
              <a:spcAft>
                <a:spcPts val="1500"/>
              </a:spcAft>
              <a:buNone/>
            </a:pPr>
            <a:r>
              <a:rPr lang="en-US" sz="2800" dirty="0">
                <a:solidFill>
                  <a:srgbClr val="000000"/>
                </a:solidFill>
                <a:effectLst/>
                <a:latin typeface="Arial" panose="020B0604020202020204" pitchFamily="34" charset="0"/>
                <a:ea typeface="Times New Roman" panose="02020603050405020304" pitchFamily="18" charset="0"/>
              </a:rPr>
              <a:t>	The Bible contains 66 books, divided among the Old and New Testaments.</a:t>
            </a:r>
            <a:endParaRPr lang="en-US" sz="2800" dirty="0">
              <a:effectLst/>
              <a:latin typeface="Segoe UI" panose="020B0502040204020203" pitchFamily="34" charset="0"/>
              <a:ea typeface="Calibri" panose="020F0502020204030204" pitchFamily="34" charset="0"/>
            </a:endParaRPr>
          </a:p>
          <a:p>
            <a:pPr marL="0" marR="0" fontAlgn="base">
              <a:lnSpc>
                <a:spcPct val="107000"/>
              </a:lnSpc>
              <a:spcBef>
                <a:spcPts val="0"/>
              </a:spcBef>
              <a:spcAft>
                <a:spcPts val="1500"/>
              </a:spcAft>
            </a:pPr>
            <a:r>
              <a:rPr lang="en-US" sz="2800" dirty="0">
                <a:solidFill>
                  <a:srgbClr val="000000"/>
                </a:solidFill>
                <a:effectLst/>
                <a:highlight>
                  <a:srgbClr val="FFFF00"/>
                </a:highlight>
                <a:latin typeface="Arial" panose="020B0604020202020204" pitchFamily="34" charset="0"/>
                <a:ea typeface="Times New Roman" panose="02020603050405020304" pitchFamily="18" charset="0"/>
              </a:rPr>
              <a:t>2. How many books are in the Old Testament? </a:t>
            </a:r>
          </a:p>
          <a:p>
            <a:pPr marL="0" marR="0" indent="0" fontAlgn="base">
              <a:lnSpc>
                <a:spcPct val="107000"/>
              </a:lnSpc>
              <a:spcBef>
                <a:spcPts val="0"/>
              </a:spcBef>
              <a:spcAft>
                <a:spcPts val="1500"/>
              </a:spcAft>
              <a:buNone/>
            </a:pPr>
            <a:r>
              <a:rPr lang="en-US" sz="2800" dirty="0">
                <a:solidFill>
                  <a:srgbClr val="000000"/>
                </a:solidFill>
                <a:effectLst/>
                <a:latin typeface="Arial" panose="020B0604020202020204" pitchFamily="34" charset="0"/>
                <a:ea typeface="Times New Roman" panose="02020603050405020304" pitchFamily="18" charset="0"/>
              </a:rPr>
              <a:t>	There are 39 books in the Old Testament.</a:t>
            </a:r>
            <a:endParaRPr lang="en-US" sz="2800" dirty="0">
              <a:effectLst/>
              <a:latin typeface="Segoe UI" panose="020B0502040204020203" pitchFamily="34" charset="0"/>
              <a:ea typeface="Calibri" panose="020F0502020204030204" pitchFamily="34" charset="0"/>
            </a:endParaRPr>
          </a:p>
          <a:p>
            <a:pPr marL="0" marR="0" fontAlgn="base">
              <a:lnSpc>
                <a:spcPct val="107000"/>
              </a:lnSpc>
              <a:spcBef>
                <a:spcPts val="0"/>
              </a:spcBef>
              <a:spcAft>
                <a:spcPts val="1500"/>
              </a:spcAft>
            </a:pPr>
            <a:r>
              <a:rPr lang="en-US" sz="2800" dirty="0">
                <a:solidFill>
                  <a:srgbClr val="000000"/>
                </a:solidFill>
                <a:effectLst/>
                <a:latin typeface="Arial" panose="020B0604020202020204" pitchFamily="34" charset="0"/>
                <a:ea typeface="Times New Roman" panose="02020603050405020304" pitchFamily="18" charset="0"/>
              </a:rPr>
              <a:t>3. </a:t>
            </a:r>
            <a:r>
              <a:rPr lang="en-US" sz="2800" dirty="0">
                <a:solidFill>
                  <a:srgbClr val="000000"/>
                </a:solidFill>
                <a:effectLst/>
                <a:highlight>
                  <a:srgbClr val="FFFF00"/>
                </a:highlight>
                <a:latin typeface="Arial" panose="020B0604020202020204" pitchFamily="34" charset="0"/>
                <a:ea typeface="Times New Roman" panose="02020603050405020304" pitchFamily="18" charset="0"/>
              </a:rPr>
              <a:t>How many books are in the New Testament?</a:t>
            </a:r>
          </a:p>
          <a:p>
            <a:pPr marL="0" marR="0" indent="0" fontAlgn="base">
              <a:lnSpc>
                <a:spcPct val="107000"/>
              </a:lnSpc>
              <a:spcBef>
                <a:spcPts val="0"/>
              </a:spcBef>
              <a:spcAft>
                <a:spcPts val="1500"/>
              </a:spcAft>
              <a:buNone/>
            </a:pPr>
            <a:r>
              <a:rPr lang="en-US" sz="2800" dirty="0">
                <a:solidFill>
                  <a:srgbClr val="000000"/>
                </a:solidFill>
                <a:effectLst/>
                <a:latin typeface="Arial" panose="020B0604020202020204" pitchFamily="34" charset="0"/>
                <a:ea typeface="Times New Roman" panose="02020603050405020304" pitchFamily="18" charset="0"/>
              </a:rPr>
              <a:t>	There are 27 books in the New Testament.</a:t>
            </a:r>
            <a:endParaRPr lang="en-US" sz="2800" dirty="0">
              <a:effectLst/>
              <a:latin typeface="Segoe UI" panose="020B0502040204020203"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99206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4C2B57-DA14-FBB2-6C4E-2CC4655AD3AB}"/>
              </a:ext>
            </a:extLst>
          </p:cNvPr>
          <p:cNvSpPr>
            <a:spLocks noGrp="1"/>
          </p:cNvSpPr>
          <p:nvPr>
            <p:ph idx="1"/>
          </p:nvPr>
        </p:nvSpPr>
        <p:spPr>
          <a:xfrm>
            <a:off x="838200" y="376518"/>
            <a:ext cx="10515600" cy="5800445"/>
          </a:xfrm>
        </p:spPr>
        <p:txBody>
          <a:bodyPr>
            <a:normAutofit/>
          </a:bodyPr>
          <a:lstStyle/>
          <a:p>
            <a:pPr marL="0" marR="0" fontAlgn="base">
              <a:lnSpc>
                <a:spcPct val="107000"/>
              </a:lnSpc>
              <a:spcBef>
                <a:spcPts val="0"/>
              </a:spcBef>
              <a:spcAft>
                <a:spcPts val="1500"/>
              </a:spcAft>
            </a:pPr>
            <a:r>
              <a:rPr lang="en-US" dirty="0">
                <a:solidFill>
                  <a:srgbClr val="000000"/>
                </a:solidFill>
                <a:latin typeface="Arial" panose="020B0604020202020204" pitchFamily="34" charset="0"/>
                <a:ea typeface="Times New Roman" panose="02020603050405020304" pitchFamily="18" charset="0"/>
              </a:rPr>
              <a:t>4. </a:t>
            </a:r>
            <a:r>
              <a:rPr lang="en-US" dirty="0">
                <a:solidFill>
                  <a:srgbClr val="000000"/>
                </a:solidFill>
                <a:highlight>
                  <a:srgbClr val="FFFF00"/>
                </a:highlight>
                <a:latin typeface="Arial" panose="020B0604020202020204" pitchFamily="34" charset="0"/>
                <a:ea typeface="Times New Roman" panose="02020603050405020304" pitchFamily="18" charset="0"/>
              </a:rPr>
              <a:t>What does “testament” mean? </a:t>
            </a:r>
          </a:p>
          <a:p>
            <a:pPr marL="0" marR="0" indent="0" fontAlgn="base">
              <a:lnSpc>
                <a:spcPct val="107000"/>
              </a:lnSpc>
              <a:spcBef>
                <a:spcPts val="0"/>
              </a:spcBef>
              <a:spcAft>
                <a:spcPts val="1500"/>
              </a:spcAft>
              <a:buNone/>
            </a:pPr>
            <a:r>
              <a:rPr lang="en-US" dirty="0">
                <a:solidFill>
                  <a:srgbClr val="000000"/>
                </a:solidFill>
                <a:latin typeface="Arial" panose="020B0604020202020204" pitchFamily="34" charset="0"/>
                <a:ea typeface="Times New Roman" panose="02020603050405020304" pitchFamily="18" charset="0"/>
              </a:rPr>
              <a:t>	Testament means “covenant” or “contract.”</a:t>
            </a:r>
            <a:endParaRPr lang="en-US" dirty="0">
              <a:latin typeface="Segoe UI" panose="020B0502040204020203" pitchFamily="34" charset="0"/>
              <a:ea typeface="Calibri" panose="020F0502020204030204" pitchFamily="34" charset="0"/>
            </a:endParaRPr>
          </a:p>
          <a:p>
            <a:pPr marL="0" marR="0" fontAlgn="base">
              <a:lnSpc>
                <a:spcPct val="107000"/>
              </a:lnSpc>
              <a:spcBef>
                <a:spcPts val="0"/>
              </a:spcBef>
              <a:spcAft>
                <a:spcPts val="1500"/>
              </a:spcAft>
            </a:pPr>
            <a:r>
              <a:rPr lang="en-US" sz="2800" dirty="0">
                <a:solidFill>
                  <a:srgbClr val="000000"/>
                </a:solidFill>
                <a:effectLst/>
                <a:latin typeface="Arial" panose="020B0604020202020204" pitchFamily="34" charset="0"/>
                <a:ea typeface="Times New Roman" panose="02020603050405020304" pitchFamily="18" charset="0"/>
              </a:rPr>
              <a:t>5. </a:t>
            </a:r>
            <a:r>
              <a:rPr lang="en-US" sz="2800" dirty="0">
                <a:solidFill>
                  <a:srgbClr val="000000"/>
                </a:solidFill>
                <a:effectLst/>
                <a:highlight>
                  <a:srgbClr val="FFFF00"/>
                </a:highlight>
                <a:latin typeface="Arial" panose="020B0604020202020204" pitchFamily="34" charset="0"/>
                <a:ea typeface="Times New Roman" panose="02020603050405020304" pitchFamily="18" charset="0"/>
              </a:rPr>
              <a:t>Who wrote the Bible? </a:t>
            </a:r>
          </a:p>
          <a:p>
            <a:pPr marL="0" marR="0" indent="0" fontAlgn="base">
              <a:lnSpc>
                <a:spcPct val="107000"/>
              </a:lnSpc>
              <a:spcBef>
                <a:spcPts val="0"/>
              </a:spcBef>
              <a:spcAft>
                <a:spcPts val="1500"/>
              </a:spcAft>
              <a:buNone/>
            </a:pPr>
            <a:r>
              <a:rPr lang="en-US" sz="2800" dirty="0">
                <a:solidFill>
                  <a:srgbClr val="000000"/>
                </a:solidFill>
                <a:effectLst/>
                <a:latin typeface="Arial" panose="020B0604020202020204" pitchFamily="34" charset="0"/>
                <a:ea typeface="Times New Roman" panose="02020603050405020304" pitchFamily="18" charset="0"/>
              </a:rPr>
              <a:t>	The Bible was written under the inspiration of the Holy 	Spirit by over </a:t>
            </a:r>
            <a:r>
              <a:rPr lang="en-US" sz="2800" b="1" dirty="0">
                <a:solidFill>
                  <a:srgbClr val="000000"/>
                </a:solidFill>
                <a:effectLst/>
                <a:latin typeface="Arial" panose="020B0604020202020204" pitchFamily="34" charset="0"/>
                <a:ea typeface="Times New Roman" panose="02020603050405020304" pitchFamily="18" charset="0"/>
              </a:rPr>
              <a:t>40 different authors </a:t>
            </a:r>
            <a:r>
              <a:rPr lang="en-US" sz="2800" dirty="0">
                <a:solidFill>
                  <a:srgbClr val="000000"/>
                </a:solidFill>
                <a:effectLst/>
                <a:latin typeface="Arial" panose="020B0604020202020204" pitchFamily="34" charset="0"/>
                <a:ea typeface="Times New Roman" panose="02020603050405020304" pitchFamily="18" charset="0"/>
              </a:rPr>
              <a:t>from all walks of life:</a:t>
            </a:r>
          </a:p>
          <a:p>
            <a:pPr marL="0" marR="0" indent="0" fontAlgn="base">
              <a:lnSpc>
                <a:spcPct val="107000"/>
              </a:lnSpc>
              <a:spcBef>
                <a:spcPts val="0"/>
              </a:spcBef>
              <a:spcAft>
                <a:spcPts val="1500"/>
              </a:spcAft>
              <a:buNone/>
            </a:pPr>
            <a:r>
              <a:rPr lang="en-US" sz="2800" dirty="0">
                <a:solidFill>
                  <a:srgbClr val="000000"/>
                </a:solidFill>
                <a:effectLst/>
                <a:latin typeface="Arial" panose="020B0604020202020204" pitchFamily="34" charset="0"/>
                <a:ea typeface="Times New Roman" panose="02020603050405020304" pitchFamily="18" charset="0"/>
              </a:rPr>
              <a:t> 	shepherds, farmers, tent-makers, physicians, fishermen, 	priests, philosophers and kings. </a:t>
            </a:r>
          </a:p>
          <a:p>
            <a:pPr marL="0" marR="0" indent="0" fontAlgn="base">
              <a:lnSpc>
                <a:spcPct val="107000"/>
              </a:lnSpc>
              <a:spcBef>
                <a:spcPts val="0"/>
              </a:spcBef>
              <a:spcAft>
                <a:spcPts val="1500"/>
              </a:spcAft>
              <a:buNone/>
            </a:pPr>
            <a:r>
              <a:rPr lang="en-US" sz="2800" dirty="0">
                <a:solidFill>
                  <a:srgbClr val="000000"/>
                </a:solidFill>
                <a:effectLst/>
                <a:latin typeface="Arial" panose="020B0604020202020204" pitchFamily="34" charset="0"/>
                <a:ea typeface="Times New Roman" panose="02020603050405020304" pitchFamily="18" charset="0"/>
              </a:rPr>
              <a:t>	Despite these differences in occupation and the span of 	years it took to write it, the Bible is an extremely cohesive 	and unified book.</a:t>
            </a:r>
            <a:endParaRPr lang="en-US" sz="2800" dirty="0">
              <a:effectLst/>
              <a:latin typeface="Segoe UI" panose="020B0502040204020203"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78471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6004BF-3D4C-FEE7-A473-07143507D916}"/>
              </a:ext>
            </a:extLst>
          </p:cNvPr>
          <p:cNvSpPr>
            <a:spLocks noGrp="1"/>
          </p:cNvSpPr>
          <p:nvPr>
            <p:ph idx="1"/>
          </p:nvPr>
        </p:nvSpPr>
        <p:spPr>
          <a:xfrm>
            <a:off x="838200" y="441064"/>
            <a:ext cx="10515600" cy="5735899"/>
          </a:xfrm>
        </p:spPr>
        <p:txBody>
          <a:bodyPr>
            <a:normAutofit lnSpcReduction="10000"/>
          </a:bodyPr>
          <a:lstStyle/>
          <a:p>
            <a:r>
              <a:rPr lang="en-US" sz="2800" dirty="0">
                <a:solidFill>
                  <a:srgbClr val="000000"/>
                </a:solidFill>
                <a:effectLst/>
                <a:highlight>
                  <a:srgbClr val="FFFF00"/>
                </a:highlight>
                <a:latin typeface="Arial" panose="020B0604020202020204" pitchFamily="34" charset="0"/>
                <a:ea typeface="Times New Roman" panose="02020603050405020304" pitchFamily="18" charset="0"/>
              </a:rPr>
              <a:t>6. Which single author contributed the most books to the </a:t>
            </a:r>
            <a:r>
              <a:rPr lang="en-US" sz="2800" b="1" dirty="0">
                <a:solidFill>
                  <a:srgbClr val="000000"/>
                </a:solidFill>
                <a:effectLst/>
                <a:highlight>
                  <a:srgbClr val="FFFF00"/>
                </a:highlight>
                <a:latin typeface="Arial" panose="020B0604020202020204" pitchFamily="34" charset="0"/>
                <a:ea typeface="Times New Roman" panose="02020603050405020304" pitchFamily="18" charset="0"/>
              </a:rPr>
              <a:t>Old Testament?</a:t>
            </a:r>
          </a:p>
          <a:p>
            <a:pPr marL="0" indent="0">
              <a:buNone/>
            </a:pPr>
            <a:r>
              <a:rPr lang="en-US" sz="2800" dirty="0">
                <a:solidFill>
                  <a:srgbClr val="000000"/>
                </a:solidFill>
                <a:effectLst/>
                <a:latin typeface="Arial" panose="020B0604020202020204" pitchFamily="34" charset="0"/>
                <a:ea typeface="Times New Roman" panose="02020603050405020304" pitchFamily="18" charset="0"/>
              </a:rPr>
              <a:t> 	Moses. He wrote the first five books of the Bible, referred to 	as the Pentateuch; the foundation of the Bible.</a:t>
            </a:r>
          </a:p>
          <a:p>
            <a:pPr marL="0" marR="0" fontAlgn="base">
              <a:lnSpc>
                <a:spcPct val="107000"/>
              </a:lnSpc>
              <a:spcBef>
                <a:spcPts val="0"/>
              </a:spcBef>
              <a:spcAft>
                <a:spcPts val="1500"/>
              </a:spcAft>
            </a:pPr>
            <a:r>
              <a:rPr lang="en-US" sz="2800" dirty="0">
                <a:solidFill>
                  <a:srgbClr val="000000"/>
                </a:solidFill>
                <a:effectLst/>
                <a:highlight>
                  <a:srgbClr val="FFFF00"/>
                </a:highlight>
                <a:latin typeface="Arial" panose="020B0604020202020204" pitchFamily="34" charset="0"/>
                <a:ea typeface="Times New Roman" panose="02020603050405020304" pitchFamily="18" charset="0"/>
              </a:rPr>
              <a:t>7. Which single author contributed the most books to the </a:t>
            </a:r>
            <a:r>
              <a:rPr lang="en-US" sz="2800" b="1" dirty="0">
                <a:solidFill>
                  <a:srgbClr val="000000"/>
                </a:solidFill>
                <a:effectLst/>
                <a:highlight>
                  <a:srgbClr val="FFFF00"/>
                </a:highlight>
                <a:latin typeface="Arial" panose="020B0604020202020204" pitchFamily="34" charset="0"/>
                <a:ea typeface="Times New Roman" panose="02020603050405020304" pitchFamily="18" charset="0"/>
              </a:rPr>
              <a:t>New Testament? </a:t>
            </a:r>
          </a:p>
          <a:p>
            <a:pPr marL="0" marR="0" indent="0" fontAlgn="base">
              <a:lnSpc>
                <a:spcPct val="107000"/>
              </a:lnSpc>
              <a:spcBef>
                <a:spcPts val="0"/>
              </a:spcBef>
              <a:spcAft>
                <a:spcPts val="1500"/>
              </a:spcAft>
              <a:buNone/>
            </a:pPr>
            <a:r>
              <a:rPr lang="en-US" sz="2800" dirty="0">
                <a:solidFill>
                  <a:srgbClr val="000000"/>
                </a:solidFill>
                <a:effectLst/>
                <a:latin typeface="Arial" panose="020B0604020202020204" pitchFamily="34" charset="0"/>
                <a:ea typeface="Times New Roman" panose="02020603050405020304" pitchFamily="18" charset="0"/>
              </a:rPr>
              <a:t>	The Apostle Paul, who wrote 14 books (over half) of the 	</a:t>
            </a:r>
            <a:r>
              <a:rPr lang="en-US" sz="2800" b="1" dirty="0">
                <a:solidFill>
                  <a:srgbClr val="000000"/>
                </a:solidFill>
                <a:effectLst/>
                <a:latin typeface="Arial" panose="020B0604020202020204" pitchFamily="34" charset="0"/>
                <a:ea typeface="Times New Roman" panose="02020603050405020304" pitchFamily="18" charset="0"/>
              </a:rPr>
              <a:t>New Testament.</a:t>
            </a:r>
            <a:endParaRPr lang="en-US" sz="2400" b="1" dirty="0">
              <a:effectLst/>
              <a:latin typeface="Segoe UI" panose="020B0502040204020203" pitchFamily="34" charset="0"/>
              <a:ea typeface="Calibri" panose="020F0502020204030204" pitchFamily="34" charset="0"/>
            </a:endParaRPr>
          </a:p>
          <a:p>
            <a:pPr marL="0" marR="0" fontAlgn="base">
              <a:lnSpc>
                <a:spcPct val="107000"/>
              </a:lnSpc>
              <a:spcBef>
                <a:spcPts val="0"/>
              </a:spcBef>
              <a:spcAft>
                <a:spcPts val="1500"/>
              </a:spcAft>
            </a:pPr>
            <a:r>
              <a:rPr lang="en-US" sz="2800" dirty="0">
                <a:solidFill>
                  <a:srgbClr val="000000"/>
                </a:solidFill>
                <a:effectLst/>
                <a:latin typeface="Arial" panose="020B0604020202020204" pitchFamily="34" charset="0"/>
                <a:ea typeface="Times New Roman" panose="02020603050405020304" pitchFamily="18" charset="0"/>
              </a:rPr>
              <a:t>8. </a:t>
            </a:r>
            <a:r>
              <a:rPr lang="en-US" sz="2800" dirty="0">
                <a:solidFill>
                  <a:srgbClr val="000000"/>
                </a:solidFill>
                <a:effectLst/>
                <a:highlight>
                  <a:srgbClr val="FFFF00"/>
                </a:highlight>
                <a:latin typeface="Arial" panose="020B0604020202020204" pitchFamily="34" charset="0"/>
                <a:ea typeface="Times New Roman" panose="02020603050405020304" pitchFamily="18" charset="0"/>
              </a:rPr>
              <a:t>When was the Bible written? </a:t>
            </a:r>
          </a:p>
          <a:p>
            <a:pPr marL="0" marR="0" indent="0" fontAlgn="base">
              <a:lnSpc>
                <a:spcPct val="107000"/>
              </a:lnSpc>
              <a:spcBef>
                <a:spcPts val="0"/>
              </a:spcBef>
              <a:spcAft>
                <a:spcPts val="1500"/>
              </a:spcAft>
              <a:buNone/>
            </a:pPr>
            <a:r>
              <a:rPr lang="en-US" sz="2800" dirty="0">
                <a:solidFill>
                  <a:srgbClr val="000000"/>
                </a:solidFill>
                <a:effectLst/>
                <a:latin typeface="Arial" panose="020B0604020202020204" pitchFamily="34" charset="0"/>
                <a:ea typeface="Times New Roman" panose="02020603050405020304" pitchFamily="18" charset="0"/>
              </a:rPr>
              <a:t>	It was written over a period of some 1,500 years, from 		around 1450 B.C. (the time of Moses) to about 100 A.D. 		(following the death and resurrection of Jesus Christ).</a:t>
            </a:r>
            <a:endParaRPr lang="en-US" sz="2400" dirty="0">
              <a:effectLst/>
              <a:latin typeface="Segoe UI" panose="020B0502040204020203" pitchFamily="34" charset="0"/>
              <a:ea typeface="Calibri" panose="020F0502020204030204" pitchFamily="34" charset="0"/>
            </a:endParaRPr>
          </a:p>
          <a:p>
            <a:endParaRPr lang="en-US" sz="2800" dirty="0">
              <a:effectLst/>
              <a:latin typeface="Segoe UI" panose="020B0502040204020203"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26456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C7CA83-F327-B1FB-7C98-009458AFB321}"/>
              </a:ext>
            </a:extLst>
          </p:cNvPr>
          <p:cNvSpPr>
            <a:spLocks noGrp="1"/>
          </p:cNvSpPr>
          <p:nvPr>
            <p:ph idx="1"/>
          </p:nvPr>
        </p:nvSpPr>
        <p:spPr>
          <a:xfrm>
            <a:off x="838200" y="398033"/>
            <a:ext cx="10515600" cy="5778930"/>
          </a:xfrm>
        </p:spPr>
        <p:txBody>
          <a:bodyPr/>
          <a:lstStyle/>
          <a:p>
            <a:pPr marL="0" marR="0" fontAlgn="base">
              <a:lnSpc>
                <a:spcPct val="107000"/>
              </a:lnSpc>
              <a:spcBef>
                <a:spcPts val="0"/>
              </a:spcBef>
              <a:spcAft>
                <a:spcPts val="1500"/>
              </a:spcAft>
            </a:pPr>
            <a:r>
              <a:rPr lang="en-US" sz="2800" dirty="0">
                <a:solidFill>
                  <a:srgbClr val="000000"/>
                </a:solidFill>
                <a:effectLst/>
                <a:highlight>
                  <a:srgbClr val="FFFF00"/>
                </a:highlight>
                <a:latin typeface="Arial" panose="020B0604020202020204" pitchFamily="34" charset="0"/>
                <a:ea typeface="Times New Roman" panose="02020603050405020304" pitchFamily="18" charset="0"/>
              </a:rPr>
              <a:t>9. What is the oldest book in the </a:t>
            </a:r>
            <a:r>
              <a:rPr lang="en-US" sz="2800" b="1" dirty="0">
                <a:solidFill>
                  <a:srgbClr val="000000"/>
                </a:solidFill>
                <a:effectLst/>
                <a:highlight>
                  <a:srgbClr val="FFFF00"/>
                </a:highlight>
                <a:latin typeface="Arial" panose="020B0604020202020204" pitchFamily="34" charset="0"/>
                <a:ea typeface="Times New Roman" panose="02020603050405020304" pitchFamily="18" charset="0"/>
              </a:rPr>
              <a:t>Old Testament? </a:t>
            </a:r>
          </a:p>
          <a:p>
            <a:pPr marL="0" marR="0" indent="0" fontAlgn="base">
              <a:lnSpc>
                <a:spcPct val="107000"/>
              </a:lnSpc>
              <a:spcBef>
                <a:spcPts val="0"/>
              </a:spcBef>
              <a:spcAft>
                <a:spcPts val="1500"/>
              </a:spcAft>
              <a:buNone/>
            </a:pPr>
            <a:r>
              <a:rPr lang="en-US" sz="2800" dirty="0">
                <a:solidFill>
                  <a:srgbClr val="000000"/>
                </a:solidFill>
                <a:effectLst/>
                <a:latin typeface="Arial" panose="020B0604020202020204" pitchFamily="34" charset="0"/>
                <a:ea typeface="Times New Roman" panose="02020603050405020304" pitchFamily="18" charset="0"/>
              </a:rPr>
              <a:t>Many scholars agree that Job is the oldest book in the Bible, written by an unknown Israelite about 1500 B.C. </a:t>
            </a:r>
          </a:p>
          <a:p>
            <a:pPr marL="0" marR="0" indent="0" fontAlgn="base">
              <a:lnSpc>
                <a:spcPct val="107000"/>
              </a:lnSpc>
              <a:spcBef>
                <a:spcPts val="0"/>
              </a:spcBef>
              <a:spcAft>
                <a:spcPts val="1500"/>
              </a:spcAft>
              <a:buNone/>
            </a:pPr>
            <a:r>
              <a:rPr lang="en-US" sz="2800" dirty="0">
                <a:solidFill>
                  <a:srgbClr val="000000"/>
                </a:solidFill>
                <a:effectLst/>
                <a:latin typeface="Arial" panose="020B0604020202020204" pitchFamily="34" charset="0"/>
                <a:ea typeface="Times New Roman" panose="02020603050405020304" pitchFamily="18" charset="0"/>
              </a:rPr>
              <a:t>Others hold that the Pentateuch (the first five books of the Bible) are the oldest books in the Bible, written between 1446 and 1406 B.C.</a:t>
            </a:r>
          </a:p>
          <a:p>
            <a:pPr marL="0" fontAlgn="base">
              <a:lnSpc>
                <a:spcPct val="107000"/>
              </a:lnSpc>
              <a:spcBef>
                <a:spcPts val="0"/>
              </a:spcBef>
              <a:spcAft>
                <a:spcPts val="1500"/>
              </a:spcAft>
            </a:pPr>
            <a:r>
              <a:rPr lang="en-US" dirty="0">
                <a:solidFill>
                  <a:srgbClr val="000000"/>
                </a:solidFill>
                <a:highlight>
                  <a:srgbClr val="FFFF00"/>
                </a:highlight>
                <a:latin typeface="Arial" panose="020B0604020202020204" pitchFamily="34" charset="0"/>
              </a:rPr>
              <a:t>10. What is the youngest book in the </a:t>
            </a:r>
            <a:r>
              <a:rPr lang="en-US" b="1" dirty="0">
                <a:solidFill>
                  <a:srgbClr val="000000"/>
                </a:solidFill>
                <a:highlight>
                  <a:srgbClr val="FFFF00"/>
                </a:highlight>
                <a:latin typeface="Arial" panose="020B0604020202020204" pitchFamily="34" charset="0"/>
              </a:rPr>
              <a:t>Old Testament? </a:t>
            </a:r>
          </a:p>
          <a:p>
            <a:pPr marL="0" indent="0" fontAlgn="base">
              <a:lnSpc>
                <a:spcPct val="107000"/>
              </a:lnSpc>
              <a:spcBef>
                <a:spcPts val="0"/>
              </a:spcBef>
              <a:spcAft>
                <a:spcPts val="1500"/>
              </a:spcAft>
              <a:buNone/>
            </a:pPr>
            <a:r>
              <a:rPr lang="en-US" dirty="0">
                <a:solidFill>
                  <a:srgbClr val="000000"/>
                </a:solidFill>
                <a:latin typeface="Arial" panose="020B0604020202020204" pitchFamily="34" charset="0"/>
              </a:rPr>
              <a:t>The book of Malachi, written about 400 B.C.</a:t>
            </a:r>
          </a:p>
          <a:p>
            <a:pPr marL="0" marR="0" fontAlgn="base">
              <a:lnSpc>
                <a:spcPct val="107000"/>
              </a:lnSpc>
              <a:spcBef>
                <a:spcPts val="0"/>
              </a:spcBef>
              <a:spcAft>
                <a:spcPts val="1500"/>
              </a:spcAft>
            </a:pPr>
            <a:endParaRPr lang="en-US"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395862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A39AF0-2BD8-6127-F67A-5585725831A7}"/>
              </a:ext>
            </a:extLst>
          </p:cNvPr>
          <p:cNvSpPr>
            <a:spLocks noGrp="1"/>
          </p:cNvSpPr>
          <p:nvPr>
            <p:ph idx="1"/>
          </p:nvPr>
        </p:nvSpPr>
        <p:spPr>
          <a:xfrm>
            <a:off x="838200" y="527124"/>
            <a:ext cx="10515600" cy="6330875"/>
          </a:xfrm>
        </p:spPr>
        <p:txBody>
          <a:bodyPr>
            <a:normAutofit lnSpcReduction="10000"/>
          </a:bodyPr>
          <a:lstStyle/>
          <a:p>
            <a:pPr marL="0" marR="0" fontAlgn="base">
              <a:lnSpc>
                <a:spcPct val="107000"/>
              </a:lnSpc>
              <a:spcBef>
                <a:spcPts val="0"/>
              </a:spcBef>
              <a:spcAft>
                <a:spcPts val="1500"/>
              </a:spcAft>
            </a:pPr>
            <a:r>
              <a:rPr lang="en-US" sz="2800" dirty="0">
                <a:solidFill>
                  <a:srgbClr val="000000"/>
                </a:solidFill>
                <a:effectLst/>
                <a:latin typeface="Arial" panose="020B0604020202020204" pitchFamily="34" charset="0"/>
                <a:ea typeface="Times New Roman" panose="02020603050405020304" pitchFamily="18" charset="0"/>
              </a:rPr>
              <a:t>11. </a:t>
            </a:r>
            <a:r>
              <a:rPr lang="en-US" sz="2800" dirty="0">
                <a:solidFill>
                  <a:srgbClr val="000000"/>
                </a:solidFill>
                <a:effectLst/>
                <a:highlight>
                  <a:srgbClr val="FFFF00"/>
                </a:highlight>
                <a:latin typeface="Arial" panose="020B0604020202020204" pitchFamily="34" charset="0"/>
                <a:ea typeface="Times New Roman" panose="02020603050405020304" pitchFamily="18" charset="0"/>
              </a:rPr>
              <a:t>What is the oldest book of the </a:t>
            </a:r>
            <a:r>
              <a:rPr lang="en-US" sz="2800" b="1" dirty="0">
                <a:solidFill>
                  <a:srgbClr val="000000"/>
                </a:solidFill>
                <a:effectLst/>
                <a:highlight>
                  <a:srgbClr val="FFFF00"/>
                </a:highlight>
                <a:latin typeface="Arial" panose="020B0604020202020204" pitchFamily="34" charset="0"/>
                <a:ea typeface="Times New Roman" panose="02020603050405020304" pitchFamily="18" charset="0"/>
              </a:rPr>
              <a:t>New Testament? </a:t>
            </a:r>
          </a:p>
          <a:p>
            <a:pPr marL="0" marR="0" indent="0" fontAlgn="base">
              <a:lnSpc>
                <a:spcPct val="107000"/>
              </a:lnSpc>
              <a:spcBef>
                <a:spcPts val="0"/>
              </a:spcBef>
              <a:spcAft>
                <a:spcPts val="1500"/>
              </a:spcAft>
              <a:buNone/>
            </a:pPr>
            <a:r>
              <a:rPr lang="en-US" sz="2800" dirty="0">
                <a:solidFill>
                  <a:srgbClr val="000000"/>
                </a:solidFill>
                <a:effectLst/>
                <a:latin typeface="Arial" panose="020B0604020202020204" pitchFamily="34" charset="0"/>
                <a:ea typeface="Times New Roman" panose="02020603050405020304" pitchFamily="18" charset="0"/>
              </a:rPr>
              <a:t>	Probably the book of James, written as early as A.D. 45.</a:t>
            </a:r>
            <a:endParaRPr lang="en-US" sz="2400" dirty="0">
              <a:effectLst/>
              <a:latin typeface="Segoe UI" panose="020B0502040204020203" pitchFamily="34" charset="0"/>
              <a:ea typeface="Calibri" panose="020F0502020204030204" pitchFamily="34" charset="0"/>
            </a:endParaRPr>
          </a:p>
          <a:p>
            <a:pPr marL="0" marR="0" fontAlgn="base">
              <a:lnSpc>
                <a:spcPct val="107000"/>
              </a:lnSpc>
              <a:spcBef>
                <a:spcPts val="0"/>
              </a:spcBef>
              <a:spcAft>
                <a:spcPts val="1500"/>
              </a:spcAft>
            </a:pPr>
            <a:r>
              <a:rPr lang="en-US" sz="2800" dirty="0">
                <a:solidFill>
                  <a:srgbClr val="000000"/>
                </a:solidFill>
                <a:effectLst/>
                <a:highlight>
                  <a:srgbClr val="FFFF00"/>
                </a:highlight>
                <a:latin typeface="Arial" panose="020B0604020202020204" pitchFamily="34" charset="0"/>
                <a:ea typeface="Times New Roman" panose="02020603050405020304" pitchFamily="18" charset="0"/>
              </a:rPr>
              <a:t>12. What is the youngest book in the </a:t>
            </a:r>
            <a:r>
              <a:rPr lang="en-US" sz="2800" b="1" dirty="0">
                <a:solidFill>
                  <a:srgbClr val="000000"/>
                </a:solidFill>
                <a:effectLst/>
                <a:highlight>
                  <a:srgbClr val="FFFF00"/>
                </a:highlight>
                <a:latin typeface="Arial" panose="020B0604020202020204" pitchFamily="34" charset="0"/>
                <a:ea typeface="Times New Roman" panose="02020603050405020304" pitchFamily="18" charset="0"/>
              </a:rPr>
              <a:t>New Testament</a:t>
            </a:r>
            <a:r>
              <a:rPr lang="en-US" sz="2800" dirty="0">
                <a:solidFill>
                  <a:srgbClr val="000000"/>
                </a:solidFill>
                <a:effectLst/>
                <a:highlight>
                  <a:srgbClr val="FFFF00"/>
                </a:highlight>
                <a:latin typeface="Arial" panose="020B0604020202020204" pitchFamily="34" charset="0"/>
                <a:ea typeface="Times New Roman" panose="02020603050405020304" pitchFamily="18" charset="0"/>
              </a:rPr>
              <a:t>? </a:t>
            </a:r>
          </a:p>
          <a:p>
            <a:pPr marL="0" marR="0" indent="0" fontAlgn="base">
              <a:lnSpc>
                <a:spcPct val="107000"/>
              </a:lnSpc>
              <a:spcBef>
                <a:spcPts val="0"/>
              </a:spcBef>
              <a:spcAft>
                <a:spcPts val="1500"/>
              </a:spcAft>
              <a:buNone/>
            </a:pPr>
            <a:r>
              <a:rPr lang="en-US" sz="2800" dirty="0">
                <a:solidFill>
                  <a:srgbClr val="000000"/>
                </a:solidFill>
                <a:effectLst/>
                <a:latin typeface="Arial" panose="020B0604020202020204" pitchFamily="34" charset="0"/>
                <a:ea typeface="Times New Roman" panose="02020603050405020304" pitchFamily="18" charset="0"/>
              </a:rPr>
              <a:t>	The Book of Revelation is the youngest book of the New 	Testament, written about 95 A.D.</a:t>
            </a:r>
            <a:endParaRPr lang="en-US" sz="2400" dirty="0">
              <a:effectLst/>
              <a:latin typeface="Segoe UI" panose="020B0502040204020203" pitchFamily="34" charset="0"/>
              <a:ea typeface="Calibri" panose="020F0502020204030204" pitchFamily="34" charset="0"/>
            </a:endParaRPr>
          </a:p>
          <a:p>
            <a:pPr marL="0" marR="0" fontAlgn="base">
              <a:lnSpc>
                <a:spcPct val="107000"/>
              </a:lnSpc>
              <a:spcBef>
                <a:spcPts val="0"/>
              </a:spcBef>
              <a:spcAft>
                <a:spcPts val="1500"/>
              </a:spcAft>
            </a:pPr>
            <a:r>
              <a:rPr lang="en-US" sz="2800" dirty="0">
                <a:solidFill>
                  <a:srgbClr val="000000"/>
                </a:solidFill>
                <a:effectLst/>
                <a:latin typeface="Arial" panose="020B0604020202020204" pitchFamily="34" charset="0"/>
                <a:ea typeface="Times New Roman" panose="02020603050405020304" pitchFamily="18" charset="0"/>
              </a:rPr>
              <a:t>13.</a:t>
            </a:r>
            <a:r>
              <a:rPr lang="en-US" sz="2800" dirty="0">
                <a:solidFill>
                  <a:srgbClr val="000000"/>
                </a:solidFill>
                <a:effectLst/>
                <a:highlight>
                  <a:srgbClr val="FFFF00"/>
                </a:highlight>
                <a:latin typeface="Arial" panose="020B0604020202020204" pitchFamily="34" charset="0"/>
                <a:ea typeface="Times New Roman" panose="02020603050405020304" pitchFamily="18" charset="0"/>
              </a:rPr>
              <a:t> What languages was the Bible written in? </a:t>
            </a:r>
          </a:p>
          <a:p>
            <a:pPr marL="0" marR="0" indent="0" fontAlgn="base">
              <a:lnSpc>
                <a:spcPct val="107000"/>
              </a:lnSpc>
              <a:spcBef>
                <a:spcPts val="0"/>
              </a:spcBef>
              <a:spcAft>
                <a:spcPts val="1500"/>
              </a:spcAft>
              <a:buNone/>
            </a:pPr>
            <a:r>
              <a:rPr lang="en-US" sz="2800" dirty="0">
                <a:solidFill>
                  <a:srgbClr val="000000"/>
                </a:solidFill>
                <a:effectLst/>
                <a:latin typeface="Arial" panose="020B0604020202020204" pitchFamily="34" charset="0"/>
                <a:ea typeface="Times New Roman" panose="02020603050405020304" pitchFamily="18" charset="0"/>
              </a:rPr>
              <a:t>	The Bible was written in three languages: Hebrew (O.T., Aramaic*, Daniel and parts of Ezra) and Koine Greek (N.T.).</a:t>
            </a:r>
          </a:p>
          <a:p>
            <a:pPr marL="0" marR="0" indent="0" fontAlgn="base">
              <a:lnSpc>
                <a:spcPct val="107000"/>
              </a:lnSpc>
              <a:spcBef>
                <a:spcPts val="0"/>
              </a:spcBef>
              <a:spcAft>
                <a:spcPts val="1500"/>
              </a:spcAft>
              <a:buNone/>
            </a:pPr>
            <a:r>
              <a:rPr lang="en-US" sz="2400" dirty="0">
                <a:effectLst/>
                <a:latin typeface="Segoe UI" panose="020B0502040204020203" pitchFamily="34" charset="0"/>
                <a:ea typeface="Calibri" panose="020F0502020204030204" pitchFamily="34" charset="0"/>
              </a:rPr>
              <a:t>*Aramaic was the language of the </a:t>
            </a:r>
            <a:r>
              <a:rPr lang="en-US" sz="2400" dirty="0" err="1">
                <a:effectLst/>
                <a:latin typeface="Segoe UI" panose="020B0502040204020203" pitchFamily="34" charset="0"/>
                <a:ea typeface="Calibri" panose="020F0502020204030204" pitchFamily="34" charset="0"/>
              </a:rPr>
              <a:t>Babalonians</a:t>
            </a:r>
            <a:r>
              <a:rPr lang="en-US" sz="2400" dirty="0">
                <a:effectLst/>
                <a:latin typeface="Segoe UI" panose="020B0502040204020203" pitchFamily="34" charset="0"/>
                <a:ea typeface="Calibri" panose="020F0502020204030204" pitchFamily="34" charset="0"/>
              </a:rPr>
              <a:t>. and was spoken in Israel during the time of Jesus</a:t>
            </a:r>
            <a:r>
              <a:rPr lang="en-US" sz="2400" dirty="0">
                <a:latin typeface="Segoe UI" panose="020B0502040204020203" pitchFamily="34" charset="0"/>
                <a:ea typeface="Calibri" panose="020F0502020204030204" pitchFamily="34" charset="0"/>
              </a:rPr>
              <a:t>.  Greek - Alexander the Great- during the Intertestamental Period – N.T was written </a:t>
            </a:r>
            <a:r>
              <a:rPr lang="en-US" sz="2400">
                <a:latin typeface="Segoe UI" panose="020B0502040204020203" pitchFamily="34" charset="0"/>
                <a:ea typeface="Calibri" panose="020F0502020204030204" pitchFamily="34" charset="0"/>
              </a:rPr>
              <a:t>in common/Koine </a:t>
            </a:r>
            <a:r>
              <a:rPr lang="en-US" sz="2400" dirty="0">
                <a:latin typeface="Segoe UI" panose="020B0502040204020203" pitchFamily="34" charset="0"/>
                <a:ea typeface="Calibri" panose="020F0502020204030204" pitchFamily="34" charset="0"/>
              </a:rPr>
              <a:t>Greek</a:t>
            </a:r>
            <a:r>
              <a:rPr lang="en-US" sz="2400" dirty="0">
                <a:solidFill>
                  <a:srgbClr val="0000FF"/>
                </a:solidFill>
                <a:effectLst/>
                <a:latin typeface="Segoe UI" panose="020B0502040204020203" pitchFamily="34" charset="0"/>
                <a:ea typeface="Calibri" panose="020F0502020204030204" pitchFamily="34" charset="0"/>
              </a:rPr>
              <a:t>(source: Gotquestions.org)</a:t>
            </a:r>
          </a:p>
        </p:txBody>
      </p:sp>
    </p:spTree>
    <p:extLst>
      <p:ext uri="{BB962C8B-B14F-4D97-AF65-F5344CB8AC3E}">
        <p14:creationId xmlns:p14="http://schemas.microsoft.com/office/powerpoint/2010/main" val="132593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759D4-25EC-981B-2C9A-77B5B4E10FD2}"/>
              </a:ext>
            </a:extLst>
          </p:cNvPr>
          <p:cNvSpPr>
            <a:spLocks noGrp="1"/>
          </p:cNvSpPr>
          <p:nvPr>
            <p:ph type="title"/>
          </p:nvPr>
        </p:nvSpPr>
        <p:spPr>
          <a:xfrm>
            <a:off x="838200" y="234778"/>
            <a:ext cx="10515600" cy="827903"/>
          </a:xfrm>
        </p:spPr>
        <p:txBody>
          <a:bodyPr>
            <a:normAutofit/>
          </a:bodyPr>
          <a:lstStyle/>
          <a:p>
            <a:pPr algn="ctr"/>
            <a:r>
              <a:rPr lang="en-US" dirty="0"/>
              <a:t>What Happens When We Study God’s Word</a:t>
            </a:r>
          </a:p>
        </p:txBody>
      </p:sp>
      <p:sp>
        <p:nvSpPr>
          <p:cNvPr id="3" name="Content Placeholder 2">
            <a:extLst>
              <a:ext uri="{FF2B5EF4-FFF2-40B4-BE49-F238E27FC236}">
                <a16:creationId xmlns:a16="http://schemas.microsoft.com/office/drawing/2014/main" id="{F0295806-F708-03A4-97E5-6150EFD0A4B3}"/>
              </a:ext>
            </a:extLst>
          </p:cNvPr>
          <p:cNvSpPr>
            <a:spLocks noGrp="1"/>
          </p:cNvSpPr>
          <p:nvPr>
            <p:ph idx="1"/>
          </p:nvPr>
        </p:nvSpPr>
        <p:spPr>
          <a:xfrm>
            <a:off x="838200" y="1153297"/>
            <a:ext cx="10515600" cy="5469925"/>
          </a:xfrm>
        </p:spPr>
        <p:txBody>
          <a:bodyPr>
            <a:normAutofit/>
          </a:bodyPr>
          <a:lstStyle/>
          <a:p>
            <a:pPr marL="0" indent="0">
              <a:buNone/>
            </a:pPr>
            <a:r>
              <a:rPr lang="en-US" sz="3300" dirty="0">
                <a:effectLst/>
                <a:latin typeface="Segoe UI" panose="020B0502040204020203" pitchFamily="34" charset="0"/>
                <a:ea typeface="Calibri" panose="020F0502020204030204" pitchFamily="34" charset="0"/>
              </a:rPr>
              <a:t>We see how all the puzzle pieces of life fit into the tapestry of eternity.  </a:t>
            </a:r>
          </a:p>
          <a:p>
            <a:pPr marL="0" indent="0">
              <a:buNone/>
            </a:pPr>
            <a:r>
              <a:rPr lang="en-US" sz="3300" dirty="0">
                <a:effectLst/>
                <a:latin typeface="Segoe UI" panose="020B0502040204020203" pitchFamily="34" charset="0"/>
                <a:ea typeface="Calibri" panose="020F0502020204030204" pitchFamily="34" charset="0"/>
              </a:rPr>
              <a:t>We learn that now even though we see through the mirror darkly, Christ’s promise is that one day we will see face to face, knowing fully as we have been fully known.</a:t>
            </a:r>
          </a:p>
          <a:p>
            <a:pPr marL="0" marR="0" lvl="0" indent="0">
              <a:lnSpc>
                <a:spcPct val="107000"/>
              </a:lnSpc>
              <a:spcBef>
                <a:spcPts val="0"/>
              </a:spcBef>
              <a:spcAft>
                <a:spcPts val="800"/>
              </a:spcAft>
              <a:buNone/>
            </a:pPr>
            <a:r>
              <a:rPr lang="en-US" sz="3200" i="1" dirty="0">
                <a:effectLst/>
                <a:latin typeface="Segoe UI" panose="020B0502040204020203" pitchFamily="34" charset="0"/>
                <a:ea typeface="Calibri" panose="020F0502020204030204" pitchFamily="34" charset="0"/>
              </a:rPr>
              <a:t>1Corinthians 13:9-10</a:t>
            </a:r>
          </a:p>
          <a:p>
            <a:pPr marL="0" marR="0" lvl="0" indent="0">
              <a:lnSpc>
                <a:spcPct val="107000"/>
              </a:lnSpc>
              <a:spcBef>
                <a:spcPts val="0"/>
              </a:spcBef>
              <a:spcAft>
                <a:spcPts val="800"/>
              </a:spcAft>
              <a:buNone/>
            </a:pPr>
            <a:endParaRPr lang="en-US" sz="3200" i="1" dirty="0">
              <a:solidFill>
                <a:srgbClr val="000000"/>
              </a:solidFill>
              <a:latin typeface="Segoe UI" panose="020B0502040204020203" pitchFamily="34" charset="0"/>
              <a:ea typeface="Calibri" panose="020F0502020204030204" pitchFamily="34" charset="0"/>
            </a:endParaRPr>
          </a:p>
          <a:p>
            <a:pPr marL="0" marR="0" lvl="0" indent="0">
              <a:lnSpc>
                <a:spcPct val="107000"/>
              </a:lnSpc>
              <a:spcBef>
                <a:spcPts val="0"/>
              </a:spcBef>
              <a:spcAft>
                <a:spcPts val="800"/>
              </a:spcAft>
              <a:buNone/>
            </a:pPr>
            <a:endParaRPr lang="en-US" sz="3300" i="1" dirty="0">
              <a:solidFill>
                <a:srgbClr val="FF0000"/>
              </a:solidFill>
              <a:effectLst/>
              <a:latin typeface="Segoe UI" panose="020B0502040204020203" pitchFamily="34" charset="0"/>
              <a:ea typeface="Calibri" panose="020F0502020204030204" pitchFamily="34" charset="0"/>
            </a:endParaRPr>
          </a:p>
          <a:p>
            <a:pPr marL="0" marR="0" lvl="0" indent="0">
              <a:lnSpc>
                <a:spcPct val="107000"/>
              </a:lnSpc>
              <a:spcBef>
                <a:spcPts val="0"/>
              </a:spcBef>
              <a:spcAft>
                <a:spcPts val="800"/>
              </a:spcAft>
              <a:buNone/>
            </a:pPr>
            <a:endParaRPr lang="en-US" sz="3200" i="1" dirty="0">
              <a:solidFill>
                <a:srgbClr val="000000"/>
              </a:solidFill>
              <a:latin typeface="Segoe UI" panose="020B0502040204020203" pitchFamily="34" charset="0"/>
              <a:ea typeface="Calibri" panose="020F0502020204030204" pitchFamily="34" charset="0"/>
            </a:endParaRPr>
          </a:p>
          <a:p>
            <a:pPr marL="0" marR="0" lvl="0" indent="0">
              <a:lnSpc>
                <a:spcPct val="107000"/>
              </a:lnSpc>
              <a:spcBef>
                <a:spcPts val="0"/>
              </a:spcBef>
              <a:spcAft>
                <a:spcPts val="800"/>
              </a:spcAft>
              <a:buNone/>
            </a:pPr>
            <a:endParaRPr lang="en-US" sz="3200" i="1" dirty="0">
              <a:solidFill>
                <a:srgbClr val="000000"/>
              </a:solidFill>
              <a:effectLst/>
              <a:latin typeface="Segoe UI" panose="020B0502040204020203" pitchFamily="34" charset="0"/>
              <a:ea typeface="Calibri" panose="020F0502020204030204" pitchFamily="34" charset="0"/>
            </a:endParaRPr>
          </a:p>
          <a:p>
            <a:pPr marL="0" marR="0" lvl="0" indent="0">
              <a:lnSpc>
                <a:spcPct val="107000"/>
              </a:lnSpc>
              <a:spcBef>
                <a:spcPts val="0"/>
              </a:spcBef>
              <a:spcAft>
                <a:spcPts val="800"/>
              </a:spcAft>
              <a:buNone/>
            </a:pPr>
            <a:endParaRPr lang="en-US" sz="3200" b="1" i="1" baseline="30000" dirty="0">
              <a:solidFill>
                <a:srgbClr val="000000"/>
              </a:solidFill>
              <a:effectLst/>
              <a:latin typeface="Segoe UI" panose="020B0502040204020203"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88713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915ED-D795-7D49-DFDE-985C78F36854}"/>
              </a:ext>
            </a:extLst>
          </p:cNvPr>
          <p:cNvSpPr>
            <a:spLocks noGrp="1"/>
          </p:cNvSpPr>
          <p:nvPr>
            <p:ph type="title"/>
          </p:nvPr>
        </p:nvSpPr>
        <p:spPr>
          <a:xfrm>
            <a:off x="740546" y="365125"/>
            <a:ext cx="10515600" cy="5113037"/>
          </a:xfrm>
        </p:spPr>
        <p:txBody>
          <a:bodyPr/>
          <a:lstStyle/>
          <a:p>
            <a:pPr algn="ctr"/>
            <a:r>
              <a:rPr lang="en-US" dirty="0"/>
              <a:t>My Story</a:t>
            </a:r>
          </a:p>
        </p:txBody>
      </p:sp>
    </p:spTree>
    <p:extLst>
      <p:ext uri="{BB962C8B-B14F-4D97-AF65-F5344CB8AC3E}">
        <p14:creationId xmlns:p14="http://schemas.microsoft.com/office/powerpoint/2010/main" val="68463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97673E-DC11-D998-47ED-EE2857061F35}"/>
              </a:ext>
            </a:extLst>
          </p:cNvPr>
          <p:cNvSpPr>
            <a:spLocks noGrp="1"/>
          </p:cNvSpPr>
          <p:nvPr>
            <p:ph idx="1"/>
          </p:nvPr>
        </p:nvSpPr>
        <p:spPr>
          <a:xfrm>
            <a:off x="838200" y="375781"/>
            <a:ext cx="10515600" cy="5801181"/>
          </a:xfrm>
        </p:spPr>
        <p:txBody>
          <a:bodyPr>
            <a:normAutofit lnSpcReduction="10000"/>
          </a:bodyPr>
          <a:lstStyle/>
          <a:p>
            <a:r>
              <a:rPr lang="en-US" sz="3200" dirty="0"/>
              <a:t>As we examine the material in this seminar, I want you to know that there are lots of approaches to studying the Bible. We will touch on three of them and focus on one in particular. </a:t>
            </a:r>
          </a:p>
          <a:p>
            <a:r>
              <a:rPr lang="en-US" sz="3200" dirty="0"/>
              <a:t>The way I do it may not be how you do it, which is fine.</a:t>
            </a:r>
          </a:p>
          <a:p>
            <a:r>
              <a:rPr lang="en-US" sz="3200" dirty="0"/>
              <a:t>The most important thing to remember is that as we explore the truth of God’s Word, the Holy Spirit’s involvement is crucial.</a:t>
            </a:r>
          </a:p>
          <a:p>
            <a:r>
              <a:rPr lang="en-US" sz="3200" dirty="0"/>
              <a:t>  Without His leading we will miss the mark.  As our helper, the Holy Spirit opens our hearts to the truth.</a:t>
            </a:r>
          </a:p>
          <a:p>
            <a:r>
              <a:rPr lang="en-US" sz="3200" dirty="0"/>
              <a:t>The Lord promised that His Holy Spirit would lead us into all truth.</a:t>
            </a:r>
          </a:p>
        </p:txBody>
      </p:sp>
    </p:spTree>
    <p:extLst>
      <p:ext uri="{BB962C8B-B14F-4D97-AF65-F5344CB8AC3E}">
        <p14:creationId xmlns:p14="http://schemas.microsoft.com/office/powerpoint/2010/main" val="211452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723AF-A2C0-C3E7-7741-9D3A79495A40}"/>
              </a:ext>
            </a:extLst>
          </p:cNvPr>
          <p:cNvSpPr>
            <a:spLocks noGrp="1"/>
          </p:cNvSpPr>
          <p:nvPr>
            <p:ph type="title"/>
          </p:nvPr>
        </p:nvSpPr>
        <p:spPr>
          <a:xfrm>
            <a:off x="838200" y="365126"/>
            <a:ext cx="10515600" cy="3534014"/>
          </a:xfrm>
        </p:spPr>
        <p:txBody>
          <a:bodyPr>
            <a:normAutofit/>
          </a:bodyPr>
          <a:lstStyle/>
          <a:p>
            <a:pPr algn="ctr"/>
            <a:r>
              <a:rPr lang="en-US" sz="4400" b="1" u="sng" dirty="0">
                <a:effectLst/>
                <a:latin typeface="Segoe UI" panose="020B0502040204020203" pitchFamily="34" charset="0"/>
                <a:ea typeface="Calibri" panose="020F0502020204030204" pitchFamily="34" charset="0"/>
              </a:rPr>
              <a:t>Objective 1</a:t>
            </a:r>
            <a:br>
              <a:rPr lang="en-US" sz="4400" b="1" u="sng" dirty="0">
                <a:effectLst/>
                <a:latin typeface="Segoe UI" panose="020B0502040204020203" pitchFamily="34" charset="0"/>
                <a:ea typeface="Calibri" panose="020F0502020204030204" pitchFamily="34" charset="0"/>
              </a:rPr>
            </a:br>
            <a:r>
              <a:rPr lang="en-US" sz="4400" b="1" u="sng" dirty="0">
                <a:effectLst/>
                <a:latin typeface="Segoe UI" panose="020B0502040204020203" pitchFamily="34" charset="0"/>
                <a:ea typeface="Calibri" panose="020F0502020204030204" pitchFamily="34" charset="0"/>
              </a:rPr>
              <a:t>To Learn to accurately handle the Word of God:</a:t>
            </a:r>
            <a:br>
              <a:rPr lang="en-US" sz="4400" b="1" u="sng" dirty="0">
                <a:effectLst/>
                <a:latin typeface="Segoe UI" panose="020B0502040204020203" pitchFamily="34" charset="0"/>
                <a:ea typeface="Calibri" panose="020F0502020204030204" pitchFamily="34" charset="0"/>
              </a:rPr>
            </a:br>
            <a:endParaRPr lang="en-US" dirty="0"/>
          </a:p>
        </p:txBody>
      </p:sp>
    </p:spTree>
    <p:extLst>
      <p:ext uri="{BB962C8B-B14F-4D97-AF65-F5344CB8AC3E}">
        <p14:creationId xmlns:p14="http://schemas.microsoft.com/office/powerpoint/2010/main" val="732189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1EA7-0E3B-F3C5-C9B5-EC443D0AABC9}"/>
              </a:ext>
            </a:extLst>
          </p:cNvPr>
          <p:cNvSpPr>
            <a:spLocks noGrp="1"/>
          </p:cNvSpPr>
          <p:nvPr>
            <p:ph type="title"/>
          </p:nvPr>
        </p:nvSpPr>
        <p:spPr>
          <a:xfrm>
            <a:off x="838200" y="232913"/>
            <a:ext cx="10515600" cy="1592712"/>
          </a:xfrm>
        </p:spPr>
        <p:txBody>
          <a:bodyPr>
            <a:normAutofit fontScale="90000"/>
          </a:bodyPr>
          <a:lstStyle/>
          <a:p>
            <a:pPr algn="ctr"/>
            <a:br>
              <a:rPr lang="en-US" sz="4000" b="1" u="sng" dirty="0">
                <a:latin typeface="Segoe UI" panose="020B0502040204020203" pitchFamily="34" charset="0"/>
                <a:ea typeface="Calibri" panose="020F0502020204030204" pitchFamily="34" charset="0"/>
              </a:rPr>
            </a:br>
            <a:r>
              <a:rPr lang="en-US" sz="4000" b="1" u="sng" dirty="0">
                <a:latin typeface="Segoe UI" panose="020B0502040204020203" pitchFamily="34" charset="0"/>
                <a:ea typeface="Calibri" panose="020F0502020204030204" pitchFamily="34" charset="0"/>
              </a:rPr>
              <a:t>Expository Bible Study:</a:t>
            </a:r>
            <a:br>
              <a:rPr lang="en-US" sz="4000" b="1" u="sng" dirty="0">
                <a:latin typeface="Segoe UI" panose="020B0502040204020203" pitchFamily="34" charset="0"/>
                <a:ea typeface="Calibri" panose="020F0502020204030204" pitchFamily="34" charset="0"/>
              </a:rPr>
            </a:br>
            <a:r>
              <a:rPr lang="en-US" sz="4000" b="1" u="sng" dirty="0">
                <a:latin typeface="Segoe UI" panose="020B0502040204020203" pitchFamily="34" charset="0"/>
                <a:ea typeface="Calibri" panose="020F0502020204030204" pitchFamily="34" charset="0"/>
              </a:rPr>
              <a:t> Discovery </a:t>
            </a:r>
            <a:br>
              <a:rPr lang="en-US" sz="4000" b="1" u="sng" dirty="0">
                <a:latin typeface="Segoe UI" panose="020B0502040204020203" pitchFamily="34" charset="0"/>
                <a:ea typeface="Calibri" panose="020F0502020204030204" pitchFamily="34" charset="0"/>
              </a:rPr>
            </a:br>
            <a:r>
              <a:rPr lang="en-US" sz="4000" b="1" u="sng" dirty="0">
                <a:latin typeface="Segoe UI" panose="020B0502040204020203" pitchFamily="34" charset="0"/>
                <a:ea typeface="Calibri" panose="020F0502020204030204" pitchFamily="34" charset="0"/>
              </a:rPr>
              <a:t> Background Investigation</a:t>
            </a:r>
            <a:br>
              <a:rPr lang="en-US" sz="4400" b="1" u="sng" dirty="0">
                <a:latin typeface="Segoe UI" panose="020B0502040204020203" pitchFamily="34" charset="0"/>
                <a:ea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26AA0709-8690-F5A9-C89D-A0A6C6494373}"/>
              </a:ext>
            </a:extLst>
          </p:cNvPr>
          <p:cNvSpPr>
            <a:spLocks noGrp="1"/>
          </p:cNvSpPr>
          <p:nvPr>
            <p:ph idx="1"/>
          </p:nvPr>
        </p:nvSpPr>
        <p:spPr/>
        <p:txBody>
          <a:bodyPr>
            <a:normAutofit/>
          </a:bodyPr>
          <a:lstStyle/>
          <a:p>
            <a:pPr marL="514350" indent="-514350">
              <a:lnSpc>
                <a:spcPct val="107000"/>
              </a:lnSpc>
              <a:spcBef>
                <a:spcPts val="0"/>
              </a:spcBef>
              <a:spcAft>
                <a:spcPts val="800"/>
              </a:spcAft>
              <a:buFont typeface="+mj-lt"/>
              <a:buAutoNum type="arabicPeriod"/>
            </a:pPr>
            <a:r>
              <a:rPr lang="en-US" sz="3000" dirty="0"/>
              <a:t>In order to understand the Bible one must first know the Author. An unsaved person can not understand God’s Word on its face as it is spiritually discerned. Ask the Lord to show you in prayer and He will give you discernment. </a:t>
            </a:r>
            <a:r>
              <a:rPr lang="en-US" sz="3000" i="1" dirty="0"/>
              <a:t>1Cor.2:14-16</a:t>
            </a:r>
          </a:p>
          <a:p>
            <a:pPr marL="0" indent="0">
              <a:lnSpc>
                <a:spcPct val="107000"/>
              </a:lnSpc>
              <a:spcBef>
                <a:spcPts val="0"/>
              </a:spcBef>
              <a:spcAft>
                <a:spcPts val="800"/>
              </a:spcAft>
              <a:buNone/>
            </a:pPr>
            <a:r>
              <a:rPr lang="en-US" sz="3000" dirty="0"/>
              <a:t>Are you a believer in Christ for your salvation?  </a:t>
            </a:r>
          </a:p>
          <a:p>
            <a:pPr marL="0" indent="0">
              <a:lnSpc>
                <a:spcPct val="107000"/>
              </a:lnSpc>
              <a:spcBef>
                <a:spcPts val="0"/>
              </a:spcBef>
              <a:spcAft>
                <a:spcPts val="800"/>
              </a:spcAft>
              <a:buNone/>
            </a:pPr>
            <a:r>
              <a:rPr lang="en-US" sz="3000" dirty="0"/>
              <a:t>If not take care of that first. </a:t>
            </a:r>
            <a:r>
              <a:rPr lang="en-US" sz="3000" dirty="0">
                <a:cs typeface="Segoe UI Semilight" panose="020B0402040204020203" pitchFamily="34" charset="0"/>
              </a:rPr>
              <a:t>Here is a very clear article to help you if you have questions: </a:t>
            </a:r>
            <a:r>
              <a:rPr lang="en-US" sz="3000" dirty="0">
                <a:solidFill>
                  <a:srgbClr val="0000FF"/>
                </a:solidFill>
                <a:cs typeface="Segoe UI Semilight" panose="020B0402040204020203" pitchFamily="34" charset="0"/>
              </a:rPr>
              <a:t>https://www.gotquestions.org/know-sure-Heaven</a:t>
            </a:r>
            <a:r>
              <a:rPr lang="en-US" sz="3000" dirty="0">
                <a:solidFill>
                  <a:srgbClr val="0000FF"/>
                </a:solidFill>
              </a:rPr>
              <a:t>.htmlnotebook</a:t>
            </a:r>
          </a:p>
          <a:p>
            <a:endParaRPr lang="en-US" dirty="0"/>
          </a:p>
        </p:txBody>
      </p:sp>
    </p:spTree>
    <p:extLst>
      <p:ext uri="{BB962C8B-B14F-4D97-AF65-F5344CB8AC3E}">
        <p14:creationId xmlns:p14="http://schemas.microsoft.com/office/powerpoint/2010/main" val="321900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DAC9AE-8583-23F4-05F2-4FD36715BA28}"/>
              </a:ext>
            </a:extLst>
          </p:cNvPr>
          <p:cNvSpPr>
            <a:spLocks noGrp="1"/>
          </p:cNvSpPr>
          <p:nvPr>
            <p:ph idx="1"/>
          </p:nvPr>
        </p:nvSpPr>
        <p:spPr>
          <a:xfrm>
            <a:off x="487070" y="452740"/>
            <a:ext cx="10515600" cy="5952519"/>
          </a:xfrm>
        </p:spPr>
        <p:txBody>
          <a:bodyPr>
            <a:normAutofit/>
          </a:bodyPr>
          <a:lstStyle/>
          <a:p>
            <a:pPr marL="514350" indent="-514350">
              <a:buFont typeface="+mj-lt"/>
              <a:buAutoNum type="arabicPeriod" startAt="2"/>
            </a:pPr>
            <a:r>
              <a:rPr lang="en-US" dirty="0">
                <a:effectLst/>
                <a:latin typeface="Segoe UI" panose="020B0502040204020203" pitchFamily="34" charset="0"/>
                <a:ea typeface="Calibri" panose="020F0502020204030204" pitchFamily="34" charset="0"/>
              </a:rPr>
              <a:t>Assemble your tools:  A good </a:t>
            </a:r>
            <a:r>
              <a:rPr lang="en-US" dirty="0">
                <a:latin typeface="Segoe UI" panose="020B0502040204020203" pitchFamily="34" charset="0"/>
                <a:ea typeface="Calibri" panose="020F0502020204030204" pitchFamily="34" charset="0"/>
              </a:rPr>
              <a:t>s</a:t>
            </a:r>
            <a:r>
              <a:rPr lang="en-US" dirty="0">
                <a:effectLst/>
                <a:latin typeface="Segoe UI" panose="020B0502040204020203" pitchFamily="34" charset="0"/>
                <a:ea typeface="Calibri" panose="020F0502020204030204" pitchFamily="34" charset="0"/>
              </a:rPr>
              <a:t>tudy Bible that you can mark in, and a notebook in which to journal and make notes;</a:t>
            </a:r>
          </a:p>
          <a:p>
            <a:pPr marL="514350" indent="-514350">
              <a:lnSpc>
                <a:spcPct val="107000"/>
              </a:lnSpc>
              <a:spcBef>
                <a:spcPts val="0"/>
              </a:spcBef>
              <a:spcAft>
                <a:spcPts val="800"/>
              </a:spcAft>
              <a:buFont typeface="+mj-lt"/>
              <a:buAutoNum type="arabicPeriod" startAt="3"/>
            </a:pPr>
            <a:r>
              <a:rPr lang="en-US" sz="2800" u="sng" dirty="0"/>
              <a:t>Start by praying and asking the Holy Spirit to empower you, to feed you as you</a:t>
            </a:r>
            <a:r>
              <a:rPr lang="en-US" sz="2800" b="1" i="1" u="sng" dirty="0"/>
              <a:t> read</a:t>
            </a:r>
            <a:r>
              <a:rPr lang="en-US" sz="2800" u="sng" dirty="0"/>
              <a:t>, </a:t>
            </a:r>
            <a:r>
              <a:rPr lang="en-US" sz="2800" b="1" i="1" u="sng" dirty="0"/>
              <a:t>study,</a:t>
            </a:r>
            <a:r>
              <a:rPr lang="en-US" sz="2800" u="sng" dirty="0"/>
              <a:t> </a:t>
            </a:r>
            <a:r>
              <a:rPr lang="en-US" sz="2800" b="1" i="1" u="sng" dirty="0"/>
              <a:t>meditate</a:t>
            </a:r>
            <a:r>
              <a:rPr lang="en-US" sz="2800" u="sng" dirty="0"/>
              <a:t> and </a:t>
            </a:r>
            <a:r>
              <a:rPr lang="en-US" sz="2800" b="1" i="1" u="sng" dirty="0"/>
              <a:t>imbed His Word  into the very fabric of your life …</a:t>
            </a:r>
            <a:r>
              <a:rPr lang="en-US" sz="2800" b="1" i="1" dirty="0"/>
              <a:t>so that you can </a:t>
            </a:r>
            <a:r>
              <a:rPr lang="en-US" sz="2800" b="1" i="1" u="sng" dirty="0"/>
              <a:t>be transformed </a:t>
            </a:r>
            <a:r>
              <a:rPr lang="en-US" sz="2800" b="1" i="1" dirty="0"/>
              <a:t>by it.</a:t>
            </a:r>
          </a:p>
          <a:p>
            <a:r>
              <a:rPr lang="en-US" b="1" i="1" dirty="0">
                <a:effectLst/>
                <a:latin typeface="Segoe UI" panose="020B0502040204020203" pitchFamily="34" charset="0"/>
                <a:ea typeface="Calibri" panose="020F0502020204030204" pitchFamily="34" charset="0"/>
              </a:rPr>
              <a:t>Psalm 119:</a:t>
            </a:r>
            <a:r>
              <a:rPr lang="en-US" b="1" i="1" baseline="30000" dirty="0">
                <a:solidFill>
                  <a:srgbClr val="000000"/>
                </a:solidFill>
                <a:effectLst/>
                <a:latin typeface="system-ui"/>
                <a:ea typeface="Calibri" panose="020F0502020204030204" pitchFamily="34" charset="0"/>
                <a:cs typeface="Segoe UI" panose="020B0502040204020203" pitchFamily="34" charset="0"/>
              </a:rPr>
              <a:t> 18 </a:t>
            </a:r>
            <a:r>
              <a:rPr lang="en-US" i="1" dirty="0">
                <a:solidFill>
                  <a:srgbClr val="000000"/>
                </a:solidFill>
                <a:effectLst/>
                <a:latin typeface="system-ui"/>
                <a:ea typeface="Calibri" panose="020F0502020204030204" pitchFamily="34" charset="0"/>
                <a:cs typeface="Segoe UI" panose="020B0502040204020203" pitchFamily="34" charset="0"/>
              </a:rPr>
              <a:t>Open my eyes, that I may behold wonderful things from Your Law.</a:t>
            </a:r>
          </a:p>
          <a:p>
            <a:r>
              <a:rPr lang="en-US" sz="2800" b="1" i="1" dirty="0"/>
              <a:t>Jeremiah 15:16: </a:t>
            </a:r>
            <a:r>
              <a:rPr lang="en-US" sz="2800" b="1" i="1" baseline="30000" dirty="0"/>
              <a:t>16 </a:t>
            </a:r>
            <a:r>
              <a:rPr lang="en-US" sz="2800" i="1" dirty="0"/>
              <a:t>Your words were found and I </a:t>
            </a:r>
            <a:r>
              <a:rPr lang="en-US" sz="2800" i="1" baseline="30000" dirty="0"/>
              <a:t>(</a:t>
            </a:r>
            <a:r>
              <a:rPr lang="en-US" sz="2800" i="1" u="sng" baseline="30000" dirty="0">
                <a:hlinkClick r:id="rId2" tooltip="See cross-reference A"/>
              </a:rPr>
              <a:t>A</a:t>
            </a:r>
            <a:r>
              <a:rPr lang="en-US" sz="2800" i="1" baseline="30000" dirty="0"/>
              <a:t>)</a:t>
            </a:r>
            <a:r>
              <a:rPr lang="en-US" sz="2800" i="1" dirty="0"/>
              <a:t>ate (</a:t>
            </a:r>
            <a:r>
              <a:rPr lang="en-US" sz="2800" i="1" dirty="0">
                <a:solidFill>
                  <a:srgbClr val="0000FF"/>
                </a:solidFill>
              </a:rPr>
              <a:t>gk. Devoured</a:t>
            </a:r>
            <a:r>
              <a:rPr lang="en-US" sz="2800" i="1" dirty="0"/>
              <a:t>) them,</a:t>
            </a:r>
            <a:br>
              <a:rPr lang="en-US" sz="2800" i="1" dirty="0"/>
            </a:br>
            <a:r>
              <a:rPr lang="en-US" sz="2800" i="1" dirty="0"/>
              <a:t>And Your </a:t>
            </a:r>
            <a:r>
              <a:rPr lang="en-US" sz="2800" i="1" baseline="30000" dirty="0"/>
              <a:t>(</a:t>
            </a:r>
            <a:r>
              <a:rPr lang="en-US" sz="2800" i="1" u="sng" baseline="30000" dirty="0">
                <a:hlinkClick r:id="rId3" tooltip="See cross-reference B"/>
              </a:rPr>
              <a:t>B</a:t>
            </a:r>
            <a:r>
              <a:rPr lang="en-US" sz="2800" i="1" baseline="30000" dirty="0"/>
              <a:t>)</a:t>
            </a:r>
            <a:r>
              <a:rPr lang="en-US" sz="2800" i="1" dirty="0"/>
              <a:t>words became a joy to me and the delight of my heart;</a:t>
            </a:r>
            <a:br>
              <a:rPr lang="en-US" sz="2800" i="1" dirty="0"/>
            </a:br>
            <a:r>
              <a:rPr lang="en-US" sz="2800" i="1" u="sng" dirty="0"/>
              <a:t>For I have been </a:t>
            </a:r>
            <a:r>
              <a:rPr lang="en-US" sz="2800" i="1" u="sng" baseline="30000" dirty="0"/>
              <a:t>(</a:t>
            </a:r>
            <a:r>
              <a:rPr lang="en-US" sz="2800" i="1" u="sng" baseline="30000" dirty="0">
                <a:hlinkClick r:id="rId4" tooltip="See cross-reference C"/>
              </a:rPr>
              <a:t>C</a:t>
            </a:r>
            <a:r>
              <a:rPr lang="en-US" sz="2800" i="1" u="sng" baseline="30000" dirty="0"/>
              <a:t>)</a:t>
            </a:r>
            <a:r>
              <a:rPr lang="en-US" sz="2800" i="1" u="sng" dirty="0"/>
              <a:t>called by Your name, </a:t>
            </a:r>
            <a:r>
              <a:rPr lang="en-US" sz="2800" i="1" u="sng" cap="small" dirty="0"/>
              <a:t>Lord</a:t>
            </a:r>
            <a:r>
              <a:rPr lang="en-US" sz="2800" i="1" u="sng" dirty="0"/>
              <a:t> God of armies</a:t>
            </a:r>
            <a:r>
              <a:rPr lang="en-US" sz="2800" i="1" dirty="0"/>
              <a:t>.</a:t>
            </a:r>
          </a:p>
          <a:p>
            <a:endParaRPr lang="en-US" i="1" dirty="0">
              <a:solidFill>
                <a:srgbClr val="000000"/>
              </a:solidFill>
              <a:effectLst/>
              <a:latin typeface="system-ui"/>
              <a:ea typeface="Calibri" panose="020F0502020204030204" pitchFamily="34" charset="0"/>
              <a:cs typeface="Segoe UI" panose="020B0502040204020203" pitchFamily="34" charset="0"/>
            </a:endParaRPr>
          </a:p>
          <a:p>
            <a:pPr marL="514350" indent="-514350">
              <a:buFont typeface="+mj-lt"/>
              <a:buAutoNum type="arabicPeriod" startAt="4"/>
            </a:pPr>
            <a:endParaRPr lang="en-US" b="1" i="1" dirty="0"/>
          </a:p>
          <a:p>
            <a:pPr marL="514350" indent="-514350">
              <a:buFont typeface="+mj-lt"/>
              <a:buAutoNum type="arabicPeriod" startAt="2"/>
            </a:pPr>
            <a:endParaRPr lang="en-US" dirty="0"/>
          </a:p>
        </p:txBody>
      </p:sp>
    </p:spTree>
    <p:extLst>
      <p:ext uri="{BB962C8B-B14F-4D97-AF65-F5344CB8AC3E}">
        <p14:creationId xmlns:p14="http://schemas.microsoft.com/office/powerpoint/2010/main" val="125198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EAA194-227E-F86F-F4C8-D4BAE5AB673E}"/>
              </a:ext>
            </a:extLst>
          </p:cNvPr>
          <p:cNvSpPr>
            <a:spLocks noGrp="1"/>
          </p:cNvSpPr>
          <p:nvPr>
            <p:ph idx="1"/>
          </p:nvPr>
        </p:nvSpPr>
        <p:spPr>
          <a:xfrm>
            <a:off x="838200" y="372862"/>
            <a:ext cx="10515600" cy="5804101"/>
          </a:xfrm>
        </p:spPr>
        <p:txBody>
          <a:bodyPr>
            <a:normAutofit lnSpcReduction="10000"/>
          </a:bodyPr>
          <a:lstStyle/>
          <a:p>
            <a:pPr marL="514350" marR="0" indent="-514350">
              <a:lnSpc>
                <a:spcPct val="107000"/>
              </a:lnSpc>
              <a:spcBef>
                <a:spcPts val="0"/>
              </a:spcBef>
              <a:spcAft>
                <a:spcPts val="800"/>
              </a:spcAft>
              <a:buFont typeface="+mj-lt"/>
              <a:buAutoNum type="arabicPeriod" startAt="4"/>
            </a:pPr>
            <a:r>
              <a:rPr lang="en-US" sz="3000" dirty="0">
                <a:effectLst/>
                <a:latin typeface="Segoe UI" panose="020B0502040204020203" pitchFamily="34" charset="0"/>
                <a:ea typeface="Calibri" panose="020F0502020204030204" pitchFamily="34" charset="0"/>
              </a:rPr>
              <a:t>As you begin, read the book or the </a:t>
            </a:r>
            <a:r>
              <a:rPr lang="en-US" sz="3000" dirty="0">
                <a:latin typeface="Segoe UI" panose="020B0502040204020203" pitchFamily="34" charset="0"/>
                <a:ea typeface="Calibri" panose="020F0502020204030204" pitchFamily="34" charset="0"/>
              </a:rPr>
              <a:t>passage several times </a:t>
            </a:r>
            <a:r>
              <a:rPr lang="en-US" sz="3000" dirty="0">
                <a:effectLst/>
                <a:latin typeface="Segoe UI" panose="020B0502040204020203" pitchFamily="34" charset="0"/>
                <a:ea typeface="Calibri" panose="020F0502020204030204" pitchFamily="34" charset="0"/>
              </a:rPr>
              <a:t>with a notebook. </a:t>
            </a:r>
            <a:r>
              <a:rPr lang="en-US" sz="3000" dirty="0">
                <a:latin typeface="Segoe UI" panose="020B0502040204020203" pitchFamily="34" charset="0"/>
                <a:ea typeface="Calibri" panose="020F0502020204030204" pitchFamily="34" charset="0"/>
              </a:rPr>
              <a:t>Make notes for each chapter, writing down your observations of the passages within the chapter.</a:t>
            </a:r>
          </a:p>
          <a:p>
            <a:pPr marL="971550" lvl="1" indent="-514350">
              <a:lnSpc>
                <a:spcPct val="107000"/>
              </a:lnSpc>
              <a:spcBef>
                <a:spcPts val="0"/>
              </a:spcBef>
              <a:spcAft>
                <a:spcPts val="800"/>
              </a:spcAft>
              <a:buFont typeface="+mj-lt"/>
              <a:buAutoNum type="alphaLcPeriod"/>
            </a:pPr>
            <a:r>
              <a:rPr lang="en-US" sz="2600" dirty="0">
                <a:effectLst/>
                <a:latin typeface="Segoe UI" panose="020B0502040204020203" pitchFamily="34" charset="0"/>
                <a:ea typeface="Calibri" panose="020F0502020204030204" pitchFamily="34" charset="0"/>
              </a:rPr>
              <a:t>Take your time as this is not a race but an exploration.</a:t>
            </a:r>
          </a:p>
          <a:p>
            <a:pPr marL="1200150" lvl="1" indent="-742950">
              <a:lnSpc>
                <a:spcPct val="107000"/>
              </a:lnSpc>
              <a:spcBef>
                <a:spcPts val="0"/>
              </a:spcBef>
              <a:buFont typeface="+mj-lt"/>
              <a:buAutoNum type="alphaLcPeriod"/>
            </a:pPr>
            <a:r>
              <a:rPr lang="en-US" sz="3000" dirty="0">
                <a:effectLst/>
                <a:latin typeface="Segoe UI" panose="020B0502040204020203" pitchFamily="34" charset="0"/>
                <a:ea typeface="Calibri" panose="020F0502020204030204" pitchFamily="34" charset="0"/>
              </a:rPr>
              <a:t>Break it down into bite size pieces. </a:t>
            </a:r>
          </a:p>
          <a:p>
            <a:pPr marL="1200150" lvl="1" indent="-742950">
              <a:lnSpc>
                <a:spcPct val="107000"/>
              </a:lnSpc>
              <a:spcBef>
                <a:spcPts val="0"/>
              </a:spcBef>
              <a:buFont typeface="+mj-lt"/>
              <a:buAutoNum type="alphaLcPeriod"/>
            </a:pPr>
            <a:r>
              <a:rPr lang="en-US" sz="3000" dirty="0">
                <a:latin typeface="Segoe UI" panose="020B0502040204020203" pitchFamily="34" charset="0"/>
                <a:ea typeface="Calibri" panose="020F0502020204030204" pitchFamily="34" charset="0"/>
              </a:rPr>
              <a:t>Acts as an example has </a:t>
            </a:r>
            <a:r>
              <a:rPr lang="en-US" sz="3000" dirty="0">
                <a:effectLst/>
                <a:latin typeface="Segoe UI" panose="020B0502040204020203" pitchFamily="34" charset="0"/>
                <a:ea typeface="Calibri" panose="020F0502020204030204" pitchFamily="34" charset="0"/>
              </a:rPr>
              <a:t>28 chapters, so look at an outline in your study Bible and break it down into divisions.</a:t>
            </a:r>
          </a:p>
          <a:p>
            <a:pPr marL="1200150" lvl="1" indent="-742950">
              <a:lnSpc>
                <a:spcPct val="107000"/>
              </a:lnSpc>
              <a:spcBef>
                <a:spcPts val="0"/>
              </a:spcBef>
              <a:buFont typeface="+mj-lt"/>
              <a:buAutoNum type="alphaLcPeriod"/>
            </a:pPr>
            <a:r>
              <a:rPr lang="en-US" sz="3000" dirty="0">
                <a:effectLst/>
                <a:latin typeface="Segoe UI" panose="020B0502040204020203" pitchFamily="34" charset="0"/>
                <a:ea typeface="Calibri" panose="020F0502020204030204" pitchFamily="34" charset="0"/>
              </a:rPr>
              <a:t>Next meditate on what you have learned.</a:t>
            </a:r>
          </a:p>
          <a:p>
            <a:pPr marL="1200150" lvl="1" indent="-742950">
              <a:lnSpc>
                <a:spcPct val="107000"/>
              </a:lnSpc>
              <a:spcBef>
                <a:spcPts val="0"/>
              </a:spcBef>
              <a:buFont typeface="+mj-lt"/>
              <a:buAutoNum type="alphaLcPeriod"/>
            </a:pPr>
            <a:r>
              <a:rPr lang="en-US" sz="3000" dirty="0">
                <a:latin typeface="Segoe UI" panose="020B0502040204020203" pitchFamily="34" charset="0"/>
                <a:ea typeface="Calibri" panose="020F0502020204030204" pitchFamily="34" charset="0"/>
              </a:rPr>
              <a:t>Write down some applications of what the Lord is teaching you from the content.</a:t>
            </a:r>
            <a:endParaRPr lang="en-US" sz="3000" dirty="0">
              <a:effectLst/>
              <a:latin typeface="Segoe UI" panose="020B0502040204020203" pitchFamily="34" charset="0"/>
              <a:ea typeface="Calibri" panose="020F0502020204030204" pitchFamily="34" charset="0"/>
            </a:endParaRPr>
          </a:p>
          <a:p>
            <a:pPr marL="1200150" lvl="1" indent="-742950">
              <a:lnSpc>
                <a:spcPct val="107000"/>
              </a:lnSpc>
              <a:spcBef>
                <a:spcPts val="0"/>
              </a:spcBef>
              <a:buFont typeface="+mj-lt"/>
              <a:buAutoNum type="alphaLcPeriod"/>
            </a:pPr>
            <a:endParaRPr lang="en-US" sz="3000" dirty="0">
              <a:effectLst/>
              <a:latin typeface="Segoe UI" panose="020B0502040204020203" pitchFamily="34" charset="0"/>
              <a:ea typeface="Calibri" panose="020F0502020204030204" pitchFamily="34" charset="0"/>
            </a:endParaRPr>
          </a:p>
          <a:p>
            <a:pPr marL="1200150" lvl="1" indent="-742950">
              <a:lnSpc>
                <a:spcPct val="107000"/>
              </a:lnSpc>
              <a:spcBef>
                <a:spcPts val="0"/>
              </a:spcBef>
              <a:buFont typeface="+mj-lt"/>
              <a:buAutoNum type="alphaLcPeriod"/>
            </a:pPr>
            <a:endParaRPr lang="en-US" sz="3000" dirty="0">
              <a:effectLst/>
              <a:latin typeface="Segoe UI" panose="020B0502040204020203" pitchFamily="34" charset="0"/>
              <a:ea typeface="Calibri" panose="020F0502020204030204" pitchFamily="34" charset="0"/>
            </a:endParaRPr>
          </a:p>
          <a:p>
            <a:pPr marL="1200150" lvl="1" indent="-742950">
              <a:lnSpc>
                <a:spcPct val="107000"/>
              </a:lnSpc>
              <a:spcBef>
                <a:spcPts val="0"/>
              </a:spcBef>
              <a:buFont typeface="+mj-lt"/>
              <a:buAutoNum type="alphaLcPeriod"/>
            </a:pPr>
            <a:endParaRPr lang="en-US" sz="4000" dirty="0">
              <a:effectLst/>
              <a:latin typeface="Segoe UI" panose="020B0502040204020203" pitchFamily="34" charset="0"/>
              <a:ea typeface="Calibri" panose="020F0502020204030204" pitchFamily="34" charset="0"/>
            </a:endParaRPr>
          </a:p>
          <a:p>
            <a:pPr marL="1200150" lvl="1" indent="-742950">
              <a:lnSpc>
                <a:spcPct val="107000"/>
              </a:lnSpc>
              <a:spcBef>
                <a:spcPts val="0"/>
              </a:spcBef>
              <a:buFont typeface="+mj-lt"/>
              <a:buAutoNum type="alphaLcPeriod"/>
            </a:pPr>
            <a:endParaRPr lang="en-US" sz="4000" dirty="0"/>
          </a:p>
          <a:p>
            <a:pPr marL="514350" indent="-514350">
              <a:buFont typeface="+mj-lt"/>
              <a:buAutoNum type="arabicPeriod" startAt="4"/>
            </a:pPr>
            <a:endParaRPr lang="en-US" i="1" dirty="0"/>
          </a:p>
        </p:txBody>
      </p:sp>
    </p:spTree>
    <p:extLst>
      <p:ext uri="{BB962C8B-B14F-4D97-AF65-F5344CB8AC3E}">
        <p14:creationId xmlns:p14="http://schemas.microsoft.com/office/powerpoint/2010/main" val="241830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6AC9A-D1C2-50F2-BB99-149F1CDD1CFB}"/>
              </a:ext>
            </a:extLst>
          </p:cNvPr>
          <p:cNvSpPr>
            <a:spLocks noGrp="1"/>
          </p:cNvSpPr>
          <p:nvPr>
            <p:ph type="title"/>
          </p:nvPr>
        </p:nvSpPr>
        <p:spPr>
          <a:xfrm>
            <a:off x="838200" y="399495"/>
            <a:ext cx="10515600" cy="1526960"/>
          </a:xfrm>
        </p:spPr>
        <p:txBody>
          <a:bodyPr>
            <a:normAutofit fontScale="90000"/>
          </a:bodyPr>
          <a:lstStyle/>
          <a:p>
            <a:pPr algn="ctr"/>
            <a:r>
              <a:rPr lang="en-US" sz="2900" dirty="0">
                <a:latin typeface="Segoe UI" panose="020B0502040204020203" pitchFamily="34" charset="0"/>
                <a:ea typeface="Calibri" panose="020F0502020204030204" pitchFamily="34" charset="0"/>
              </a:rPr>
              <a:t>Discover the Book Ministries- Dr. John Barnett.  </a:t>
            </a:r>
            <a:r>
              <a:rPr lang="en-US" sz="2900" i="1" dirty="0">
                <a:solidFill>
                  <a:srgbClr val="0000FF"/>
                </a:solidFill>
                <a:latin typeface="Segoe UI" panose="020B0502040204020203" pitchFamily="34" charset="0"/>
                <a:ea typeface="Calibri" panose="020F0502020204030204" pitchFamily="34" charset="0"/>
              </a:rPr>
              <a:t>https://www.youtube.com/watch?v=j6Qm8QnqwZk&amp;list=PLSP1IO9h3J7vaPEt28uOpOCGCnDxahyNJ&amp;index=2</a:t>
            </a:r>
            <a:br>
              <a:rPr lang="en-US" sz="4400" i="1" dirty="0">
                <a:solidFill>
                  <a:srgbClr val="0000FF"/>
                </a:solidFill>
                <a:effectLst/>
                <a:latin typeface="Segoe UI" panose="020B0502040204020203" pitchFamily="34" charset="0"/>
                <a:ea typeface="Calibri" panose="020F0502020204030204" pitchFamily="34" charset="0"/>
              </a:rPr>
            </a:br>
            <a:endParaRPr lang="en-US" dirty="0"/>
          </a:p>
        </p:txBody>
      </p:sp>
      <p:pic>
        <p:nvPicPr>
          <p:cNvPr id="7" name="Content Placeholder 6">
            <a:extLst>
              <a:ext uri="{FF2B5EF4-FFF2-40B4-BE49-F238E27FC236}">
                <a16:creationId xmlns:a16="http://schemas.microsoft.com/office/drawing/2014/main" id="{2DE9CB73-2781-D1BF-1AB5-03F8B295A7A1}"/>
              </a:ext>
            </a:extLst>
          </p:cNvPr>
          <p:cNvPicPr>
            <a:picLocks noGrp="1" noChangeAspect="1"/>
          </p:cNvPicPr>
          <p:nvPr>
            <p:ph idx="1"/>
          </p:nvPr>
        </p:nvPicPr>
        <p:blipFill>
          <a:blip r:embed="rId2"/>
          <a:stretch>
            <a:fillRect/>
          </a:stretch>
        </p:blipFill>
        <p:spPr>
          <a:xfrm>
            <a:off x="1748901" y="1411550"/>
            <a:ext cx="9143999" cy="5227052"/>
          </a:xfrm>
        </p:spPr>
      </p:pic>
    </p:spTree>
    <p:extLst>
      <p:ext uri="{BB962C8B-B14F-4D97-AF65-F5344CB8AC3E}">
        <p14:creationId xmlns:p14="http://schemas.microsoft.com/office/powerpoint/2010/main" val="1292498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007F3E-207D-E8BB-5F15-55279256DA71}"/>
              </a:ext>
            </a:extLst>
          </p:cNvPr>
          <p:cNvSpPr>
            <a:spLocks noGrp="1"/>
          </p:cNvSpPr>
          <p:nvPr>
            <p:ph idx="1"/>
          </p:nvPr>
        </p:nvSpPr>
        <p:spPr>
          <a:xfrm>
            <a:off x="838200" y="439947"/>
            <a:ext cx="10515600" cy="5737016"/>
          </a:xfrm>
        </p:spPr>
        <p:txBody>
          <a:bodyPr/>
          <a:lstStyle/>
          <a:p>
            <a:pPr marL="0" indent="0" algn="ctr">
              <a:buNone/>
            </a:pPr>
            <a:endParaRPr lang="en-US" sz="4000" b="1" dirty="0"/>
          </a:p>
          <a:p>
            <a:pPr marL="0" indent="0" algn="ctr">
              <a:buNone/>
            </a:pPr>
            <a:endParaRPr lang="en-US" sz="4000" b="1" dirty="0"/>
          </a:p>
          <a:p>
            <a:pPr marL="0" indent="0" algn="ctr">
              <a:buNone/>
            </a:pPr>
            <a:endParaRPr lang="en-US" sz="4000" b="1" dirty="0"/>
          </a:p>
          <a:p>
            <a:pPr marL="0" indent="0" algn="ctr">
              <a:buNone/>
            </a:pPr>
            <a:r>
              <a:rPr lang="en-US" sz="5400" b="1" dirty="0"/>
              <a:t>Session 2 </a:t>
            </a:r>
          </a:p>
          <a:p>
            <a:pPr marL="0" indent="0" algn="ctr">
              <a:buNone/>
            </a:pPr>
            <a:r>
              <a:rPr lang="en-US" sz="5400" b="1" dirty="0" err="1"/>
              <a:t>WiFi</a:t>
            </a:r>
            <a:endParaRPr lang="en-US" sz="5400" b="1" dirty="0"/>
          </a:p>
          <a:p>
            <a:pPr marL="0" indent="0" algn="ctr">
              <a:buNone/>
            </a:pPr>
            <a:r>
              <a:rPr lang="en-US" sz="5400" b="1" dirty="0"/>
              <a:t>North Shore Church</a:t>
            </a:r>
          </a:p>
          <a:p>
            <a:pPr marL="0" indent="0" algn="ctr">
              <a:buNone/>
            </a:pPr>
            <a:r>
              <a:rPr lang="en-US" sz="5400" b="1" dirty="0"/>
              <a:t>Password: Revelation</a:t>
            </a:r>
          </a:p>
          <a:p>
            <a:endParaRPr lang="en-US" dirty="0"/>
          </a:p>
        </p:txBody>
      </p:sp>
    </p:spTree>
    <p:extLst>
      <p:ext uri="{BB962C8B-B14F-4D97-AF65-F5344CB8AC3E}">
        <p14:creationId xmlns:p14="http://schemas.microsoft.com/office/powerpoint/2010/main" val="109977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F55007-F5C7-01C2-0FEC-DB8639537838}"/>
              </a:ext>
            </a:extLst>
          </p:cNvPr>
          <p:cNvSpPr>
            <a:spLocks noGrp="1"/>
          </p:cNvSpPr>
          <p:nvPr>
            <p:ph idx="1"/>
          </p:nvPr>
        </p:nvSpPr>
        <p:spPr>
          <a:xfrm>
            <a:off x="838200" y="105196"/>
            <a:ext cx="10515600" cy="6677344"/>
          </a:xfrm>
        </p:spPr>
        <p:txBody>
          <a:bodyPr>
            <a:normAutofit/>
          </a:bodyPr>
          <a:lstStyle/>
          <a:p>
            <a:pPr marL="914400" lvl="2" indent="0">
              <a:lnSpc>
                <a:spcPct val="107000"/>
              </a:lnSpc>
              <a:spcBef>
                <a:spcPts val="0"/>
              </a:spcBef>
              <a:spcAft>
                <a:spcPts val="800"/>
              </a:spcAft>
              <a:buNone/>
            </a:pPr>
            <a:r>
              <a:rPr lang="en-US" sz="3000" b="1" dirty="0">
                <a:latin typeface="Segoe UI" panose="020B0502040204020203" pitchFamily="34" charset="0"/>
                <a:ea typeface="Calibri" panose="020F0502020204030204" pitchFamily="34" charset="0"/>
              </a:rPr>
              <a:t>A. Become a detective.  Discover the following:</a:t>
            </a:r>
            <a:endParaRPr lang="en-US" sz="3000" b="1" dirty="0">
              <a:effectLst/>
              <a:latin typeface="Segoe UI" panose="020B0502040204020203" pitchFamily="34" charset="0"/>
              <a:ea typeface="Calibri" panose="020F0502020204030204" pitchFamily="34" charset="0"/>
            </a:endParaRPr>
          </a:p>
          <a:p>
            <a:pPr marL="914400" lvl="2" indent="0">
              <a:lnSpc>
                <a:spcPct val="107000"/>
              </a:lnSpc>
              <a:spcBef>
                <a:spcPts val="0"/>
              </a:spcBef>
              <a:spcAft>
                <a:spcPts val="800"/>
              </a:spcAft>
              <a:buNone/>
            </a:pPr>
            <a:r>
              <a:rPr lang="en-US" sz="3000" b="1" dirty="0">
                <a:effectLst/>
                <a:latin typeface="Segoe UI" panose="020B0502040204020203" pitchFamily="34" charset="0"/>
                <a:ea typeface="Calibri" panose="020F0502020204030204" pitchFamily="34" charset="0"/>
              </a:rPr>
              <a:t>Who- </a:t>
            </a:r>
            <a:r>
              <a:rPr lang="en-US" sz="3000" dirty="0">
                <a:effectLst/>
                <a:latin typeface="Segoe UI" panose="020B0502040204020203" pitchFamily="34" charset="0"/>
                <a:ea typeface="Calibri" panose="020F0502020204030204" pitchFamily="34" charset="0"/>
              </a:rPr>
              <a:t>Who was the author of the book.?</a:t>
            </a:r>
          </a:p>
          <a:p>
            <a:pPr marL="1143000" marR="0" lvl="2" indent="-228600">
              <a:lnSpc>
                <a:spcPct val="107000"/>
              </a:lnSpc>
              <a:spcBef>
                <a:spcPts val="0"/>
              </a:spcBef>
              <a:spcAft>
                <a:spcPts val="0"/>
              </a:spcAft>
              <a:buFont typeface="+mj-lt"/>
              <a:buAutoNum type="romanLcPeriod"/>
            </a:pPr>
            <a:r>
              <a:rPr lang="en-US" sz="3000" dirty="0">
                <a:effectLst/>
                <a:latin typeface="Segoe UI" panose="020B0502040204020203" pitchFamily="34" charset="0"/>
                <a:ea typeface="Calibri" panose="020F0502020204030204" pitchFamily="34" charset="0"/>
              </a:rPr>
              <a:t> To whom is it written? </a:t>
            </a:r>
          </a:p>
          <a:p>
            <a:pPr marL="1143000" marR="0" lvl="2" indent="-228600">
              <a:lnSpc>
                <a:spcPct val="107000"/>
              </a:lnSpc>
              <a:spcBef>
                <a:spcPts val="0"/>
              </a:spcBef>
              <a:spcAft>
                <a:spcPts val="800"/>
              </a:spcAft>
              <a:buFont typeface="+mj-lt"/>
              <a:buAutoNum type="romanLcPeriod"/>
            </a:pPr>
            <a:r>
              <a:rPr lang="en-US" sz="3000" dirty="0">
                <a:effectLst/>
                <a:latin typeface="Segoe UI" panose="020B0502040204020203" pitchFamily="34" charset="0"/>
                <a:ea typeface="Calibri" panose="020F0502020204030204" pitchFamily="34" charset="0"/>
              </a:rPr>
              <a:t> Are there any specific individuals described in the passage?  If so make a note.</a:t>
            </a:r>
          </a:p>
          <a:p>
            <a:pPr marL="914400" marR="0" lvl="2" indent="0">
              <a:lnSpc>
                <a:spcPct val="107000"/>
              </a:lnSpc>
              <a:spcBef>
                <a:spcPts val="0"/>
              </a:spcBef>
              <a:spcAft>
                <a:spcPts val="800"/>
              </a:spcAft>
              <a:buNone/>
            </a:pPr>
            <a:r>
              <a:rPr lang="en-US" sz="3000" i="1" dirty="0">
                <a:effectLst/>
                <a:latin typeface="Segoe UI" panose="020B0502040204020203" pitchFamily="34" charset="0"/>
                <a:ea typeface="Calibri" panose="020F0502020204030204" pitchFamily="34" charset="0"/>
              </a:rPr>
              <a:t>(Sources): Introduction in your Study Bible, or another online- </a:t>
            </a:r>
          </a:p>
          <a:p>
            <a:pPr marL="914400" marR="0" lvl="2" indent="0">
              <a:lnSpc>
                <a:spcPct val="107000"/>
              </a:lnSpc>
              <a:spcBef>
                <a:spcPts val="0"/>
              </a:spcBef>
              <a:spcAft>
                <a:spcPts val="800"/>
              </a:spcAft>
              <a:buNone/>
            </a:pPr>
            <a:r>
              <a:rPr lang="en-US" sz="3000" i="1" dirty="0">
                <a:effectLst/>
                <a:latin typeface="Segoe UI" panose="020B0502040204020203" pitchFamily="34" charset="0"/>
                <a:ea typeface="Calibri" panose="020F0502020204030204" pitchFamily="34" charset="0"/>
              </a:rPr>
              <a:t>Introduction to the book in </a:t>
            </a:r>
            <a:r>
              <a:rPr lang="en-US" sz="3000" i="1" dirty="0">
                <a:latin typeface="Segoe UI" panose="020B0502040204020203" pitchFamily="34" charset="0"/>
                <a:ea typeface="Calibri" panose="020F0502020204030204" pitchFamily="34" charset="0"/>
              </a:rPr>
              <a:t>printed C</a:t>
            </a:r>
            <a:r>
              <a:rPr lang="en-US" sz="3000" i="1" dirty="0">
                <a:effectLst/>
                <a:latin typeface="Segoe UI" panose="020B0502040204020203" pitchFamily="34" charset="0"/>
                <a:ea typeface="Calibri" panose="020F0502020204030204" pitchFamily="34" charset="0"/>
              </a:rPr>
              <a:t>ommentaries- </a:t>
            </a:r>
          </a:p>
          <a:p>
            <a:pPr marL="914400" marR="0" lvl="2" indent="0">
              <a:lnSpc>
                <a:spcPct val="107000"/>
              </a:lnSpc>
              <a:spcBef>
                <a:spcPts val="0"/>
              </a:spcBef>
              <a:spcAft>
                <a:spcPts val="800"/>
              </a:spcAft>
              <a:buNone/>
            </a:pPr>
            <a:r>
              <a:rPr lang="en-US" sz="3000" i="1" dirty="0">
                <a:effectLst/>
                <a:latin typeface="Segoe UI" panose="020B0502040204020203" pitchFamily="34" charset="0"/>
                <a:ea typeface="Calibri" panose="020F0502020204030204" pitchFamily="34" charset="0"/>
              </a:rPr>
              <a:t>i.e. The Bible Knowledge Commentary, or Dr. Constable’s Notes;   Bible Hub.com </a:t>
            </a:r>
            <a:r>
              <a:rPr lang="en-US" sz="3000" i="1" dirty="0">
                <a:effectLst/>
                <a:latin typeface="Segoe UI" panose="020B0502040204020203" pitchFamily="34" charset="0"/>
                <a:ea typeface="Calibri" panose="020F0502020204030204" pitchFamily="34" charset="0"/>
                <a:hlinkClick r:id="rId2"/>
              </a:rPr>
              <a:t>https://www.Biblehub.com</a:t>
            </a:r>
            <a:endParaRPr lang="en-US" sz="3000" i="1" dirty="0">
              <a:effectLst/>
              <a:latin typeface="Segoe UI" panose="020B0502040204020203" pitchFamily="34" charset="0"/>
              <a:ea typeface="Calibri" panose="020F0502020204030204" pitchFamily="34" charset="0"/>
            </a:endParaRPr>
          </a:p>
          <a:p>
            <a:pPr marL="914400" marR="0" lvl="2" indent="0">
              <a:lnSpc>
                <a:spcPct val="107000"/>
              </a:lnSpc>
              <a:spcBef>
                <a:spcPts val="0"/>
              </a:spcBef>
              <a:spcAft>
                <a:spcPts val="800"/>
              </a:spcAft>
              <a:buNone/>
            </a:pPr>
            <a:r>
              <a:rPr lang="en-US" sz="3000" dirty="0">
                <a:effectLst/>
                <a:latin typeface="Segoe UI" panose="020B0502040204020203" pitchFamily="34" charset="0"/>
                <a:ea typeface="Calibri" panose="020F0502020204030204" pitchFamily="34" charset="0"/>
              </a:rPr>
              <a:t> </a:t>
            </a:r>
            <a:r>
              <a:rPr lang="en-US" sz="3000" i="1" dirty="0">
                <a:effectLst/>
                <a:latin typeface="Segoe UI" panose="020B0502040204020203" pitchFamily="34" charset="0"/>
                <a:ea typeface="Calibri" panose="020F0502020204030204" pitchFamily="34" charset="0"/>
              </a:rPr>
              <a:t>John MacArthur’s Introduction to the book, and  online sources like </a:t>
            </a:r>
            <a:r>
              <a:rPr lang="en-US" sz="3000" i="1" u="sng" dirty="0">
                <a:solidFill>
                  <a:srgbClr val="0000FF"/>
                </a:solidFill>
                <a:effectLst/>
                <a:latin typeface="Segoe UI" panose="020B0502040204020203" pitchFamily="34" charset="0"/>
                <a:ea typeface="Calibri" panose="020F0502020204030204" pitchFamily="34" charset="0"/>
                <a:hlinkClick r:id="rId3"/>
              </a:rPr>
              <a:t>https://www.gotquestions.org/</a:t>
            </a:r>
            <a:endParaRPr lang="en-US" sz="3000" i="1" u="sng" dirty="0">
              <a:solidFill>
                <a:srgbClr val="0000FF"/>
              </a:solidFill>
              <a:effectLst/>
              <a:latin typeface="Segoe UI" panose="020B0502040204020203" pitchFamily="34" charset="0"/>
              <a:ea typeface="Calibri" panose="020F0502020204030204" pitchFamily="34" charset="0"/>
            </a:endParaRPr>
          </a:p>
          <a:p>
            <a:pPr marL="914400" marR="0" lvl="2" indent="0">
              <a:lnSpc>
                <a:spcPct val="107000"/>
              </a:lnSpc>
              <a:spcBef>
                <a:spcPts val="0"/>
              </a:spcBef>
              <a:spcAft>
                <a:spcPts val="800"/>
              </a:spcAft>
              <a:buNone/>
            </a:pPr>
            <a:endParaRPr lang="en-US" sz="3000" i="1" dirty="0">
              <a:solidFill>
                <a:srgbClr val="0000FF"/>
              </a:solidFill>
              <a:latin typeface="Segoe UI" panose="020B0502040204020203" pitchFamily="34" charset="0"/>
              <a:ea typeface="Calibri" panose="020F0502020204030204" pitchFamily="34" charset="0"/>
            </a:endParaRPr>
          </a:p>
          <a:p>
            <a:pPr marL="914400" marR="0" lvl="2" indent="0">
              <a:lnSpc>
                <a:spcPct val="107000"/>
              </a:lnSpc>
              <a:spcBef>
                <a:spcPts val="0"/>
              </a:spcBef>
              <a:spcAft>
                <a:spcPts val="800"/>
              </a:spcAft>
              <a:buNone/>
            </a:pPr>
            <a:endParaRPr lang="en-US" sz="3000" i="1" u="sng" dirty="0">
              <a:effectLst/>
              <a:latin typeface="Segoe UI" panose="020B0502040204020203" pitchFamily="34" charset="0"/>
              <a:ea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289248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35352-D400-EDE8-0300-58E0BC7F7A63}"/>
              </a:ext>
            </a:extLst>
          </p:cNvPr>
          <p:cNvSpPr>
            <a:spLocks noGrp="1"/>
          </p:cNvSpPr>
          <p:nvPr>
            <p:ph type="title"/>
          </p:nvPr>
        </p:nvSpPr>
        <p:spPr/>
        <p:txBody>
          <a:bodyPr>
            <a:normAutofit fontScale="90000"/>
          </a:bodyPr>
          <a:lstStyle/>
          <a:p>
            <a:pPr algn="ctr"/>
            <a:br>
              <a:rPr lang="en-US" sz="4400" b="1" dirty="0">
                <a:latin typeface="Segoe UI" panose="020B0502040204020203" pitchFamily="34" charset="0"/>
                <a:ea typeface="Calibri" panose="020F0502020204030204" pitchFamily="34" charset="0"/>
              </a:rPr>
            </a:br>
            <a:r>
              <a:rPr lang="en-US" sz="4400" b="1" dirty="0">
                <a:latin typeface="Segoe UI" panose="020B0502040204020203" pitchFamily="34" charset="0"/>
                <a:ea typeface="Calibri" panose="020F0502020204030204" pitchFamily="34" charset="0"/>
              </a:rPr>
              <a:t>Become a detective.  Discover the following:</a:t>
            </a:r>
            <a:br>
              <a:rPr lang="en-US" sz="4400" b="1" dirty="0">
                <a:effectLst/>
                <a:latin typeface="Segoe UI" panose="020B0502040204020203" pitchFamily="34" charset="0"/>
                <a:ea typeface="Calibri" panose="020F0502020204030204" pitchFamily="34" charset="0"/>
              </a:rPr>
            </a:br>
            <a:endParaRPr lang="en-US" b="1" dirty="0"/>
          </a:p>
        </p:txBody>
      </p:sp>
      <p:sp>
        <p:nvSpPr>
          <p:cNvPr id="3" name="Content Placeholder 2">
            <a:extLst>
              <a:ext uri="{FF2B5EF4-FFF2-40B4-BE49-F238E27FC236}">
                <a16:creationId xmlns:a16="http://schemas.microsoft.com/office/drawing/2014/main" id="{F82EF841-9427-925A-C1EA-8F71A52338FE}"/>
              </a:ext>
            </a:extLst>
          </p:cNvPr>
          <p:cNvSpPr>
            <a:spLocks noGrp="1"/>
          </p:cNvSpPr>
          <p:nvPr>
            <p:ph idx="1"/>
          </p:nvPr>
        </p:nvSpPr>
        <p:spPr>
          <a:xfrm>
            <a:off x="432758" y="1690688"/>
            <a:ext cx="10515600" cy="4351338"/>
          </a:xfrm>
        </p:spPr>
        <p:txBody>
          <a:bodyPr/>
          <a:lstStyle/>
          <a:p>
            <a:r>
              <a:rPr lang="en-US" b="1" dirty="0">
                <a:effectLst/>
                <a:latin typeface="Segoe UI" panose="020B0502040204020203" pitchFamily="34" charset="0"/>
                <a:ea typeface="Calibri" panose="020F0502020204030204" pitchFamily="34" charset="0"/>
              </a:rPr>
              <a:t>When- </a:t>
            </a:r>
            <a:r>
              <a:rPr lang="en-US" dirty="0">
                <a:effectLst/>
                <a:latin typeface="Segoe UI" panose="020B0502040204020203" pitchFamily="34" charset="0"/>
                <a:ea typeface="Calibri" panose="020F0502020204030204" pitchFamily="34" charset="0"/>
              </a:rPr>
              <a:t>was it written.- </a:t>
            </a:r>
          </a:p>
          <a:p>
            <a:r>
              <a:rPr lang="en-US" dirty="0">
                <a:latin typeface="Segoe UI" panose="020B0502040204020203" pitchFamily="34" charset="0"/>
                <a:ea typeface="Calibri" panose="020F0502020204030204" pitchFamily="34" charset="0"/>
              </a:rPr>
              <a:t>When</a:t>
            </a:r>
            <a:r>
              <a:rPr lang="en-US" b="1" dirty="0">
                <a:latin typeface="Segoe UI" panose="020B0502040204020203" pitchFamily="34" charset="0"/>
                <a:ea typeface="Calibri" panose="020F0502020204030204" pitchFamily="34" charset="0"/>
              </a:rPr>
              <a:t> </a:t>
            </a:r>
            <a:r>
              <a:rPr lang="en-US" dirty="0">
                <a:latin typeface="Segoe UI" panose="020B0502040204020203" pitchFamily="34" charset="0"/>
                <a:ea typeface="Calibri" panose="020F0502020204030204" pitchFamily="34" charset="0"/>
              </a:rPr>
              <a:t>did the events happen?</a:t>
            </a:r>
            <a:endParaRPr lang="en-US" dirty="0">
              <a:effectLst/>
              <a:latin typeface="Segoe UI" panose="020B0502040204020203" pitchFamily="34" charset="0"/>
              <a:ea typeface="Calibri" panose="020F0502020204030204" pitchFamily="34" charset="0"/>
            </a:endParaRPr>
          </a:p>
          <a:p>
            <a:pPr marL="0" indent="0">
              <a:buNone/>
            </a:pPr>
            <a:r>
              <a:rPr lang="en-US" i="1" dirty="0">
                <a:latin typeface="Segoe UI" panose="020B0502040204020203" pitchFamily="34" charset="0"/>
                <a:ea typeface="Calibri" panose="020F0502020204030204" pitchFamily="34" charset="0"/>
              </a:rPr>
              <a:t>(S</a:t>
            </a:r>
            <a:r>
              <a:rPr lang="en-US" i="1" dirty="0">
                <a:effectLst/>
                <a:latin typeface="Segoe UI" panose="020B0502040204020203" pitchFamily="34" charset="0"/>
                <a:ea typeface="Calibri" panose="020F0502020204030204" pitchFamily="34" charset="0"/>
              </a:rPr>
              <a:t>ources): Introduction to your Study Bible, or</a:t>
            </a:r>
            <a:r>
              <a:rPr lang="en-US" dirty="0">
                <a:latin typeface="Segoe UI" panose="020B0502040204020203" pitchFamily="34" charset="0"/>
                <a:ea typeface="Calibri" panose="020F0502020204030204" pitchFamily="34" charset="0"/>
              </a:rPr>
              <a:t> </a:t>
            </a:r>
            <a:r>
              <a:rPr lang="en-US" i="1" dirty="0">
                <a:latin typeface="Segoe UI" panose="020B0502040204020203" pitchFamily="34" charset="0"/>
                <a:ea typeface="Calibri" panose="020F0502020204030204" pitchFamily="34" charset="0"/>
              </a:rPr>
              <a:t>Life Application Chronological Study Bible, as examples.  Also refer to Online sources:</a:t>
            </a:r>
            <a:r>
              <a:rPr lang="en-US" i="1" dirty="0">
                <a:effectLst/>
                <a:latin typeface="Segoe UI" panose="020B0502040204020203" pitchFamily="34" charset="0"/>
                <a:ea typeface="Calibri" panose="020F0502020204030204" pitchFamily="34" charset="0"/>
              </a:rPr>
              <a:t> </a:t>
            </a:r>
            <a:r>
              <a:rPr lang="en-US" i="1" dirty="0">
                <a:effectLst/>
                <a:latin typeface="Segoe UI" panose="020B0502040204020203" pitchFamily="34" charset="0"/>
                <a:ea typeface="Calibri" panose="020F0502020204030204" pitchFamily="34" charset="0"/>
                <a:hlinkClick r:id="rId2"/>
              </a:rPr>
              <a:t>https://BibleHub.com</a:t>
            </a:r>
            <a:r>
              <a:rPr lang="en-US" i="1" dirty="0">
                <a:effectLst/>
                <a:latin typeface="Segoe UI" panose="020B0502040204020203" pitchFamily="34" charset="0"/>
                <a:ea typeface="Calibri" panose="020F0502020204030204" pitchFamily="34" charset="0"/>
              </a:rPr>
              <a:t>.,  Bible timelines; Life Application Study Bible. </a:t>
            </a:r>
          </a:p>
          <a:p>
            <a:endParaRPr lang="en-US" dirty="0"/>
          </a:p>
        </p:txBody>
      </p:sp>
    </p:spTree>
    <p:extLst>
      <p:ext uri="{BB962C8B-B14F-4D97-AF65-F5344CB8AC3E}">
        <p14:creationId xmlns:p14="http://schemas.microsoft.com/office/powerpoint/2010/main" val="122267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35352-D400-EDE8-0300-58E0BC7F7A63}"/>
              </a:ext>
            </a:extLst>
          </p:cNvPr>
          <p:cNvSpPr>
            <a:spLocks noGrp="1"/>
          </p:cNvSpPr>
          <p:nvPr>
            <p:ph type="title"/>
          </p:nvPr>
        </p:nvSpPr>
        <p:spPr>
          <a:xfrm>
            <a:off x="838200" y="365125"/>
            <a:ext cx="10515600" cy="654471"/>
          </a:xfrm>
        </p:spPr>
        <p:txBody>
          <a:bodyPr>
            <a:noAutofit/>
          </a:bodyPr>
          <a:lstStyle/>
          <a:p>
            <a:pPr algn="ctr"/>
            <a:r>
              <a:rPr lang="en-US" sz="3200" b="1" dirty="0">
                <a:latin typeface="Segoe UI" panose="020B0502040204020203" pitchFamily="34" charset="0"/>
                <a:ea typeface="Calibri" panose="020F0502020204030204" pitchFamily="34" charset="0"/>
              </a:rPr>
              <a:t>Become a detective.  Discover the following:</a:t>
            </a:r>
            <a:br>
              <a:rPr lang="en-US" sz="3200" b="1" dirty="0">
                <a:latin typeface="Segoe UI" panose="020B0502040204020203" pitchFamily="34" charset="0"/>
                <a:ea typeface="Calibri" panose="020F0502020204030204" pitchFamily="34" charset="0"/>
              </a:rPr>
            </a:br>
            <a:endParaRPr lang="en-US" sz="3200" b="1" dirty="0"/>
          </a:p>
        </p:txBody>
      </p:sp>
      <p:sp>
        <p:nvSpPr>
          <p:cNvPr id="3" name="Content Placeholder 2">
            <a:extLst>
              <a:ext uri="{FF2B5EF4-FFF2-40B4-BE49-F238E27FC236}">
                <a16:creationId xmlns:a16="http://schemas.microsoft.com/office/drawing/2014/main" id="{F82EF841-9427-925A-C1EA-8F71A52338FE}"/>
              </a:ext>
            </a:extLst>
          </p:cNvPr>
          <p:cNvSpPr>
            <a:spLocks noGrp="1"/>
          </p:cNvSpPr>
          <p:nvPr>
            <p:ph idx="1"/>
          </p:nvPr>
        </p:nvSpPr>
        <p:spPr>
          <a:xfrm>
            <a:off x="838200" y="1019596"/>
            <a:ext cx="10515600" cy="5157367"/>
          </a:xfrm>
        </p:spPr>
        <p:txBody>
          <a:bodyPr>
            <a:normAutofit fontScale="92500" lnSpcReduction="20000"/>
          </a:bodyPr>
          <a:lstStyle/>
          <a:p>
            <a:pPr marL="457200" lvl="1" indent="0">
              <a:buNone/>
            </a:pPr>
            <a:r>
              <a:rPr lang="en-US" sz="3500" b="1" dirty="0"/>
              <a:t>Where</a:t>
            </a:r>
            <a:r>
              <a:rPr lang="en-US" sz="2800" b="1" dirty="0"/>
              <a:t>- </a:t>
            </a:r>
            <a:r>
              <a:rPr lang="en-US" sz="2800" dirty="0"/>
              <a:t>Where did the message take place?</a:t>
            </a:r>
          </a:p>
          <a:p>
            <a:pPr marL="1485900" lvl="2" indent="-571500">
              <a:buFont typeface="+mj-lt"/>
              <a:buAutoNum type="romanLcPeriod"/>
            </a:pPr>
            <a:r>
              <a:rPr lang="en-US" sz="2800" dirty="0"/>
              <a:t>Where was the author when it was written? </a:t>
            </a:r>
          </a:p>
          <a:p>
            <a:pPr marL="1485900" lvl="2" indent="-571500">
              <a:buFont typeface="+mj-lt"/>
              <a:buAutoNum type="romanLcPeriod"/>
            </a:pPr>
            <a:r>
              <a:rPr lang="en-US" sz="2800" dirty="0"/>
              <a:t>Where did the audience live?</a:t>
            </a:r>
          </a:p>
          <a:p>
            <a:pPr marL="1485900" lvl="2" indent="-571500">
              <a:buFont typeface="+mj-lt"/>
              <a:buAutoNum type="romanLcPeriod"/>
            </a:pPr>
            <a:r>
              <a:rPr lang="en-US" sz="2800" dirty="0"/>
              <a:t>Did the </a:t>
            </a:r>
            <a:r>
              <a:rPr lang="en-US" sz="3200" dirty="0"/>
              <a:t>author</a:t>
            </a:r>
            <a:r>
              <a:rPr lang="en-US" sz="2800" dirty="0"/>
              <a:t> have help?</a:t>
            </a:r>
            <a:r>
              <a:rPr lang="en-US" dirty="0"/>
              <a:t> </a:t>
            </a:r>
            <a:r>
              <a:rPr lang="en-US" sz="2800" dirty="0"/>
              <a:t>If so who were they and what was their relationship?  </a:t>
            </a:r>
          </a:p>
          <a:p>
            <a:pPr marL="1485900" lvl="2" indent="-571500">
              <a:buFont typeface="+mj-lt"/>
              <a:buAutoNum type="romanLcPeriod"/>
            </a:pPr>
            <a:r>
              <a:rPr lang="en-US" sz="2800" dirty="0"/>
              <a:t>What is the geography of the area where the audience resides?</a:t>
            </a:r>
          </a:p>
          <a:p>
            <a:pPr marL="914400" lvl="2" indent="0">
              <a:buNone/>
            </a:pPr>
            <a:endParaRPr lang="en-US" sz="2800" dirty="0"/>
          </a:p>
          <a:p>
            <a:r>
              <a:rPr lang="en-US" sz="3600" i="1" dirty="0"/>
              <a:t>(</a:t>
            </a:r>
            <a:r>
              <a:rPr lang="en-US" sz="3600" i="1" dirty="0">
                <a:solidFill>
                  <a:srgbClr val="0000FF"/>
                </a:solidFill>
              </a:rPr>
              <a:t>sources</a:t>
            </a:r>
            <a:r>
              <a:rPr lang="en-US" sz="3600" i="1" dirty="0"/>
              <a:t>)- Bible Maps and Charts:  </a:t>
            </a:r>
            <a:r>
              <a:rPr lang="en-US" sz="3600" i="1" dirty="0">
                <a:solidFill>
                  <a:srgbClr val="0000FF"/>
                </a:solidFill>
              </a:rPr>
              <a:t>https://www.BibleHub.com https://www.Ploughboy.org etc.)</a:t>
            </a:r>
            <a:r>
              <a:rPr lang="en-US" sz="3600" i="1" dirty="0"/>
              <a:t> which is an app for I phone or </a:t>
            </a:r>
            <a:r>
              <a:rPr lang="en-US" sz="2800" i="1" dirty="0"/>
              <a:t>I Pad. </a:t>
            </a:r>
            <a:r>
              <a:rPr lang="en-US" sz="3600" i="1" dirty="0"/>
              <a:t>(The I Pad app has better detail). </a:t>
            </a:r>
            <a:r>
              <a:rPr lang="en-US" sz="3200" i="1" dirty="0"/>
              <a:t>Introductions to the book from your Study Bible, other commentaries </a:t>
            </a:r>
            <a:r>
              <a:rPr lang="en-US" sz="3200" b="1" i="1" dirty="0"/>
              <a:t>in print </a:t>
            </a:r>
            <a:r>
              <a:rPr lang="en-US" sz="3200" i="1" dirty="0"/>
              <a:t>or online- Dr. Constable’s Notes, John MacArthur Introductions to the book from </a:t>
            </a:r>
            <a:r>
              <a:rPr lang="en-US" sz="3200" i="1" u="sng" dirty="0">
                <a:hlinkClick r:id="rId2"/>
              </a:rPr>
              <a:t>www.gracetoyou.org</a:t>
            </a:r>
            <a:r>
              <a:rPr lang="en-US" sz="3200" i="1" dirty="0"/>
              <a:t> or the I phone app.</a:t>
            </a:r>
          </a:p>
          <a:p>
            <a:pPr marL="914400" lvl="2" indent="0">
              <a:buNone/>
            </a:pPr>
            <a:endParaRPr lang="en-US" dirty="0"/>
          </a:p>
        </p:txBody>
      </p:sp>
    </p:spTree>
    <p:extLst>
      <p:ext uri="{BB962C8B-B14F-4D97-AF65-F5344CB8AC3E}">
        <p14:creationId xmlns:p14="http://schemas.microsoft.com/office/powerpoint/2010/main" val="149954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35352-D400-EDE8-0300-58E0BC7F7A63}"/>
              </a:ext>
            </a:extLst>
          </p:cNvPr>
          <p:cNvSpPr>
            <a:spLocks noGrp="1"/>
          </p:cNvSpPr>
          <p:nvPr>
            <p:ph type="title"/>
          </p:nvPr>
        </p:nvSpPr>
        <p:spPr>
          <a:xfrm>
            <a:off x="838200" y="365125"/>
            <a:ext cx="10515600" cy="541037"/>
          </a:xfrm>
        </p:spPr>
        <p:txBody>
          <a:bodyPr>
            <a:noAutofit/>
          </a:bodyPr>
          <a:lstStyle/>
          <a:p>
            <a:pPr algn="ctr"/>
            <a:r>
              <a:rPr lang="en-US" sz="3200" b="1" dirty="0">
                <a:latin typeface="Segoe UI" panose="020B0502040204020203" pitchFamily="34" charset="0"/>
                <a:ea typeface="Calibri" panose="020F0502020204030204" pitchFamily="34" charset="0"/>
              </a:rPr>
              <a:t>Become a detective.  Discover the following:</a:t>
            </a:r>
            <a:br>
              <a:rPr lang="en-US" sz="3200" b="1" dirty="0">
                <a:effectLst/>
                <a:latin typeface="Segoe UI" panose="020B0502040204020203" pitchFamily="34" charset="0"/>
                <a:ea typeface="Calibri" panose="020F0502020204030204" pitchFamily="34" charset="0"/>
              </a:rPr>
            </a:br>
            <a:endParaRPr lang="en-US" sz="3200" b="1" dirty="0"/>
          </a:p>
        </p:txBody>
      </p:sp>
      <p:sp>
        <p:nvSpPr>
          <p:cNvPr id="3" name="Content Placeholder 2">
            <a:extLst>
              <a:ext uri="{FF2B5EF4-FFF2-40B4-BE49-F238E27FC236}">
                <a16:creationId xmlns:a16="http://schemas.microsoft.com/office/drawing/2014/main" id="{F82EF841-9427-925A-C1EA-8F71A52338FE}"/>
              </a:ext>
            </a:extLst>
          </p:cNvPr>
          <p:cNvSpPr>
            <a:spLocks noGrp="1"/>
          </p:cNvSpPr>
          <p:nvPr>
            <p:ph idx="1"/>
          </p:nvPr>
        </p:nvSpPr>
        <p:spPr>
          <a:xfrm>
            <a:off x="838200" y="1037968"/>
            <a:ext cx="10515600" cy="5684108"/>
          </a:xfrm>
        </p:spPr>
        <p:txBody>
          <a:bodyPr>
            <a:normAutofit fontScale="92500" lnSpcReduction="20000"/>
          </a:bodyPr>
          <a:lstStyle/>
          <a:p>
            <a:pPr marL="457200" lvl="1" indent="0">
              <a:buNone/>
            </a:pPr>
            <a:r>
              <a:rPr lang="en-US" sz="3600" b="1" dirty="0"/>
              <a:t>What…</a:t>
            </a:r>
            <a:r>
              <a:rPr lang="en-US" sz="2800" dirty="0"/>
              <a:t>is going on in the text and  behind the scenes </a:t>
            </a:r>
            <a:r>
              <a:rPr lang="en-US" sz="2800" b="1" dirty="0"/>
              <a:t>[context]*</a:t>
            </a:r>
            <a:endParaRPr lang="en-US" sz="2800" dirty="0"/>
          </a:p>
          <a:p>
            <a:pPr marL="457200" lvl="1" indent="0">
              <a:buNone/>
            </a:pPr>
            <a:r>
              <a:rPr lang="en-US" sz="2800" dirty="0"/>
              <a:t> *</a:t>
            </a:r>
            <a:r>
              <a:rPr lang="en-US" sz="2800" i="1" dirty="0"/>
              <a:t>To better understand the importance of studying the Bible in 		</a:t>
            </a:r>
            <a:r>
              <a:rPr lang="en-US" sz="2800" i="1" dirty="0">
                <a:highlight>
                  <a:srgbClr val="FFFF00"/>
                </a:highlight>
              </a:rPr>
              <a:t>Context </a:t>
            </a:r>
            <a:r>
              <a:rPr lang="en-US" sz="2800" i="1" dirty="0"/>
              <a:t>see:   </a:t>
            </a:r>
            <a:r>
              <a:rPr lang="en-US" sz="2800" i="1" dirty="0">
                <a:solidFill>
                  <a:srgbClr val="0000FF"/>
                </a:solidFill>
              </a:rPr>
              <a:t>https://www.gotquestions.org/context-Bible.html</a:t>
            </a:r>
          </a:p>
          <a:p>
            <a:pPr lvl="2"/>
            <a:r>
              <a:rPr lang="en-US" sz="2800" dirty="0"/>
              <a:t>The article referenced has been printed for you in the syllabus provided.</a:t>
            </a:r>
          </a:p>
          <a:p>
            <a:pPr lvl="2"/>
            <a:r>
              <a:rPr lang="en-US" sz="2800" dirty="0"/>
              <a:t>What was the language being spoken? </a:t>
            </a:r>
          </a:p>
          <a:p>
            <a:pPr lvl="2"/>
            <a:r>
              <a:rPr lang="en-US" sz="2800" dirty="0"/>
              <a:t>What was the culture of the audience and the government of the land? Learn as much as you can about the Jewish culture, the factions of people within the culture, including the Greek and Roman Influence.  </a:t>
            </a:r>
          </a:p>
          <a:p>
            <a:pPr lvl="2"/>
            <a:r>
              <a:rPr lang="en-US" sz="2800" dirty="0"/>
              <a:t>What is the history of the area?</a:t>
            </a:r>
          </a:p>
          <a:p>
            <a:pPr lvl="2"/>
            <a:r>
              <a:rPr lang="en-US" sz="2800" dirty="0"/>
              <a:t>What challenges does the author and his audience face?</a:t>
            </a:r>
          </a:p>
          <a:p>
            <a:pPr lvl="2"/>
            <a:r>
              <a:rPr lang="en-US" sz="2800" dirty="0"/>
              <a:t>Try to discern the theme in your notes of the section through your study. </a:t>
            </a:r>
          </a:p>
          <a:p>
            <a:pPr marL="914400" lvl="2" indent="0">
              <a:buNone/>
            </a:pPr>
            <a:r>
              <a:rPr lang="en-US" sz="2800" dirty="0"/>
              <a:t>(sources)- In commentaries: Life Application Chronological Bible, Intro to the book in your favorite study Bible;</a:t>
            </a:r>
          </a:p>
          <a:p>
            <a:endParaRPr lang="en-US" dirty="0"/>
          </a:p>
        </p:txBody>
      </p:sp>
    </p:spTree>
    <p:extLst>
      <p:ext uri="{BB962C8B-B14F-4D97-AF65-F5344CB8AC3E}">
        <p14:creationId xmlns:p14="http://schemas.microsoft.com/office/powerpoint/2010/main" val="218369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C2292-17DD-855F-5D72-BDDA79810945}"/>
              </a:ext>
            </a:extLst>
          </p:cNvPr>
          <p:cNvSpPr>
            <a:spLocks noGrp="1"/>
          </p:cNvSpPr>
          <p:nvPr>
            <p:ph type="ctrTitle"/>
          </p:nvPr>
        </p:nvSpPr>
        <p:spPr>
          <a:xfrm>
            <a:off x="1524000" y="452256"/>
            <a:ext cx="9144000" cy="1983447"/>
          </a:xfrm>
        </p:spPr>
        <p:txBody>
          <a:bodyPr/>
          <a:lstStyle/>
          <a:p>
            <a:r>
              <a:rPr lang="en-US" b="1" dirty="0"/>
              <a:t>Loving and Learning How to Study God’s Word</a:t>
            </a:r>
          </a:p>
        </p:txBody>
      </p:sp>
      <p:sp>
        <p:nvSpPr>
          <p:cNvPr id="3" name="Subtitle 2">
            <a:extLst>
              <a:ext uri="{FF2B5EF4-FFF2-40B4-BE49-F238E27FC236}">
                <a16:creationId xmlns:a16="http://schemas.microsoft.com/office/drawing/2014/main" id="{E341434A-6E60-2A11-A8A3-08CF5B63E6AA}"/>
              </a:ext>
            </a:extLst>
          </p:cNvPr>
          <p:cNvSpPr>
            <a:spLocks noGrp="1"/>
          </p:cNvSpPr>
          <p:nvPr>
            <p:ph type="subTitle" idx="1"/>
          </p:nvPr>
        </p:nvSpPr>
        <p:spPr>
          <a:xfrm>
            <a:off x="1192227" y="2435703"/>
            <a:ext cx="9144000" cy="4248317"/>
          </a:xfrm>
        </p:spPr>
        <p:txBody>
          <a:bodyPr>
            <a:normAutofit/>
          </a:bodyPr>
          <a:lstStyle/>
          <a:p>
            <a:r>
              <a:rPr lang="en-US" sz="3200" i="1" dirty="0">
                <a:solidFill>
                  <a:srgbClr val="000000"/>
                </a:solidFill>
                <a:latin typeface="system-ui"/>
              </a:rPr>
              <a:t>My Two Favorite Verses:</a:t>
            </a:r>
          </a:p>
          <a:p>
            <a:pPr algn="l"/>
            <a:r>
              <a:rPr lang="en-US" sz="3600" i="1" dirty="0">
                <a:solidFill>
                  <a:srgbClr val="000000"/>
                </a:solidFill>
                <a:latin typeface="system-ui"/>
              </a:rPr>
              <a:t>2 Timothy 2:15</a:t>
            </a:r>
            <a:endParaRPr lang="en-US" sz="3200" i="1" baseline="30000" dirty="0">
              <a:solidFill>
                <a:srgbClr val="000000"/>
              </a:solidFill>
              <a:effectLst/>
              <a:latin typeface="system-ui"/>
            </a:endParaRPr>
          </a:p>
          <a:p>
            <a:r>
              <a:rPr lang="en-US" sz="3900" i="1" baseline="30000" dirty="0">
                <a:solidFill>
                  <a:srgbClr val="000000"/>
                </a:solidFill>
                <a:effectLst/>
                <a:latin typeface="system-ui"/>
              </a:rPr>
              <a:t>15 </a:t>
            </a:r>
            <a:r>
              <a:rPr lang="en-US" sz="3900" i="1" dirty="0">
                <a:solidFill>
                  <a:srgbClr val="000000"/>
                </a:solidFill>
                <a:effectLst/>
                <a:latin typeface="system-ui"/>
              </a:rPr>
              <a:t>Be diligent to </a:t>
            </a:r>
            <a:r>
              <a:rPr lang="en-US" sz="3900" i="1" baseline="30000" dirty="0">
                <a:solidFill>
                  <a:srgbClr val="000000"/>
                </a:solidFill>
                <a:effectLst/>
                <a:latin typeface="system-ui"/>
              </a:rPr>
              <a:t>(</a:t>
            </a:r>
            <a:r>
              <a:rPr lang="en-US" sz="3900" i="1" baseline="30000" dirty="0">
                <a:solidFill>
                  <a:srgbClr val="4A4A4A"/>
                </a:solidFill>
                <a:effectLst/>
                <a:latin typeface="system-ui"/>
                <a:hlinkClick r:id="rId2" tooltip="See cross-reference A"/>
              </a:rPr>
              <a:t>A</a:t>
            </a:r>
            <a:r>
              <a:rPr lang="en-US" sz="3900" i="1" baseline="30000" dirty="0">
                <a:solidFill>
                  <a:srgbClr val="000000"/>
                </a:solidFill>
                <a:effectLst/>
                <a:latin typeface="system-ui"/>
              </a:rPr>
              <a:t>)</a:t>
            </a:r>
            <a:r>
              <a:rPr lang="en-US" sz="3900" i="1" dirty="0">
                <a:solidFill>
                  <a:srgbClr val="000000"/>
                </a:solidFill>
                <a:effectLst/>
                <a:latin typeface="system-ui"/>
              </a:rPr>
              <a:t>present yourself approved to God as a worker who </a:t>
            </a:r>
            <a:r>
              <a:rPr lang="en-US" sz="3900" i="1" baseline="30000" dirty="0">
                <a:solidFill>
                  <a:srgbClr val="000000"/>
                </a:solidFill>
                <a:effectLst/>
                <a:latin typeface="system-ui"/>
              </a:rPr>
              <a:t>[</a:t>
            </a:r>
            <a:r>
              <a:rPr lang="en-US" sz="3900" i="1" baseline="30000" dirty="0">
                <a:solidFill>
                  <a:srgbClr val="4A4A4A"/>
                </a:solidFill>
                <a:effectLst/>
                <a:latin typeface="system-ui"/>
                <a:hlinkClick r:id="rId3" tooltip="See footnote a"/>
              </a:rPr>
              <a:t>a</a:t>
            </a:r>
            <a:r>
              <a:rPr lang="en-US" sz="3900" i="1" baseline="30000" dirty="0">
                <a:solidFill>
                  <a:srgbClr val="000000"/>
                </a:solidFill>
                <a:effectLst/>
                <a:latin typeface="system-ui"/>
              </a:rPr>
              <a:t>]</a:t>
            </a:r>
            <a:r>
              <a:rPr lang="en-US" sz="3900" i="1" dirty="0">
                <a:solidFill>
                  <a:srgbClr val="000000"/>
                </a:solidFill>
                <a:effectLst/>
                <a:latin typeface="system-ui"/>
              </a:rPr>
              <a:t>does not need to be ashamed, accurately handling </a:t>
            </a:r>
            <a:r>
              <a:rPr lang="en-US" sz="3900" i="1" baseline="30000" dirty="0">
                <a:solidFill>
                  <a:srgbClr val="000000"/>
                </a:solidFill>
                <a:effectLst/>
                <a:latin typeface="system-ui"/>
              </a:rPr>
              <a:t>(</a:t>
            </a:r>
            <a:r>
              <a:rPr lang="en-US" sz="3900" i="1" baseline="30000" dirty="0">
                <a:solidFill>
                  <a:srgbClr val="4A4A4A"/>
                </a:solidFill>
                <a:effectLst/>
                <a:latin typeface="system-ui"/>
                <a:hlinkClick r:id="rId4" tooltip="See cross-reference B"/>
              </a:rPr>
              <a:t>B</a:t>
            </a:r>
            <a:r>
              <a:rPr lang="en-US" sz="3900" i="1" baseline="30000" dirty="0">
                <a:solidFill>
                  <a:srgbClr val="000000"/>
                </a:solidFill>
                <a:effectLst/>
                <a:latin typeface="system-ui"/>
              </a:rPr>
              <a:t>)</a:t>
            </a:r>
            <a:r>
              <a:rPr lang="en-US" sz="3900" i="1" dirty="0">
                <a:solidFill>
                  <a:srgbClr val="000000"/>
                </a:solidFill>
                <a:effectLst/>
                <a:latin typeface="system-ui"/>
              </a:rPr>
              <a:t>the word of truth.</a:t>
            </a:r>
            <a:r>
              <a:rPr lang="en-US" sz="4000" i="1" dirty="0">
                <a:solidFill>
                  <a:srgbClr val="000000"/>
                </a:solidFill>
                <a:latin typeface="system-ui"/>
              </a:rPr>
              <a:t> </a:t>
            </a:r>
            <a:r>
              <a:rPr lang="en-US" sz="1800" i="1" dirty="0">
                <a:solidFill>
                  <a:srgbClr val="000000"/>
                </a:solidFill>
                <a:latin typeface="system-ui"/>
              </a:rPr>
              <a:t>NASB </a:t>
            </a:r>
            <a:endParaRPr lang="en-US" sz="1800" i="1" dirty="0">
              <a:solidFill>
                <a:srgbClr val="000000"/>
              </a:solidFill>
              <a:effectLst/>
              <a:latin typeface="system-ui"/>
            </a:endParaRPr>
          </a:p>
          <a:p>
            <a:r>
              <a:rPr lang="en-US" sz="1800" i="1" dirty="0">
                <a:solidFill>
                  <a:srgbClr val="000000"/>
                </a:solidFill>
                <a:latin typeface="system-ui"/>
              </a:rPr>
              <a:t>                                                                                                                                             </a:t>
            </a:r>
            <a:endParaRPr lang="en-US" sz="1800" i="1" dirty="0">
              <a:solidFill>
                <a:srgbClr val="000000"/>
              </a:solidFill>
              <a:effectLst/>
              <a:latin typeface="system-ui"/>
            </a:endParaRPr>
          </a:p>
        </p:txBody>
      </p:sp>
    </p:spTree>
    <p:extLst>
      <p:ext uri="{BB962C8B-B14F-4D97-AF65-F5344CB8AC3E}">
        <p14:creationId xmlns:p14="http://schemas.microsoft.com/office/powerpoint/2010/main" val="314106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76F7A5-0116-03E2-122B-7191A1D72707}"/>
              </a:ext>
            </a:extLst>
          </p:cNvPr>
          <p:cNvSpPr>
            <a:spLocks noGrp="1"/>
          </p:cNvSpPr>
          <p:nvPr>
            <p:ph idx="1"/>
          </p:nvPr>
        </p:nvSpPr>
        <p:spPr>
          <a:xfrm>
            <a:off x="838200" y="266008"/>
            <a:ext cx="10515600" cy="6087658"/>
          </a:xfrm>
        </p:spPr>
        <p:txBody>
          <a:bodyPr>
            <a:normAutofit/>
          </a:bodyPr>
          <a:lstStyle/>
          <a:p>
            <a:pPr marL="0" marR="0" lvl="0" indent="0">
              <a:lnSpc>
                <a:spcPct val="107000"/>
              </a:lnSpc>
              <a:spcBef>
                <a:spcPts val="0"/>
              </a:spcBef>
              <a:spcAft>
                <a:spcPts val="0"/>
              </a:spcAft>
              <a:buNone/>
            </a:pPr>
            <a:r>
              <a:rPr lang="en-US" b="1" dirty="0">
                <a:latin typeface="Segoe UI" panose="020B0502040204020203" pitchFamily="34" charset="0"/>
                <a:ea typeface="Calibri" panose="020F0502020204030204" pitchFamily="34" charset="0"/>
              </a:rPr>
              <a:t>B.  Interpretation and Evaluation</a:t>
            </a:r>
          </a:p>
          <a:p>
            <a:pPr marL="0" marR="0" lvl="0" indent="0">
              <a:lnSpc>
                <a:spcPct val="107000"/>
              </a:lnSpc>
              <a:spcBef>
                <a:spcPts val="0"/>
              </a:spcBef>
              <a:spcAft>
                <a:spcPts val="0"/>
              </a:spcAft>
              <a:buNone/>
            </a:pPr>
            <a:r>
              <a:rPr lang="en-US" b="1" dirty="0">
                <a:latin typeface="Segoe UI" panose="020B0502040204020203" pitchFamily="34" charset="0"/>
                <a:ea typeface="Calibri" panose="020F0502020204030204" pitchFamily="34" charset="0"/>
              </a:rPr>
              <a:t>What does the Bible Say And What Does It Mean? </a:t>
            </a:r>
          </a:p>
          <a:p>
            <a:pPr marL="0" marR="0" lvl="0" indent="0">
              <a:lnSpc>
                <a:spcPct val="107000"/>
              </a:lnSpc>
              <a:spcBef>
                <a:spcPts val="0"/>
              </a:spcBef>
              <a:spcAft>
                <a:spcPts val="0"/>
              </a:spcAft>
              <a:buNone/>
            </a:pPr>
            <a:r>
              <a:rPr lang="en-US" b="1" dirty="0">
                <a:latin typeface="Segoe UI" panose="020B0502040204020203" pitchFamily="34" charset="0"/>
                <a:ea typeface="Calibri" panose="020F0502020204030204" pitchFamily="34" charset="0"/>
              </a:rPr>
              <a:t>Follow these principles:</a:t>
            </a:r>
            <a:endParaRPr lang="en-US" dirty="0">
              <a:latin typeface="Segoe UI" panose="020B0502040204020203" pitchFamily="34" charset="0"/>
              <a:ea typeface="Calibri" panose="020F0502020204030204" pitchFamily="34" charset="0"/>
            </a:endParaRPr>
          </a:p>
          <a:p>
            <a:pPr marL="457200" marR="0" lvl="1" indent="0">
              <a:lnSpc>
                <a:spcPct val="107000"/>
              </a:lnSpc>
              <a:spcBef>
                <a:spcPts val="0"/>
              </a:spcBef>
              <a:spcAft>
                <a:spcPts val="800"/>
              </a:spcAft>
              <a:buNone/>
            </a:pPr>
            <a:r>
              <a:rPr lang="en-US" sz="2800" dirty="0">
                <a:latin typeface="Segoe UI" panose="020B0502040204020203" pitchFamily="34" charset="0"/>
                <a:ea typeface="Calibri" panose="020F0502020204030204" pitchFamily="34" charset="0"/>
              </a:rPr>
              <a:t>a. </a:t>
            </a:r>
            <a:r>
              <a:rPr lang="en-US" sz="2800" b="1" dirty="0">
                <a:effectLst/>
                <a:latin typeface="Segoe UI" panose="020B0502040204020203" pitchFamily="34" charset="0"/>
                <a:ea typeface="Calibri" panose="020F0502020204030204" pitchFamily="34" charset="0"/>
              </a:rPr>
              <a:t>Take a passage, explore the notes in your study Bible, seek out the meaning of the words in the context of the verse- </a:t>
            </a:r>
          </a:p>
          <a:p>
            <a:pPr marL="457200" marR="0" lvl="1" indent="0">
              <a:lnSpc>
                <a:spcPct val="107000"/>
              </a:lnSpc>
              <a:spcBef>
                <a:spcPts val="0"/>
              </a:spcBef>
              <a:spcAft>
                <a:spcPts val="800"/>
              </a:spcAft>
              <a:buNone/>
            </a:pPr>
            <a:r>
              <a:rPr lang="en-US" sz="2800" i="1" dirty="0">
                <a:effectLst/>
                <a:latin typeface="Segoe UI" panose="020B0502040204020203" pitchFamily="34" charset="0"/>
                <a:ea typeface="Calibri" panose="020F0502020204030204" pitchFamily="34" charset="0"/>
              </a:rPr>
              <a:t>(sources) </a:t>
            </a:r>
            <a:r>
              <a:rPr lang="en-US" sz="2800" i="1" dirty="0">
                <a:solidFill>
                  <a:srgbClr val="0000FF"/>
                </a:solidFill>
                <a:effectLst/>
                <a:latin typeface="Segoe UI" panose="020B0502040204020203" pitchFamily="34" charset="0"/>
                <a:ea typeface="Calibri" panose="020F0502020204030204" pitchFamily="34" charset="0"/>
              </a:rPr>
              <a:t>BibleHub.com- The Interlinear Bible by verse</a:t>
            </a:r>
            <a:r>
              <a:rPr lang="en-US" sz="2800" i="1" dirty="0">
                <a:effectLst/>
                <a:latin typeface="Segoe UI" panose="020B0502040204020203" pitchFamily="34" charset="0"/>
                <a:ea typeface="Calibri" panose="020F0502020204030204" pitchFamily="34" charset="0"/>
              </a:rPr>
              <a:t>, and the </a:t>
            </a:r>
            <a:r>
              <a:rPr lang="en-US" sz="2800" i="1" dirty="0">
                <a:solidFill>
                  <a:srgbClr val="0000FF"/>
                </a:solidFill>
                <a:effectLst/>
                <a:latin typeface="Segoe UI" panose="020B0502040204020203" pitchFamily="34" charset="0"/>
                <a:ea typeface="Calibri" panose="020F0502020204030204" pitchFamily="34" charset="0"/>
              </a:rPr>
              <a:t>Englishman’s Concordance</a:t>
            </a:r>
            <a:r>
              <a:rPr lang="en-US" sz="2800" i="1" dirty="0">
                <a:effectLst/>
                <a:latin typeface="Segoe UI" panose="020B0502040204020203" pitchFamily="34" charset="0"/>
                <a:ea typeface="Calibri" panose="020F0502020204030204" pitchFamily="34" charset="0"/>
              </a:rPr>
              <a:t>. Look up the word and discern its meaning from the original language.)  </a:t>
            </a:r>
          </a:p>
          <a:p>
            <a:pPr marL="457200" marR="0" lvl="1" indent="0">
              <a:lnSpc>
                <a:spcPct val="107000"/>
              </a:lnSpc>
              <a:spcBef>
                <a:spcPts val="0"/>
              </a:spcBef>
              <a:spcAft>
                <a:spcPts val="800"/>
              </a:spcAft>
              <a:buNone/>
            </a:pPr>
            <a:endParaRPr lang="en-US" sz="2800" dirty="0">
              <a:latin typeface="Segoe UI" panose="020B0502040204020203" pitchFamily="34" charset="0"/>
              <a:ea typeface="Calibri" panose="020F0502020204030204" pitchFamily="34" charset="0"/>
            </a:endParaRPr>
          </a:p>
          <a:p>
            <a:pPr marL="457200" marR="0" lvl="1" indent="0">
              <a:lnSpc>
                <a:spcPct val="107000"/>
              </a:lnSpc>
              <a:spcBef>
                <a:spcPts val="0"/>
              </a:spcBef>
              <a:spcAft>
                <a:spcPts val="800"/>
              </a:spcAft>
              <a:buNone/>
            </a:pPr>
            <a:r>
              <a:rPr lang="en-US" sz="2800" dirty="0">
                <a:latin typeface="Segoe UI" panose="020B0502040204020203" pitchFamily="34" charset="0"/>
                <a:ea typeface="Calibri" panose="020F0502020204030204" pitchFamily="34" charset="0"/>
              </a:rPr>
              <a:t>b. </a:t>
            </a:r>
            <a:r>
              <a:rPr lang="en-US" sz="2800" b="1" dirty="0">
                <a:latin typeface="Segoe UI" panose="020B0502040204020203" pitchFamily="34" charset="0"/>
                <a:ea typeface="Calibri" panose="020F0502020204030204" pitchFamily="34" charset="0"/>
              </a:rPr>
              <a:t>What is the Lord saying to you through this passage and how can you apply this to your life?</a:t>
            </a:r>
            <a:endParaRPr lang="en-US" sz="2800" b="1" dirty="0">
              <a:effectLst/>
              <a:latin typeface="Segoe UI" panose="020B0502040204020203"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08324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3261-D807-DB76-92EA-D34A836BC612}"/>
              </a:ext>
            </a:extLst>
          </p:cNvPr>
          <p:cNvSpPr>
            <a:spLocks noGrp="1"/>
          </p:cNvSpPr>
          <p:nvPr>
            <p:ph type="title"/>
          </p:nvPr>
        </p:nvSpPr>
        <p:spPr>
          <a:xfrm>
            <a:off x="838200" y="365126"/>
            <a:ext cx="10515600" cy="792036"/>
          </a:xfrm>
        </p:spPr>
        <p:txBody>
          <a:bodyPr>
            <a:normAutofit fontScale="90000"/>
          </a:bodyPr>
          <a:lstStyle/>
          <a:p>
            <a:pPr algn="ctr"/>
            <a:br>
              <a:rPr lang="en-US" dirty="0"/>
            </a:br>
            <a:r>
              <a:rPr lang="en-US" dirty="0"/>
              <a:t>Four Principles to Follow in Evaluation:</a:t>
            </a:r>
            <a:br>
              <a:rPr lang="en-US" dirty="0"/>
            </a:br>
            <a:endParaRPr lang="en-US" dirty="0"/>
          </a:p>
        </p:txBody>
      </p:sp>
      <p:sp>
        <p:nvSpPr>
          <p:cNvPr id="3" name="Content Placeholder 2">
            <a:extLst>
              <a:ext uri="{FF2B5EF4-FFF2-40B4-BE49-F238E27FC236}">
                <a16:creationId xmlns:a16="http://schemas.microsoft.com/office/drawing/2014/main" id="{148C04BA-AA4E-6995-8FBC-3F10CFA8E2BF}"/>
              </a:ext>
            </a:extLst>
          </p:cNvPr>
          <p:cNvSpPr>
            <a:spLocks noGrp="1"/>
          </p:cNvSpPr>
          <p:nvPr>
            <p:ph idx="1"/>
          </p:nvPr>
        </p:nvSpPr>
        <p:spPr>
          <a:xfrm>
            <a:off x="838200" y="1084333"/>
            <a:ext cx="10515600" cy="5648240"/>
          </a:xfrm>
        </p:spPr>
        <p:txBody>
          <a:bodyPr/>
          <a:lstStyle/>
          <a:p>
            <a:pPr marL="742950" marR="0" lvl="1" indent="-285750">
              <a:lnSpc>
                <a:spcPct val="107000"/>
              </a:lnSpc>
              <a:spcBef>
                <a:spcPts val="0"/>
              </a:spcBef>
              <a:spcAft>
                <a:spcPts val="0"/>
              </a:spcAft>
              <a:buFont typeface="+mj-lt"/>
              <a:buAutoNum type="alphaLcPeriod"/>
            </a:pPr>
            <a:r>
              <a:rPr lang="en-US" sz="3200" b="1" dirty="0">
                <a:latin typeface="Segoe UI" panose="020B0502040204020203" pitchFamily="34" charset="0"/>
                <a:ea typeface="Calibri" panose="020F0502020204030204" pitchFamily="34" charset="0"/>
              </a:rPr>
              <a:t> L</a:t>
            </a:r>
            <a:r>
              <a:rPr lang="en-US" sz="3200" b="1" dirty="0">
                <a:effectLst/>
                <a:latin typeface="Segoe UI" panose="020B0502040204020203" pitchFamily="34" charset="0"/>
                <a:ea typeface="Calibri" panose="020F0502020204030204" pitchFamily="34" charset="0"/>
              </a:rPr>
              <a:t>iteral principle-</a:t>
            </a:r>
            <a:r>
              <a:rPr lang="en-US" sz="3200" dirty="0">
                <a:effectLst/>
                <a:latin typeface="Segoe UI" panose="020B0502040204020203" pitchFamily="34" charset="0"/>
                <a:ea typeface="Calibri" panose="020F0502020204030204" pitchFamily="34" charset="0"/>
              </a:rPr>
              <a:t> </a:t>
            </a:r>
            <a:r>
              <a:rPr lang="en-US" sz="3200" i="1" u="sng" dirty="0">
                <a:effectLst/>
                <a:latin typeface="Segoe UI" panose="020B0502040204020203" pitchFamily="34" charset="0"/>
                <a:ea typeface="Calibri" panose="020F0502020204030204" pitchFamily="34" charset="0"/>
              </a:rPr>
              <a:t>the Bible should be understood in its literal normal and natural sense- MacArthur.  </a:t>
            </a:r>
            <a:r>
              <a:rPr lang="en-US" sz="3200" dirty="0">
                <a:effectLst/>
                <a:latin typeface="Segoe UI" panose="020B0502040204020203" pitchFamily="34" charset="0"/>
                <a:ea typeface="Calibri" panose="020F0502020204030204" pitchFamily="34" charset="0"/>
              </a:rPr>
              <a:t>The Bible will interpret itself through the context:</a:t>
            </a:r>
          </a:p>
          <a:p>
            <a:pPr marL="457200" marR="0" lvl="1" indent="0">
              <a:lnSpc>
                <a:spcPct val="107000"/>
              </a:lnSpc>
              <a:spcBef>
                <a:spcPts val="0"/>
              </a:spcBef>
              <a:spcAft>
                <a:spcPts val="0"/>
              </a:spcAft>
              <a:buNone/>
            </a:pPr>
            <a:r>
              <a:rPr lang="en-US" sz="3200" b="1" i="1" dirty="0">
                <a:latin typeface="Segoe UI" panose="020B0502040204020203" pitchFamily="34" charset="0"/>
                <a:ea typeface="Calibri" panose="020F0502020204030204" pitchFamily="34" charset="0"/>
              </a:rPr>
              <a:t>Near Context:</a:t>
            </a:r>
            <a:r>
              <a:rPr lang="en-US" sz="3200" dirty="0">
                <a:latin typeface="Segoe UI" panose="020B0502040204020203" pitchFamily="34" charset="0"/>
                <a:ea typeface="Calibri" panose="020F0502020204030204" pitchFamily="34" charset="0"/>
              </a:rPr>
              <a:t> </a:t>
            </a:r>
            <a:r>
              <a:rPr lang="en-US" sz="3200" dirty="0">
                <a:effectLst/>
                <a:latin typeface="Segoe UI" panose="020B0502040204020203" pitchFamily="34" charset="0"/>
                <a:ea typeface="Calibri" panose="020F0502020204030204" pitchFamily="34" charset="0"/>
              </a:rPr>
              <a:t> What does the passage mean for this audience?</a:t>
            </a:r>
          </a:p>
          <a:p>
            <a:pPr marL="457200" marR="0" lvl="1" indent="0">
              <a:lnSpc>
                <a:spcPct val="107000"/>
              </a:lnSpc>
              <a:spcBef>
                <a:spcPts val="0"/>
              </a:spcBef>
              <a:spcAft>
                <a:spcPts val="0"/>
              </a:spcAft>
              <a:buNone/>
            </a:pPr>
            <a:r>
              <a:rPr lang="en-US" sz="3200" b="1" i="1" dirty="0">
                <a:effectLst/>
                <a:latin typeface="Segoe UI" panose="020B0502040204020203" pitchFamily="34" charset="0"/>
                <a:ea typeface="Calibri" panose="020F0502020204030204" pitchFamily="34" charset="0"/>
              </a:rPr>
              <a:t>Far Context</a:t>
            </a:r>
            <a:r>
              <a:rPr lang="en-US" sz="3200" dirty="0">
                <a:effectLst/>
                <a:latin typeface="Segoe UI" panose="020B0502040204020203" pitchFamily="34" charset="0"/>
                <a:ea typeface="Calibri" panose="020F0502020204030204" pitchFamily="34" charset="0"/>
              </a:rPr>
              <a:t>:  What does the passage mean in light of the overarching theme of God’s Word?</a:t>
            </a:r>
          </a:p>
          <a:p>
            <a:pPr marL="457200" marR="0" lvl="1" indent="0">
              <a:lnSpc>
                <a:spcPct val="107000"/>
              </a:lnSpc>
              <a:spcBef>
                <a:spcPts val="0"/>
              </a:spcBef>
              <a:spcAft>
                <a:spcPts val="0"/>
              </a:spcAft>
              <a:buNone/>
            </a:pPr>
            <a:endParaRPr lang="en-US" sz="3200" dirty="0">
              <a:effectLst/>
              <a:latin typeface="Segoe UI" panose="020B0502040204020203" pitchFamily="34" charset="0"/>
              <a:ea typeface="Calibri" panose="020F0502020204030204" pitchFamily="34" charset="0"/>
            </a:endParaRPr>
          </a:p>
          <a:p>
            <a:pPr marL="971550" marR="0" lvl="1" indent="-514350">
              <a:lnSpc>
                <a:spcPct val="107000"/>
              </a:lnSpc>
              <a:spcBef>
                <a:spcPts val="0"/>
              </a:spcBef>
              <a:spcAft>
                <a:spcPts val="0"/>
              </a:spcAft>
              <a:buFont typeface="+mj-lt"/>
              <a:buAutoNum type="alphaLcPeriod" startAt="2"/>
            </a:pPr>
            <a:r>
              <a:rPr lang="en-US" sz="3200" b="1" dirty="0">
                <a:effectLst/>
                <a:latin typeface="Segoe UI" panose="020B0502040204020203" pitchFamily="34" charset="0"/>
                <a:ea typeface="Calibri" panose="020F0502020204030204" pitchFamily="34" charset="0"/>
              </a:rPr>
              <a:t>Historical Principle-</a:t>
            </a:r>
            <a:r>
              <a:rPr lang="en-US" sz="3200" b="1" i="1" u="sng" dirty="0">
                <a:effectLst/>
                <a:latin typeface="Segoe UI" panose="020B0502040204020203" pitchFamily="34" charset="0"/>
                <a:ea typeface="Calibri" panose="020F0502020204030204" pitchFamily="34" charset="0"/>
              </a:rPr>
              <a:t> </a:t>
            </a:r>
            <a:r>
              <a:rPr lang="en-US" sz="3200" dirty="0">
                <a:effectLst/>
                <a:latin typeface="Segoe UI" panose="020B0502040204020203" pitchFamily="34" charset="0"/>
                <a:ea typeface="Calibri" panose="020F0502020204030204" pitchFamily="34" charset="0"/>
              </a:rPr>
              <a:t>What did the passage mean to the people to whom it was first written?  </a:t>
            </a:r>
          </a:p>
          <a:p>
            <a:endParaRPr lang="en-US" dirty="0"/>
          </a:p>
        </p:txBody>
      </p:sp>
    </p:spTree>
    <p:extLst>
      <p:ext uri="{BB962C8B-B14F-4D97-AF65-F5344CB8AC3E}">
        <p14:creationId xmlns:p14="http://schemas.microsoft.com/office/powerpoint/2010/main" val="83169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3261-D807-DB76-92EA-D34A836BC612}"/>
              </a:ext>
            </a:extLst>
          </p:cNvPr>
          <p:cNvSpPr>
            <a:spLocks noGrp="1"/>
          </p:cNvSpPr>
          <p:nvPr>
            <p:ph type="title"/>
          </p:nvPr>
        </p:nvSpPr>
        <p:spPr>
          <a:xfrm>
            <a:off x="838200" y="365126"/>
            <a:ext cx="10515600" cy="792036"/>
          </a:xfrm>
        </p:spPr>
        <p:txBody>
          <a:bodyPr>
            <a:normAutofit fontScale="90000"/>
          </a:bodyPr>
          <a:lstStyle/>
          <a:p>
            <a:pPr algn="ctr"/>
            <a:br>
              <a:rPr lang="en-US" dirty="0"/>
            </a:br>
            <a:r>
              <a:rPr lang="en-US" dirty="0"/>
              <a:t>Four Principles to Follow in Your Evaluation</a:t>
            </a:r>
            <a:br>
              <a:rPr lang="en-US" dirty="0"/>
            </a:br>
            <a:endParaRPr lang="en-US" dirty="0"/>
          </a:p>
        </p:txBody>
      </p:sp>
      <p:sp>
        <p:nvSpPr>
          <p:cNvPr id="3" name="Content Placeholder 2">
            <a:extLst>
              <a:ext uri="{FF2B5EF4-FFF2-40B4-BE49-F238E27FC236}">
                <a16:creationId xmlns:a16="http://schemas.microsoft.com/office/drawing/2014/main" id="{148C04BA-AA4E-6995-8FBC-3F10CFA8E2BF}"/>
              </a:ext>
            </a:extLst>
          </p:cNvPr>
          <p:cNvSpPr>
            <a:spLocks noGrp="1"/>
          </p:cNvSpPr>
          <p:nvPr>
            <p:ph idx="1"/>
          </p:nvPr>
        </p:nvSpPr>
        <p:spPr>
          <a:xfrm>
            <a:off x="838200" y="1276709"/>
            <a:ext cx="10515600" cy="5455864"/>
          </a:xfrm>
        </p:spPr>
        <p:txBody>
          <a:bodyPr>
            <a:normAutofit fontScale="92500"/>
          </a:bodyPr>
          <a:lstStyle/>
          <a:p>
            <a:pPr marL="457200" marR="0" lvl="1" indent="0">
              <a:lnSpc>
                <a:spcPct val="107000"/>
              </a:lnSpc>
              <a:spcBef>
                <a:spcPts val="0"/>
              </a:spcBef>
              <a:spcAft>
                <a:spcPts val="0"/>
              </a:spcAft>
              <a:buNone/>
            </a:pPr>
            <a:r>
              <a:rPr lang="en-US" sz="2800" b="1" dirty="0">
                <a:latin typeface="Segoe UI" panose="020B0502040204020203" pitchFamily="34" charset="0"/>
                <a:ea typeface="Calibri" panose="020F0502020204030204" pitchFamily="34" charset="0"/>
              </a:rPr>
              <a:t>C. </a:t>
            </a:r>
            <a:r>
              <a:rPr lang="en-US" sz="2800" b="1" dirty="0">
                <a:effectLst/>
                <a:latin typeface="Segoe UI" panose="020B0502040204020203" pitchFamily="34" charset="0"/>
                <a:ea typeface="Calibri" panose="020F0502020204030204" pitchFamily="34" charset="0"/>
              </a:rPr>
              <a:t>Grammatical Principle:</a:t>
            </a:r>
            <a:r>
              <a:rPr lang="en-US" sz="2800" b="1" i="1" dirty="0">
                <a:latin typeface="Segoe UI" panose="020B0502040204020203" pitchFamily="34" charset="0"/>
                <a:ea typeface="Calibri" panose="020F0502020204030204" pitchFamily="34" charset="0"/>
              </a:rPr>
              <a:t> </a:t>
            </a:r>
            <a:r>
              <a:rPr lang="en-US" sz="2800" dirty="0">
                <a:latin typeface="Segoe UI" panose="020B0502040204020203" pitchFamily="34" charset="0"/>
                <a:ea typeface="Calibri" panose="020F0502020204030204" pitchFamily="34" charset="0"/>
              </a:rPr>
              <a:t>Following</a:t>
            </a:r>
            <a:r>
              <a:rPr lang="en-US" sz="2800" dirty="0">
                <a:effectLst/>
                <a:latin typeface="Segoe UI" panose="020B0502040204020203" pitchFamily="34" charset="0"/>
                <a:ea typeface="Calibri" panose="020F0502020204030204" pitchFamily="34" charset="0"/>
              </a:rPr>
              <a:t> the sentence structure, pronouns, tense of the main verb, etc. will help things become clear.  </a:t>
            </a:r>
          </a:p>
          <a:p>
            <a:pPr marL="457200" marR="0" lvl="1" indent="0">
              <a:lnSpc>
                <a:spcPct val="107000"/>
              </a:lnSpc>
              <a:spcBef>
                <a:spcPts val="0"/>
              </a:spcBef>
              <a:spcAft>
                <a:spcPts val="0"/>
              </a:spcAft>
              <a:buNone/>
            </a:pPr>
            <a:r>
              <a:rPr lang="en-US" sz="2800" dirty="0">
                <a:effectLst/>
                <a:latin typeface="Segoe UI" panose="020B0502040204020203" pitchFamily="34" charset="0"/>
                <a:ea typeface="Calibri" panose="020F0502020204030204" pitchFamily="34" charset="0"/>
              </a:rPr>
              <a:t>(</a:t>
            </a:r>
            <a:r>
              <a:rPr lang="en-US" sz="2800" dirty="0">
                <a:solidFill>
                  <a:srgbClr val="0000FF"/>
                </a:solidFill>
                <a:effectLst/>
                <a:latin typeface="Segoe UI" panose="020B0502040204020203" pitchFamily="34" charset="0"/>
                <a:ea typeface="Calibri" panose="020F0502020204030204" pitchFamily="34" charset="0"/>
              </a:rPr>
              <a:t>source:</a:t>
            </a:r>
            <a:r>
              <a:rPr lang="en-US" sz="2800" dirty="0">
                <a:effectLst/>
                <a:latin typeface="Segoe UI" panose="020B0502040204020203" pitchFamily="34" charset="0"/>
                <a:ea typeface="Calibri" panose="020F0502020204030204" pitchFamily="34" charset="0"/>
              </a:rPr>
              <a:t>  Bible Hub- Greek interlinear verse by verse.)</a:t>
            </a:r>
          </a:p>
          <a:p>
            <a:pPr marL="457200" marR="0" lvl="1" indent="0">
              <a:lnSpc>
                <a:spcPct val="107000"/>
              </a:lnSpc>
              <a:spcBef>
                <a:spcPts val="0"/>
              </a:spcBef>
              <a:spcAft>
                <a:spcPts val="0"/>
              </a:spcAft>
              <a:buNone/>
            </a:pPr>
            <a:endParaRPr lang="en-US" sz="2800" dirty="0">
              <a:effectLst/>
              <a:latin typeface="Segoe UI" panose="020B0502040204020203" pitchFamily="34" charset="0"/>
              <a:ea typeface="Calibri" panose="020F0502020204030204" pitchFamily="34" charset="0"/>
            </a:endParaRPr>
          </a:p>
          <a:p>
            <a:pPr marL="457200" marR="0" lvl="1" indent="0">
              <a:lnSpc>
                <a:spcPct val="107000"/>
              </a:lnSpc>
              <a:spcBef>
                <a:spcPts val="0"/>
              </a:spcBef>
              <a:spcAft>
                <a:spcPts val="800"/>
              </a:spcAft>
              <a:buNone/>
            </a:pPr>
            <a:r>
              <a:rPr lang="en-US" sz="2800" b="1" dirty="0">
                <a:effectLst/>
                <a:latin typeface="Segoe UI" panose="020B0502040204020203" pitchFamily="34" charset="0"/>
                <a:ea typeface="Calibri" panose="020F0502020204030204" pitchFamily="34" charset="0"/>
              </a:rPr>
              <a:t>D. Synthesis Principle: </a:t>
            </a:r>
            <a:r>
              <a:rPr lang="en-US" sz="2800" u="sng" dirty="0">
                <a:effectLst/>
                <a:latin typeface="Segoe UI" panose="020B0502040204020203" pitchFamily="34" charset="0"/>
                <a:ea typeface="Calibri" panose="020F0502020204030204" pitchFamily="34" charset="0"/>
              </a:rPr>
              <a:t>The Bible will not contradict itself</a:t>
            </a:r>
            <a:r>
              <a:rPr lang="en-US" sz="2800" dirty="0">
                <a:effectLst/>
                <a:latin typeface="Segoe UI" panose="020B0502040204020203" pitchFamily="34" charset="0"/>
                <a:ea typeface="Calibri" panose="020F0502020204030204" pitchFamily="34" charset="0"/>
              </a:rPr>
              <a:t>.  If something seems contradictory, compare it to other scriptures on the topic. </a:t>
            </a:r>
          </a:p>
          <a:p>
            <a:pPr marL="457200" lvl="1" indent="0">
              <a:lnSpc>
                <a:spcPct val="107000"/>
              </a:lnSpc>
              <a:spcBef>
                <a:spcPts val="0"/>
              </a:spcBef>
              <a:spcAft>
                <a:spcPts val="800"/>
              </a:spcAft>
              <a:buNone/>
            </a:pPr>
            <a:r>
              <a:rPr lang="en-US" sz="2800" dirty="0">
                <a:effectLst/>
                <a:latin typeface="Segoe UI" panose="020B0502040204020203" pitchFamily="34" charset="0"/>
                <a:ea typeface="Calibri" panose="020F0502020204030204" pitchFamily="34" charset="0"/>
              </a:rPr>
              <a:t> (</a:t>
            </a:r>
            <a:r>
              <a:rPr lang="en-US" sz="2800" dirty="0">
                <a:solidFill>
                  <a:srgbClr val="0000FF"/>
                </a:solidFill>
                <a:effectLst/>
                <a:latin typeface="Segoe UI" panose="020B0502040204020203" pitchFamily="34" charset="0"/>
                <a:ea typeface="Calibri" panose="020F0502020204030204" pitchFamily="34" charset="0"/>
              </a:rPr>
              <a:t>sources</a:t>
            </a:r>
            <a:r>
              <a:rPr lang="en-US" sz="2800" dirty="0">
                <a:effectLst/>
                <a:latin typeface="Segoe UI" panose="020B0502040204020203" pitchFamily="34" charset="0"/>
                <a:ea typeface="Calibri" panose="020F0502020204030204" pitchFamily="34" charset="0"/>
              </a:rPr>
              <a:t>:  Topics in Got Questions.org, Strong’s concordance, Bible definitions of words in context- Bible Hub Greek interlinear,  Gateway Bible- verse look up and explore cross-references at bottom of the verse, notes from your study Bible.)</a:t>
            </a:r>
          </a:p>
          <a:p>
            <a:endParaRPr lang="en-US" dirty="0"/>
          </a:p>
        </p:txBody>
      </p:sp>
    </p:spTree>
    <p:extLst>
      <p:ext uri="{BB962C8B-B14F-4D97-AF65-F5344CB8AC3E}">
        <p14:creationId xmlns:p14="http://schemas.microsoft.com/office/powerpoint/2010/main" val="340611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4F4A2-F826-6DC6-2196-3649E214D3C4}"/>
              </a:ext>
            </a:extLst>
          </p:cNvPr>
          <p:cNvSpPr>
            <a:spLocks noGrp="1"/>
          </p:cNvSpPr>
          <p:nvPr>
            <p:ph type="title"/>
          </p:nvPr>
        </p:nvSpPr>
        <p:spPr/>
        <p:txBody>
          <a:bodyPr/>
          <a:lstStyle/>
          <a:p>
            <a:pPr algn="ctr"/>
            <a:r>
              <a:rPr lang="en-US" b="1" dirty="0">
                <a:latin typeface="Segoe UI" panose="020B0502040204020203" pitchFamily="34" charset="0"/>
                <a:ea typeface="Calibri" panose="020F0502020204030204" pitchFamily="34" charset="0"/>
              </a:rPr>
              <a:t>C. Application and Correlation: </a:t>
            </a:r>
            <a:endParaRPr lang="en-US" dirty="0"/>
          </a:p>
        </p:txBody>
      </p:sp>
      <p:sp>
        <p:nvSpPr>
          <p:cNvPr id="3" name="Content Placeholder 2">
            <a:extLst>
              <a:ext uri="{FF2B5EF4-FFF2-40B4-BE49-F238E27FC236}">
                <a16:creationId xmlns:a16="http://schemas.microsoft.com/office/drawing/2014/main" id="{0EA1E7CF-D869-401E-99FA-BFE9F0AE0D36}"/>
              </a:ext>
            </a:extLst>
          </p:cNvPr>
          <p:cNvSpPr>
            <a:spLocks noGrp="1"/>
          </p:cNvSpPr>
          <p:nvPr>
            <p:ph idx="1"/>
          </p:nvPr>
        </p:nvSpPr>
        <p:spPr/>
        <p:txBody>
          <a:bodyPr/>
          <a:lstStyle/>
          <a:p>
            <a:r>
              <a:rPr lang="en-US" sz="3200" dirty="0">
                <a:effectLst/>
                <a:latin typeface="Segoe UI" panose="020B0502040204020203" pitchFamily="34" charset="0"/>
                <a:ea typeface="Calibri" panose="020F0502020204030204" pitchFamily="34" charset="0"/>
              </a:rPr>
              <a:t>How can I use what I have learned to improve my “walk with the Lord”?  </a:t>
            </a:r>
          </a:p>
          <a:p>
            <a:r>
              <a:rPr lang="en-US" sz="3200" dirty="0">
                <a:effectLst/>
                <a:latin typeface="Segoe UI" panose="020B0502040204020203" pitchFamily="34" charset="0"/>
                <a:ea typeface="Calibri" panose="020F0502020204030204" pitchFamily="34" charset="0"/>
              </a:rPr>
              <a:t>What must I do or what must I change to walk more closely with the Lord?</a:t>
            </a:r>
          </a:p>
          <a:p>
            <a:r>
              <a:rPr lang="en-US" sz="3200" dirty="0">
                <a:effectLst/>
                <a:latin typeface="Segoe UI" panose="020B0502040204020203" pitchFamily="34" charset="0"/>
                <a:ea typeface="Calibri" panose="020F0502020204030204" pitchFamily="34" charset="0"/>
              </a:rPr>
              <a:t>Make sure that what I’ve learned </a:t>
            </a:r>
            <a:r>
              <a:rPr lang="en-US" sz="3200" dirty="0">
                <a:latin typeface="Segoe UI" panose="020B0502040204020203" pitchFamily="34" charset="0"/>
                <a:ea typeface="Calibri" panose="020F0502020204030204" pitchFamily="34" charset="0"/>
              </a:rPr>
              <a:t>correlates and aligns </a:t>
            </a:r>
            <a:r>
              <a:rPr lang="en-US" sz="3200" dirty="0">
                <a:effectLst/>
                <a:latin typeface="Segoe UI" panose="020B0502040204020203" pitchFamily="34" charset="0"/>
                <a:ea typeface="Calibri" panose="020F0502020204030204" pitchFamily="34" charset="0"/>
              </a:rPr>
              <a:t>with the unwavering truth that is taught over and over through the 66 books of God’s revealed Word.</a:t>
            </a:r>
          </a:p>
          <a:p>
            <a:r>
              <a:rPr lang="en-US" sz="3200" dirty="0">
                <a:latin typeface="Segoe UI" panose="020B0502040204020203" pitchFamily="34" charset="0"/>
                <a:ea typeface="Calibri" panose="020F0502020204030204" pitchFamily="34" charset="0"/>
              </a:rPr>
              <a:t>Share with others!</a:t>
            </a:r>
            <a:endParaRPr lang="en-US" sz="3200" dirty="0">
              <a:effectLst/>
              <a:latin typeface="Segoe UI" panose="020B0502040204020203"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26640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C5F241-CFAB-E5ED-5E8A-199B51E22C9F}"/>
              </a:ext>
            </a:extLst>
          </p:cNvPr>
          <p:cNvSpPr>
            <a:spLocks noGrp="1"/>
          </p:cNvSpPr>
          <p:nvPr>
            <p:ph idx="1"/>
          </p:nvPr>
        </p:nvSpPr>
        <p:spPr>
          <a:xfrm>
            <a:off x="838200" y="415636"/>
            <a:ext cx="10515600" cy="5761327"/>
          </a:xfrm>
        </p:spPr>
        <p:txBody>
          <a:bodyPr>
            <a:normAutofit/>
          </a:bodyPr>
          <a:lstStyle/>
          <a:p>
            <a:pPr marL="0" indent="0" algn="ctr">
              <a:buNone/>
            </a:pPr>
            <a:endParaRPr lang="en-US" sz="4000" b="1" dirty="0">
              <a:latin typeface="Segoe UI" panose="020B0502040204020203" pitchFamily="34" charset="0"/>
              <a:ea typeface="Calibri" panose="020F0502020204030204" pitchFamily="34" charset="0"/>
            </a:endParaRPr>
          </a:p>
          <a:p>
            <a:pPr marL="0" indent="0" algn="ctr">
              <a:buNone/>
            </a:pPr>
            <a:r>
              <a:rPr lang="en-US" sz="4000" b="1" dirty="0">
                <a:latin typeface="Segoe UI" panose="020B0502040204020203" pitchFamily="34" charset="0"/>
                <a:ea typeface="Calibri" panose="020F0502020204030204" pitchFamily="34" charset="0"/>
              </a:rPr>
              <a:t>Objective 2</a:t>
            </a:r>
          </a:p>
          <a:p>
            <a:pPr marL="0" indent="0" algn="ctr">
              <a:buNone/>
            </a:pPr>
            <a:br>
              <a:rPr lang="en-US" sz="4000" b="1" dirty="0">
                <a:latin typeface="Segoe UI" panose="020B0502040204020203" pitchFamily="34" charset="0"/>
                <a:ea typeface="Calibri" panose="020F0502020204030204" pitchFamily="34" charset="0"/>
              </a:rPr>
            </a:br>
            <a:r>
              <a:rPr lang="en-US" sz="4000" b="1" dirty="0">
                <a:latin typeface="Segoe UI" panose="020B0502040204020203" pitchFamily="34" charset="0"/>
                <a:ea typeface="Calibri" panose="020F0502020204030204" pitchFamily="34" charset="0"/>
              </a:rPr>
              <a:t>To teach you the process of </a:t>
            </a:r>
            <a:r>
              <a:rPr lang="en-US" sz="4000" b="1" i="1" dirty="0">
                <a:latin typeface="Segoe UI" panose="020B0502040204020203" pitchFamily="34" charset="0"/>
                <a:ea typeface="Calibri" panose="020F0502020204030204" pitchFamily="34" charset="0"/>
              </a:rPr>
              <a:t>“expository</a:t>
            </a:r>
            <a:r>
              <a:rPr lang="en-US" sz="4000" b="1" dirty="0">
                <a:latin typeface="Segoe UI" panose="020B0502040204020203" pitchFamily="34" charset="0"/>
                <a:ea typeface="Calibri" panose="020F0502020204030204" pitchFamily="34" charset="0"/>
              </a:rPr>
              <a:t>” or a “word</a:t>
            </a:r>
            <a:r>
              <a:rPr lang="en-US" sz="4000" b="1" i="1" dirty="0">
                <a:latin typeface="Segoe UI" panose="020B0502040204020203" pitchFamily="34" charset="0"/>
                <a:ea typeface="Calibri" panose="020F0502020204030204" pitchFamily="34" charset="0"/>
              </a:rPr>
              <a:t> for word", "verse</a:t>
            </a:r>
            <a:r>
              <a:rPr lang="en-US" sz="4000" b="1" dirty="0">
                <a:latin typeface="Segoe UI" panose="020B0502040204020203" pitchFamily="34" charset="0"/>
                <a:ea typeface="Calibri" panose="020F0502020204030204" pitchFamily="34" charset="0"/>
              </a:rPr>
              <a:t> by verse” study of God’s Word, in “context” according to the revealed truth of the Bible</a:t>
            </a:r>
            <a:endParaRPr lang="en-US" sz="4000" dirty="0"/>
          </a:p>
        </p:txBody>
      </p:sp>
    </p:spTree>
    <p:extLst>
      <p:ext uri="{BB962C8B-B14F-4D97-AF65-F5344CB8AC3E}">
        <p14:creationId xmlns:p14="http://schemas.microsoft.com/office/powerpoint/2010/main" val="594620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C2B5E-C3A6-35EF-6921-033AC1D68E61}"/>
              </a:ext>
            </a:extLst>
          </p:cNvPr>
          <p:cNvSpPr>
            <a:spLocks noGrp="1"/>
          </p:cNvSpPr>
          <p:nvPr>
            <p:ph type="title"/>
          </p:nvPr>
        </p:nvSpPr>
        <p:spPr>
          <a:xfrm>
            <a:off x="561109" y="226581"/>
            <a:ext cx="10515600" cy="1158874"/>
          </a:xfrm>
        </p:spPr>
        <p:txBody>
          <a:bodyPr>
            <a:normAutofit fontScale="90000"/>
          </a:bodyPr>
          <a:lstStyle/>
          <a:p>
            <a:pPr algn="ctr"/>
            <a:br>
              <a:rPr lang="en-US" dirty="0"/>
            </a:br>
            <a:r>
              <a:rPr lang="en-US" b="1" dirty="0"/>
              <a:t>Step 1.</a:t>
            </a:r>
            <a:br>
              <a:rPr lang="en-US" b="1" dirty="0"/>
            </a:br>
            <a:r>
              <a:rPr lang="en-US" b="1" dirty="0"/>
              <a:t>Putting Concepts into Practice</a:t>
            </a:r>
            <a:br>
              <a:rPr lang="en-US" b="1" dirty="0"/>
            </a:br>
            <a:br>
              <a:rPr lang="en-US" b="1" dirty="0"/>
            </a:br>
            <a:endParaRPr lang="en-US" b="1" dirty="0"/>
          </a:p>
        </p:txBody>
      </p:sp>
      <p:sp>
        <p:nvSpPr>
          <p:cNvPr id="3" name="Content Placeholder 2">
            <a:extLst>
              <a:ext uri="{FF2B5EF4-FFF2-40B4-BE49-F238E27FC236}">
                <a16:creationId xmlns:a16="http://schemas.microsoft.com/office/drawing/2014/main" id="{6BDCB59F-B1C2-A077-B88F-1C7E7963DFE3}"/>
              </a:ext>
            </a:extLst>
          </p:cNvPr>
          <p:cNvSpPr>
            <a:spLocks noGrp="1"/>
          </p:cNvSpPr>
          <p:nvPr>
            <p:ph idx="1"/>
          </p:nvPr>
        </p:nvSpPr>
        <p:spPr>
          <a:xfrm>
            <a:off x="838200" y="1487054"/>
            <a:ext cx="10515600" cy="4959927"/>
          </a:xfrm>
        </p:spPr>
        <p:txBody>
          <a:bodyPr>
            <a:normAutofit/>
          </a:bodyPr>
          <a:lstStyle/>
          <a:p>
            <a:r>
              <a:rPr lang="en-US" dirty="0"/>
              <a:t>Accessing your Tools:</a:t>
            </a:r>
          </a:p>
          <a:p>
            <a:pPr lvl="1"/>
            <a:r>
              <a:rPr lang="en-US" sz="2800" dirty="0"/>
              <a:t>Study Bible</a:t>
            </a:r>
          </a:p>
          <a:p>
            <a:pPr lvl="1"/>
            <a:r>
              <a:rPr lang="en-US" sz="2800" b="1" dirty="0"/>
              <a:t>Printed  </a:t>
            </a:r>
            <a:r>
              <a:rPr lang="en-US" sz="2800" dirty="0"/>
              <a:t>or Online Commentaries</a:t>
            </a:r>
          </a:p>
          <a:p>
            <a:pPr lvl="1"/>
            <a:r>
              <a:rPr lang="en-US" sz="2800" dirty="0"/>
              <a:t>Online Resources:- each has a wealth of information</a:t>
            </a:r>
          </a:p>
          <a:p>
            <a:pPr lvl="1"/>
            <a:r>
              <a:rPr lang="en-US" sz="2800" dirty="0">
                <a:hlinkClick r:id="rId2"/>
              </a:rPr>
              <a:t>https://www.Biblegateway.com/</a:t>
            </a:r>
            <a:endParaRPr lang="en-US" sz="2800" dirty="0"/>
          </a:p>
          <a:p>
            <a:pPr lvl="1"/>
            <a:r>
              <a:rPr lang="en-US" sz="2800" dirty="0">
                <a:hlinkClick r:id="rId3"/>
              </a:rPr>
              <a:t>https://Biblehub.com/</a:t>
            </a:r>
            <a:endParaRPr lang="en-US" sz="2800" dirty="0"/>
          </a:p>
          <a:p>
            <a:pPr lvl="2"/>
            <a:r>
              <a:rPr lang="en-US" sz="2800" dirty="0"/>
              <a:t>Greek Interlinear Bible- Verse by verse</a:t>
            </a:r>
          </a:p>
          <a:p>
            <a:pPr lvl="2"/>
            <a:r>
              <a:rPr lang="en-US" sz="2800" dirty="0"/>
              <a:t>Englishman's Concordance</a:t>
            </a:r>
          </a:p>
          <a:p>
            <a:pPr lvl="1"/>
            <a:r>
              <a:rPr lang="en-US" sz="2800" dirty="0">
                <a:hlinkClick r:id="rId4"/>
              </a:rPr>
              <a:t>https://planoBiblechapel.org/constable-notes/</a:t>
            </a:r>
            <a:endParaRPr lang="en-US" sz="2800" dirty="0"/>
          </a:p>
          <a:p>
            <a:pPr lvl="1"/>
            <a:r>
              <a:rPr lang="en-US" sz="2800" dirty="0">
                <a:hlinkClick r:id="rId5"/>
              </a:rPr>
              <a:t>https://www.gotquestions.org/</a:t>
            </a:r>
            <a:endParaRPr lang="en-US" sz="2800" dirty="0"/>
          </a:p>
        </p:txBody>
      </p:sp>
    </p:spTree>
    <p:extLst>
      <p:ext uri="{BB962C8B-B14F-4D97-AF65-F5344CB8AC3E}">
        <p14:creationId xmlns:p14="http://schemas.microsoft.com/office/powerpoint/2010/main" val="286511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4B6C2-4B3D-5126-CA5F-10BA37FB6CF6}"/>
              </a:ext>
            </a:extLst>
          </p:cNvPr>
          <p:cNvSpPr>
            <a:spLocks noGrp="1"/>
          </p:cNvSpPr>
          <p:nvPr>
            <p:ph idx="1"/>
          </p:nvPr>
        </p:nvSpPr>
        <p:spPr>
          <a:xfrm>
            <a:off x="838200" y="631767"/>
            <a:ext cx="10515600" cy="5545196"/>
          </a:xfrm>
        </p:spPr>
        <p:txBody>
          <a:bodyPr>
            <a:normAutofit/>
          </a:bodyPr>
          <a:lstStyle/>
          <a:p>
            <a:pPr marL="0" marR="0" indent="0" algn="ctr">
              <a:lnSpc>
                <a:spcPct val="107000"/>
              </a:lnSpc>
              <a:spcBef>
                <a:spcPts val="0"/>
              </a:spcBef>
              <a:spcAft>
                <a:spcPts val="800"/>
              </a:spcAft>
              <a:buNone/>
            </a:pPr>
            <a:r>
              <a:rPr lang="en-US" sz="3200" b="1" dirty="0">
                <a:latin typeface="Segoe UI" panose="020B0502040204020203" pitchFamily="34" charset="0"/>
                <a:ea typeface="Calibri" panose="020F0502020204030204" pitchFamily="34" charset="0"/>
              </a:rPr>
              <a:t>Following The Process of Understanding the Passage</a:t>
            </a:r>
            <a:endParaRPr lang="en-US" sz="3200" b="1" dirty="0">
              <a:effectLst/>
              <a:latin typeface="Segoe UI" panose="020B0502040204020203" pitchFamily="34" charset="0"/>
              <a:ea typeface="Calibri" panose="020F0502020204030204" pitchFamily="34" charset="0"/>
            </a:endParaRPr>
          </a:p>
          <a:p>
            <a:pPr marL="0" marR="0" indent="0">
              <a:lnSpc>
                <a:spcPct val="107000"/>
              </a:lnSpc>
              <a:spcBef>
                <a:spcPts val="0"/>
              </a:spcBef>
              <a:spcAft>
                <a:spcPts val="800"/>
              </a:spcAft>
              <a:buNone/>
            </a:pPr>
            <a:endParaRPr lang="en-US" dirty="0">
              <a:effectLst/>
              <a:latin typeface="Segoe UI" panose="020B0502040204020203" pitchFamily="34" charset="0"/>
              <a:ea typeface="Calibri" panose="020F0502020204030204" pitchFamily="34" charset="0"/>
            </a:endParaRPr>
          </a:p>
          <a:p>
            <a:pPr marL="0" indent="0">
              <a:lnSpc>
                <a:spcPct val="107000"/>
              </a:lnSpc>
              <a:spcBef>
                <a:spcPts val="0"/>
              </a:spcBef>
              <a:spcAft>
                <a:spcPts val="800"/>
              </a:spcAft>
              <a:buNone/>
            </a:pPr>
            <a:r>
              <a:rPr lang="en-US" b="1" u="sng" dirty="0">
                <a:solidFill>
                  <a:srgbClr val="FF0000"/>
                </a:solidFill>
                <a:latin typeface="Segoe UI" panose="020B0502040204020203" pitchFamily="34" charset="0"/>
                <a:ea typeface="Calibri" panose="020F0502020204030204" pitchFamily="34" charset="0"/>
              </a:rPr>
              <a:t>Possible steps that you can follow (Overview):</a:t>
            </a:r>
            <a:r>
              <a:rPr lang="en-US" b="1" dirty="0">
                <a:solidFill>
                  <a:srgbClr val="FF0000"/>
                </a:solidFill>
                <a:latin typeface="Segoe UI" panose="020B0502040204020203" pitchFamily="34" charset="0"/>
                <a:ea typeface="Calibri" panose="020F0502020204030204" pitchFamily="34" charset="0"/>
              </a:rPr>
              <a:t>  </a:t>
            </a:r>
          </a:p>
          <a:p>
            <a:pPr marL="0" marR="0" indent="0">
              <a:lnSpc>
                <a:spcPct val="107000"/>
              </a:lnSpc>
              <a:spcBef>
                <a:spcPts val="0"/>
              </a:spcBef>
              <a:spcAft>
                <a:spcPts val="800"/>
              </a:spcAft>
              <a:buNone/>
            </a:pPr>
            <a:r>
              <a:rPr lang="en-US" b="1" dirty="0">
                <a:solidFill>
                  <a:srgbClr val="FF0000"/>
                </a:solidFill>
                <a:effectLst/>
                <a:latin typeface="Segoe UI" panose="020B0502040204020203" pitchFamily="34" charset="0"/>
                <a:ea typeface="Calibri" panose="020F0502020204030204" pitchFamily="34" charset="0"/>
              </a:rPr>
              <a:t>  </a:t>
            </a:r>
            <a:r>
              <a:rPr lang="en-US" b="1" dirty="0">
                <a:effectLst/>
                <a:latin typeface="Segoe UI" panose="020B0502040204020203" pitchFamily="34" charset="0"/>
                <a:ea typeface="Calibri" panose="020F0502020204030204" pitchFamily="34" charset="0"/>
              </a:rPr>
              <a:t>Pray for guidance</a:t>
            </a:r>
          </a:p>
          <a:p>
            <a:pPr lvl="1" indent="-457200">
              <a:lnSpc>
                <a:spcPct val="107000"/>
              </a:lnSpc>
              <a:spcBef>
                <a:spcPts val="0"/>
              </a:spcBef>
              <a:spcAft>
                <a:spcPts val="800"/>
              </a:spcAft>
              <a:buFont typeface="+mj-lt"/>
              <a:buAutoNum type="arabicPeriod"/>
            </a:pPr>
            <a:r>
              <a:rPr lang="en-US" b="1" dirty="0">
                <a:effectLst/>
                <a:latin typeface="Segoe UI" panose="020B0502040204020203" pitchFamily="34" charset="0"/>
                <a:ea typeface="Calibri" panose="020F0502020204030204" pitchFamily="34" charset="0"/>
              </a:rPr>
              <a:t>Access the Bible section for your study.</a:t>
            </a:r>
          </a:p>
          <a:p>
            <a:pPr lvl="1" indent="-457200">
              <a:lnSpc>
                <a:spcPct val="107000"/>
              </a:lnSpc>
              <a:spcBef>
                <a:spcPts val="0"/>
              </a:spcBef>
              <a:spcAft>
                <a:spcPts val="800"/>
              </a:spcAft>
              <a:buFont typeface="+mj-lt"/>
              <a:buAutoNum type="arabicPeriod"/>
            </a:pPr>
            <a:r>
              <a:rPr lang="en-US" b="1" dirty="0">
                <a:effectLst/>
                <a:latin typeface="Segoe UI" panose="020B0502040204020203" pitchFamily="34" charset="0"/>
                <a:ea typeface="Calibri" panose="020F0502020204030204" pitchFamily="34" charset="0"/>
              </a:rPr>
              <a:t>Make notes as you study.</a:t>
            </a:r>
          </a:p>
          <a:p>
            <a:pPr lvl="1" indent="-457200">
              <a:lnSpc>
                <a:spcPct val="107000"/>
              </a:lnSpc>
              <a:spcBef>
                <a:spcPts val="0"/>
              </a:spcBef>
              <a:spcAft>
                <a:spcPts val="800"/>
              </a:spcAft>
              <a:buFont typeface="+mj-lt"/>
              <a:buAutoNum type="arabicPeriod"/>
            </a:pPr>
            <a:r>
              <a:rPr lang="en-US" b="1" dirty="0">
                <a:effectLst/>
                <a:latin typeface="Segoe UI" panose="020B0502040204020203" pitchFamily="34" charset="0"/>
                <a:ea typeface="Calibri" panose="020F0502020204030204" pitchFamily="34" charset="0"/>
              </a:rPr>
              <a:t>Follow the Bible </a:t>
            </a:r>
            <a:r>
              <a:rPr lang="en-US" b="1" dirty="0">
                <a:latin typeface="Segoe UI" panose="020B0502040204020203" pitchFamily="34" charset="0"/>
                <a:ea typeface="Calibri" panose="020F0502020204030204" pitchFamily="34" charset="0"/>
              </a:rPr>
              <a:t>Study Basics-“who, what, when, and where” of the passage, chapter, or book.</a:t>
            </a:r>
          </a:p>
          <a:p>
            <a:pPr lvl="1" indent="-457200">
              <a:lnSpc>
                <a:spcPct val="107000"/>
              </a:lnSpc>
              <a:spcBef>
                <a:spcPts val="0"/>
              </a:spcBef>
              <a:spcAft>
                <a:spcPts val="800"/>
              </a:spcAft>
              <a:buFont typeface="+mj-lt"/>
              <a:buAutoNum type="arabicPeriod"/>
            </a:pPr>
            <a:r>
              <a:rPr lang="en-US" b="1" dirty="0">
                <a:latin typeface="Segoe UI" panose="020B0502040204020203" pitchFamily="34" charset="0"/>
                <a:ea typeface="Calibri" panose="020F0502020204030204" pitchFamily="34" charset="0"/>
              </a:rPr>
              <a:t>Apply the 4 Principles, Literal, Historical, Grammatical, Synthesis/”Alignment without contradiction;” </a:t>
            </a:r>
          </a:p>
          <a:p>
            <a:endParaRPr lang="en-US" dirty="0"/>
          </a:p>
        </p:txBody>
      </p:sp>
    </p:spTree>
    <p:extLst>
      <p:ext uri="{BB962C8B-B14F-4D97-AF65-F5344CB8AC3E}">
        <p14:creationId xmlns:p14="http://schemas.microsoft.com/office/powerpoint/2010/main" val="376558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4B6C2-4B3D-5126-CA5F-10BA37FB6CF6}"/>
              </a:ext>
            </a:extLst>
          </p:cNvPr>
          <p:cNvSpPr>
            <a:spLocks noGrp="1"/>
          </p:cNvSpPr>
          <p:nvPr>
            <p:ph idx="1"/>
          </p:nvPr>
        </p:nvSpPr>
        <p:spPr>
          <a:xfrm>
            <a:off x="838200" y="631767"/>
            <a:ext cx="10515600" cy="5545196"/>
          </a:xfrm>
        </p:spPr>
        <p:txBody>
          <a:bodyPr>
            <a:normAutofit/>
          </a:bodyPr>
          <a:lstStyle/>
          <a:p>
            <a:pPr marL="0" marR="0" indent="0" algn="ctr">
              <a:lnSpc>
                <a:spcPct val="107000"/>
              </a:lnSpc>
              <a:spcBef>
                <a:spcPts val="0"/>
              </a:spcBef>
              <a:spcAft>
                <a:spcPts val="800"/>
              </a:spcAft>
              <a:buNone/>
            </a:pPr>
            <a:r>
              <a:rPr lang="en-US" b="1" dirty="0">
                <a:latin typeface="Segoe UI" panose="020B0502040204020203" pitchFamily="34" charset="0"/>
                <a:ea typeface="Calibri" panose="020F0502020204030204" pitchFamily="34" charset="0"/>
              </a:rPr>
              <a:t>Following The Process of Understanding the Passage</a:t>
            </a:r>
            <a:endParaRPr lang="en-US" b="1" dirty="0">
              <a:effectLst/>
              <a:latin typeface="Segoe UI" panose="020B0502040204020203" pitchFamily="34" charset="0"/>
              <a:ea typeface="Calibri" panose="020F0502020204030204" pitchFamily="34" charset="0"/>
            </a:endParaRPr>
          </a:p>
          <a:p>
            <a:pPr marL="0" marR="0" indent="0">
              <a:lnSpc>
                <a:spcPct val="107000"/>
              </a:lnSpc>
              <a:spcBef>
                <a:spcPts val="0"/>
              </a:spcBef>
              <a:spcAft>
                <a:spcPts val="800"/>
              </a:spcAft>
              <a:buNone/>
            </a:pPr>
            <a:r>
              <a:rPr lang="en-US" b="1" u="sng" dirty="0">
                <a:solidFill>
                  <a:srgbClr val="FF0000"/>
                </a:solidFill>
                <a:effectLst/>
                <a:latin typeface="Segoe UI" panose="020B0502040204020203" pitchFamily="34" charset="0"/>
                <a:ea typeface="Calibri" panose="020F0502020204030204" pitchFamily="34" charset="0"/>
              </a:rPr>
              <a:t>Possible steps that you can follow continued</a:t>
            </a:r>
            <a:r>
              <a:rPr lang="en-US" b="1" dirty="0">
                <a:solidFill>
                  <a:srgbClr val="FF0000"/>
                </a:solidFill>
                <a:latin typeface="Segoe UI" panose="020B0502040204020203" pitchFamily="34" charset="0"/>
                <a:ea typeface="Calibri" panose="020F0502020204030204" pitchFamily="34" charset="0"/>
              </a:rPr>
              <a:t>:</a:t>
            </a:r>
            <a:r>
              <a:rPr lang="en-US" b="1" dirty="0">
                <a:solidFill>
                  <a:srgbClr val="FF0000"/>
                </a:solidFill>
                <a:effectLst/>
                <a:latin typeface="Segoe UI" panose="020B0502040204020203" pitchFamily="34" charset="0"/>
                <a:ea typeface="Calibri" panose="020F0502020204030204" pitchFamily="34" charset="0"/>
              </a:rPr>
              <a:t>  </a:t>
            </a:r>
          </a:p>
          <a:p>
            <a:pPr lvl="1" indent="-457200">
              <a:lnSpc>
                <a:spcPct val="107000"/>
              </a:lnSpc>
              <a:spcBef>
                <a:spcPts val="0"/>
              </a:spcBef>
              <a:spcAft>
                <a:spcPts val="800"/>
              </a:spcAft>
              <a:buFont typeface="+mj-lt"/>
              <a:buAutoNum type="arabicPeriod" startAt="6"/>
            </a:pPr>
            <a:r>
              <a:rPr lang="en-US" b="1" dirty="0">
                <a:latin typeface="Segoe UI" panose="020B0502040204020203" pitchFamily="34" charset="0"/>
                <a:ea typeface="Calibri" panose="020F0502020204030204" pitchFamily="34" charset="0"/>
              </a:rPr>
              <a:t>Research the passage or verse in the Greek. </a:t>
            </a:r>
            <a:r>
              <a:rPr lang="en-US" b="1" dirty="0">
                <a:latin typeface="Segoe UI" panose="020B0502040204020203" pitchFamily="34" charset="0"/>
                <a:ea typeface="Calibri" panose="020F0502020204030204" pitchFamily="34" charset="0"/>
                <a:hlinkClick r:id="rId2"/>
              </a:rPr>
              <a:t>www.Biblehub.com</a:t>
            </a:r>
            <a:r>
              <a:rPr lang="en-US" b="1" dirty="0">
                <a:latin typeface="Segoe UI" panose="020B0502040204020203" pitchFamily="34" charset="0"/>
                <a:ea typeface="Calibri" panose="020F0502020204030204" pitchFamily="34" charset="0"/>
              </a:rPr>
              <a:t>.</a:t>
            </a:r>
          </a:p>
          <a:p>
            <a:pPr lvl="1" indent="-457200">
              <a:lnSpc>
                <a:spcPct val="107000"/>
              </a:lnSpc>
              <a:spcBef>
                <a:spcPts val="0"/>
              </a:spcBef>
              <a:spcAft>
                <a:spcPts val="800"/>
              </a:spcAft>
              <a:buFont typeface="+mj-lt"/>
              <a:buAutoNum type="arabicPeriod" startAt="6"/>
            </a:pPr>
            <a:r>
              <a:rPr lang="en-US" b="1" dirty="0">
                <a:latin typeface="Segoe UI" panose="020B0502040204020203" pitchFamily="34" charset="0"/>
                <a:ea typeface="Calibri" panose="020F0502020204030204" pitchFamily="34" charset="0"/>
              </a:rPr>
              <a:t>Look up cross-references and “word search” to the passage or verse.</a:t>
            </a:r>
          </a:p>
          <a:p>
            <a:pPr lvl="1" indent="-457200">
              <a:lnSpc>
                <a:spcPct val="107000"/>
              </a:lnSpc>
              <a:spcBef>
                <a:spcPts val="0"/>
              </a:spcBef>
              <a:spcAft>
                <a:spcPts val="800"/>
              </a:spcAft>
              <a:buFont typeface="+mj-lt"/>
              <a:buAutoNum type="arabicPeriod" startAt="6"/>
            </a:pPr>
            <a:r>
              <a:rPr lang="en-US" b="1" dirty="0">
                <a:latin typeface="Segoe UI" panose="020B0502040204020203" pitchFamily="34" charset="0"/>
                <a:ea typeface="Calibri" panose="020F0502020204030204" pitchFamily="34" charset="0"/>
              </a:rPr>
              <a:t>Look at parallel translations for the passage or verse.  </a:t>
            </a:r>
            <a:r>
              <a:rPr lang="en-US" b="1" dirty="0">
                <a:latin typeface="Segoe UI" panose="020B0502040204020203" pitchFamily="34" charset="0"/>
                <a:ea typeface="Calibri" panose="020F0502020204030204" pitchFamily="34" charset="0"/>
                <a:hlinkClick r:id="rId3"/>
              </a:rPr>
              <a:t>www.biblegateway.com</a:t>
            </a:r>
            <a:r>
              <a:rPr lang="en-US" b="1" dirty="0">
                <a:latin typeface="Segoe UI" panose="020B0502040204020203" pitchFamily="34" charset="0"/>
                <a:ea typeface="Calibri" panose="020F0502020204030204" pitchFamily="34" charset="0"/>
              </a:rPr>
              <a:t> or </a:t>
            </a:r>
            <a:r>
              <a:rPr lang="en-US" b="1" dirty="0">
                <a:latin typeface="Segoe UI" panose="020B0502040204020203" pitchFamily="34" charset="0"/>
                <a:ea typeface="Calibri" panose="020F0502020204030204" pitchFamily="34" charset="0"/>
                <a:hlinkClick r:id="rId2"/>
              </a:rPr>
              <a:t>www.biblehub.com</a:t>
            </a:r>
            <a:endParaRPr lang="en-US" b="1" dirty="0">
              <a:latin typeface="Segoe UI" panose="020B0502040204020203" pitchFamily="34" charset="0"/>
              <a:ea typeface="Calibri" panose="020F0502020204030204" pitchFamily="34" charset="0"/>
            </a:endParaRPr>
          </a:p>
          <a:p>
            <a:pPr lvl="1" indent="-457200">
              <a:lnSpc>
                <a:spcPct val="107000"/>
              </a:lnSpc>
              <a:spcBef>
                <a:spcPts val="0"/>
              </a:spcBef>
              <a:spcAft>
                <a:spcPts val="800"/>
              </a:spcAft>
              <a:buFont typeface="+mj-lt"/>
              <a:buAutoNum type="arabicPeriod" startAt="6"/>
            </a:pPr>
            <a:r>
              <a:rPr lang="en-US" b="1" dirty="0">
                <a:latin typeface="Segoe UI" panose="020B0502040204020203" pitchFamily="34" charset="0"/>
                <a:ea typeface="Calibri" panose="020F0502020204030204" pitchFamily="34" charset="0"/>
              </a:rPr>
              <a:t>Review commentaries you trust.</a:t>
            </a:r>
          </a:p>
          <a:p>
            <a:pPr lvl="1" indent="-457200">
              <a:lnSpc>
                <a:spcPct val="107000"/>
              </a:lnSpc>
              <a:spcBef>
                <a:spcPts val="0"/>
              </a:spcBef>
              <a:spcAft>
                <a:spcPts val="800"/>
              </a:spcAft>
              <a:buFont typeface="+mj-lt"/>
              <a:buAutoNum type="arabicPeriod" startAt="6"/>
            </a:pPr>
            <a:r>
              <a:rPr lang="en-US" b="1" dirty="0">
                <a:latin typeface="Segoe UI" panose="020B0502040204020203" pitchFamily="34" charset="0"/>
                <a:ea typeface="Calibri" panose="020F0502020204030204" pitchFamily="34" charset="0"/>
              </a:rPr>
              <a:t>What does the revealed truth of the whole of scripture say about your conclusion?</a:t>
            </a:r>
          </a:p>
          <a:p>
            <a:pPr lvl="1" indent="-457200">
              <a:lnSpc>
                <a:spcPct val="107000"/>
              </a:lnSpc>
              <a:spcBef>
                <a:spcPts val="0"/>
              </a:spcBef>
              <a:spcAft>
                <a:spcPts val="800"/>
              </a:spcAft>
              <a:buFont typeface="+mj-lt"/>
              <a:buAutoNum type="arabicPeriod" startAt="6"/>
            </a:pPr>
            <a:r>
              <a:rPr lang="en-US" b="1" dirty="0">
                <a:latin typeface="Segoe UI" panose="020B0502040204020203" pitchFamily="34" charset="0"/>
                <a:ea typeface="Calibri" panose="020F0502020204030204" pitchFamily="34" charset="0"/>
              </a:rPr>
              <a:t>Application: What</a:t>
            </a:r>
            <a:r>
              <a:rPr lang="en-US" b="1" u="sng" dirty="0">
                <a:solidFill>
                  <a:srgbClr val="FF0000"/>
                </a:solidFill>
                <a:effectLst/>
                <a:latin typeface="Segoe UI" panose="020B0502040204020203" pitchFamily="34" charset="0"/>
                <a:ea typeface="Calibri" panose="020F0502020204030204" pitchFamily="34" charset="0"/>
              </a:rPr>
              <a:t> did you learn from the passage? </a:t>
            </a:r>
            <a:endParaRPr lang="en-US" dirty="0">
              <a:effectLst/>
              <a:latin typeface="Segoe UI" panose="020B0502040204020203"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7034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388-FEE8-74E0-539D-A880800C6234}"/>
              </a:ext>
            </a:extLst>
          </p:cNvPr>
          <p:cNvSpPr>
            <a:spLocks noGrp="1"/>
          </p:cNvSpPr>
          <p:nvPr>
            <p:ph type="title"/>
          </p:nvPr>
        </p:nvSpPr>
        <p:spPr>
          <a:xfrm>
            <a:off x="730624" y="365125"/>
            <a:ext cx="10515600" cy="1140946"/>
          </a:xfrm>
        </p:spPr>
        <p:txBody>
          <a:bodyPr>
            <a:normAutofit fontScale="90000"/>
          </a:bodyPr>
          <a:lstStyle/>
          <a:p>
            <a:pPr algn="ctr"/>
            <a:r>
              <a:rPr lang="en-US" sz="4000" b="1" dirty="0"/>
              <a:t>Step 2.</a:t>
            </a:r>
            <a:br>
              <a:rPr lang="en-US" sz="4000" b="1" dirty="0"/>
            </a:br>
            <a:r>
              <a:rPr lang="en-US" sz="4000" b="1" dirty="0"/>
              <a:t>Access the Passage</a:t>
            </a:r>
            <a:br>
              <a:rPr lang="en-US" sz="3200" b="1" dirty="0"/>
            </a:br>
            <a:endParaRPr lang="en-US" sz="3200" b="1" dirty="0"/>
          </a:p>
        </p:txBody>
      </p:sp>
      <p:sp>
        <p:nvSpPr>
          <p:cNvPr id="3" name="Content Placeholder 2">
            <a:extLst>
              <a:ext uri="{FF2B5EF4-FFF2-40B4-BE49-F238E27FC236}">
                <a16:creationId xmlns:a16="http://schemas.microsoft.com/office/drawing/2014/main" id="{ADBEA175-7024-3813-F289-260C82165FC3}"/>
              </a:ext>
            </a:extLst>
          </p:cNvPr>
          <p:cNvSpPr>
            <a:spLocks noGrp="1"/>
          </p:cNvSpPr>
          <p:nvPr>
            <p:ph idx="1"/>
          </p:nvPr>
        </p:nvSpPr>
        <p:spPr>
          <a:xfrm>
            <a:off x="838200" y="1506071"/>
            <a:ext cx="10515600" cy="4986804"/>
          </a:xfrm>
        </p:spPr>
        <p:txBody>
          <a:bodyPr>
            <a:normAutofit/>
          </a:bodyPr>
          <a:lstStyle/>
          <a:p>
            <a:pPr algn="l"/>
            <a:endParaRPr lang="en-US" b="1" i="0" baseline="30000" dirty="0">
              <a:solidFill>
                <a:srgbClr val="000000"/>
              </a:solidFill>
              <a:effectLst/>
              <a:latin typeface="system-ui"/>
            </a:endParaRPr>
          </a:p>
          <a:p>
            <a:r>
              <a:rPr lang="en-US" b="1" dirty="0">
                <a:latin typeface="+mj-lt"/>
                <a:ea typeface="+mj-ea"/>
                <a:cs typeface="+mj-cs"/>
              </a:rPr>
              <a:t> </a:t>
            </a:r>
            <a:r>
              <a:rPr lang="en-US" b="1" dirty="0">
                <a:latin typeface="Segoe UI" panose="020B0502040204020203" pitchFamily="34" charset="0"/>
                <a:ea typeface="+mj-ea"/>
                <a:cs typeface="Segoe UI" panose="020B0502040204020203" pitchFamily="34" charset="0"/>
              </a:rPr>
              <a:t>Example Acts 2:37-42  Go To: </a:t>
            </a:r>
            <a:r>
              <a:rPr lang="en-US" i="1" dirty="0">
                <a:solidFill>
                  <a:srgbClr val="0000FF"/>
                </a:solidFill>
                <a:latin typeface="Segoe UI" panose="020B0502040204020203" pitchFamily="34" charset="0"/>
                <a:ea typeface="+mj-ea"/>
                <a:cs typeface="Segoe UI" panose="020B0502040204020203" pitchFamily="34" charset="0"/>
              </a:rPr>
              <a:t>(https://Biblegateway.com)</a:t>
            </a:r>
          </a:p>
          <a:p>
            <a:pPr marL="0" indent="0" algn="l">
              <a:buNone/>
            </a:pPr>
            <a:r>
              <a:rPr lang="en-US" b="1" i="0" baseline="30000" dirty="0">
                <a:solidFill>
                  <a:srgbClr val="000000"/>
                </a:solidFill>
                <a:effectLst/>
                <a:latin typeface="system-ui"/>
              </a:rPr>
              <a:t>37 </a:t>
            </a:r>
            <a:r>
              <a:rPr lang="en-US" b="0" i="0" dirty="0">
                <a:solidFill>
                  <a:srgbClr val="000000"/>
                </a:solidFill>
                <a:effectLst/>
                <a:latin typeface="system-ui"/>
              </a:rPr>
              <a:t>Now when they heard </a:t>
            </a:r>
            <a:r>
              <a:rPr lang="en-US" b="0" i="1" dirty="0">
                <a:solidFill>
                  <a:srgbClr val="000000"/>
                </a:solidFill>
                <a:effectLst/>
                <a:latin typeface="system-ui"/>
              </a:rPr>
              <a:t>this</a:t>
            </a:r>
            <a:r>
              <a:rPr lang="en-US" b="0" i="0" dirty="0">
                <a:solidFill>
                  <a:srgbClr val="000000"/>
                </a:solidFill>
                <a:effectLst/>
                <a:latin typeface="system-ui"/>
              </a:rPr>
              <a:t>, they were </a:t>
            </a:r>
            <a:r>
              <a:rPr lang="en-US" b="0" i="0" baseline="30000" dirty="0">
                <a:solidFill>
                  <a:srgbClr val="000000"/>
                </a:solidFill>
                <a:effectLst/>
                <a:latin typeface="system-ui"/>
              </a:rPr>
              <a:t>[</a:t>
            </a:r>
            <a:r>
              <a:rPr lang="en-US" b="0" i="0" baseline="30000" dirty="0">
                <a:solidFill>
                  <a:srgbClr val="4A4A4A"/>
                </a:solidFill>
                <a:effectLst/>
                <a:latin typeface="system-ui"/>
                <a:hlinkClick r:id="rId2" tooltip="See footnote a"/>
              </a:rPr>
              <a:t>a</a:t>
            </a:r>
            <a:r>
              <a:rPr lang="en-US" b="0" i="0" baseline="30000" dirty="0">
                <a:solidFill>
                  <a:srgbClr val="000000"/>
                </a:solidFill>
                <a:effectLst/>
                <a:latin typeface="system-ui"/>
              </a:rPr>
              <a:t>]</a:t>
            </a:r>
            <a:r>
              <a:rPr lang="en-US" b="1" i="0" dirty="0">
                <a:solidFill>
                  <a:srgbClr val="000000"/>
                </a:solidFill>
                <a:effectLst/>
                <a:highlight>
                  <a:srgbClr val="FFFF00"/>
                </a:highlight>
                <a:latin typeface="system-ui"/>
              </a:rPr>
              <a:t>pierced to the heart</a:t>
            </a:r>
            <a:r>
              <a:rPr lang="en-US" b="0" i="0" dirty="0">
                <a:solidFill>
                  <a:srgbClr val="000000"/>
                </a:solidFill>
                <a:effectLst/>
                <a:latin typeface="system-ui"/>
              </a:rPr>
              <a:t>, and said to Peter and the rest of the apostles, “</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b"/>
              </a:rPr>
              <a:t>b</a:t>
            </a:r>
            <a:r>
              <a:rPr lang="en-US" b="0" i="0" baseline="30000" dirty="0">
                <a:solidFill>
                  <a:srgbClr val="000000"/>
                </a:solidFill>
                <a:effectLst/>
                <a:latin typeface="system-ui"/>
              </a:rPr>
              <a:t>]</a:t>
            </a:r>
            <a:r>
              <a:rPr lang="en-US" b="0" i="0" dirty="0">
                <a:solidFill>
                  <a:srgbClr val="000000"/>
                </a:solidFill>
                <a:effectLst/>
                <a:latin typeface="system-ui"/>
              </a:rPr>
              <a:t>Brothers, </a:t>
            </a:r>
            <a:r>
              <a:rPr lang="en-US" b="0" i="0" baseline="30000" dirty="0">
                <a:solidFill>
                  <a:srgbClr val="000000"/>
                </a:solidFill>
                <a:effectLst/>
                <a:latin typeface="system-ui"/>
              </a:rPr>
              <a:t>(</a:t>
            </a:r>
            <a:r>
              <a:rPr lang="en-US" b="0" i="0" baseline="30000" dirty="0">
                <a:solidFill>
                  <a:srgbClr val="4A4A4A"/>
                </a:solidFill>
                <a:effectLst/>
                <a:latin typeface="system-ui"/>
                <a:hlinkClick r:id="rId4" tooltip="See cross-reference A"/>
              </a:rPr>
              <a:t>A</a:t>
            </a:r>
            <a:r>
              <a:rPr lang="en-US" b="0" i="0" baseline="30000" dirty="0">
                <a:solidFill>
                  <a:srgbClr val="000000"/>
                </a:solidFill>
                <a:effectLst/>
                <a:latin typeface="system-ui"/>
              </a:rPr>
              <a:t>)</a:t>
            </a:r>
            <a:r>
              <a:rPr lang="en-US" b="0" i="0" dirty="0">
                <a:solidFill>
                  <a:srgbClr val="000000"/>
                </a:solidFill>
                <a:effectLst/>
                <a:latin typeface="system-ui"/>
              </a:rPr>
              <a:t>what are we to do?” </a:t>
            </a:r>
          </a:p>
          <a:p>
            <a:pPr marL="0" indent="0" algn="l">
              <a:buNone/>
            </a:pPr>
            <a:r>
              <a:rPr lang="en-US" b="1" i="0" baseline="30000" dirty="0">
                <a:solidFill>
                  <a:srgbClr val="000000"/>
                </a:solidFill>
                <a:effectLst/>
                <a:latin typeface="system-ui"/>
              </a:rPr>
              <a:t>38 </a:t>
            </a:r>
            <a:r>
              <a:rPr lang="en-US" b="0" i="0" dirty="0">
                <a:solidFill>
                  <a:srgbClr val="000000"/>
                </a:solidFill>
                <a:effectLst/>
                <a:latin typeface="system-ui"/>
              </a:rPr>
              <a:t>Peter </a:t>
            </a:r>
            <a:r>
              <a:rPr lang="en-US" b="0" i="1" dirty="0">
                <a:solidFill>
                  <a:srgbClr val="000000"/>
                </a:solidFill>
                <a:effectLst/>
                <a:latin typeface="system-ui"/>
              </a:rPr>
              <a:t>said</a:t>
            </a:r>
            <a:r>
              <a:rPr lang="en-US" b="0" i="0" dirty="0">
                <a:solidFill>
                  <a:srgbClr val="000000"/>
                </a:solidFill>
                <a:effectLst/>
                <a:latin typeface="system-ui"/>
              </a:rPr>
              <a:t> to them, </a:t>
            </a:r>
            <a:r>
              <a:rPr lang="en-US" b="0" i="0" dirty="0">
                <a:solidFill>
                  <a:srgbClr val="000000"/>
                </a:solidFill>
                <a:effectLst/>
                <a:highlight>
                  <a:srgbClr val="FFFF00"/>
                </a:highlight>
                <a:latin typeface="system-ui"/>
              </a:rPr>
              <a:t>“</a:t>
            </a:r>
            <a:r>
              <a:rPr lang="en-US" b="0" i="0" baseline="30000" dirty="0">
                <a:solidFill>
                  <a:srgbClr val="000000"/>
                </a:solidFill>
                <a:effectLst/>
                <a:highlight>
                  <a:srgbClr val="FFFF00"/>
                </a:highlight>
                <a:latin typeface="system-ui"/>
              </a:rPr>
              <a:t>(</a:t>
            </a:r>
            <a:r>
              <a:rPr lang="en-US" b="0" i="0" baseline="30000" dirty="0">
                <a:solidFill>
                  <a:srgbClr val="4A4A4A"/>
                </a:solidFill>
                <a:effectLst/>
                <a:highlight>
                  <a:srgbClr val="FFFF00"/>
                </a:highlight>
                <a:latin typeface="system-ui"/>
                <a:hlinkClick r:id="rId5" tooltip="See cross-reference B"/>
              </a:rPr>
              <a:t>B</a:t>
            </a:r>
            <a:r>
              <a:rPr lang="en-US" b="0" i="0" baseline="30000" dirty="0">
                <a:solidFill>
                  <a:srgbClr val="000000"/>
                </a:solidFill>
                <a:effectLst/>
                <a:highlight>
                  <a:srgbClr val="FFFF00"/>
                </a:highlight>
                <a:latin typeface="system-ui"/>
              </a:rPr>
              <a:t>)</a:t>
            </a:r>
            <a:r>
              <a:rPr lang="en-US" b="1" i="0" dirty="0">
                <a:solidFill>
                  <a:srgbClr val="000000"/>
                </a:solidFill>
                <a:effectLst/>
                <a:highlight>
                  <a:srgbClr val="FFFF00"/>
                </a:highlight>
                <a:latin typeface="system-ui"/>
              </a:rPr>
              <a:t>Repent</a:t>
            </a:r>
            <a:r>
              <a:rPr lang="en-US" b="0" i="0" dirty="0">
                <a:solidFill>
                  <a:srgbClr val="000000"/>
                </a:solidFill>
                <a:effectLst/>
                <a:highlight>
                  <a:srgbClr val="FFFF00"/>
                </a:highlight>
                <a:latin typeface="system-ui"/>
              </a:rPr>
              <a:t>, </a:t>
            </a:r>
            <a:r>
              <a:rPr lang="en-US" b="0" i="0" dirty="0">
                <a:solidFill>
                  <a:srgbClr val="000000"/>
                </a:solidFill>
                <a:effectLst/>
                <a:latin typeface="system-ui"/>
              </a:rPr>
              <a:t>and each of you </a:t>
            </a:r>
            <a:r>
              <a:rPr lang="en-US" b="0" i="0" dirty="0">
                <a:solidFill>
                  <a:srgbClr val="000000"/>
                </a:solidFill>
                <a:effectLst/>
                <a:highlight>
                  <a:srgbClr val="FFFF00"/>
                </a:highlight>
                <a:latin typeface="system-ui"/>
              </a:rPr>
              <a:t>be </a:t>
            </a:r>
            <a:r>
              <a:rPr lang="en-US" b="0" i="0" baseline="30000" dirty="0">
                <a:solidFill>
                  <a:srgbClr val="000000"/>
                </a:solidFill>
                <a:effectLst/>
                <a:highlight>
                  <a:srgbClr val="FFFF00"/>
                </a:highlight>
                <a:latin typeface="system-ui"/>
              </a:rPr>
              <a:t>(</a:t>
            </a:r>
            <a:r>
              <a:rPr lang="en-US" b="0" i="0" baseline="30000" dirty="0">
                <a:solidFill>
                  <a:srgbClr val="4A4A4A"/>
                </a:solidFill>
                <a:effectLst/>
                <a:highlight>
                  <a:srgbClr val="FFFF00"/>
                </a:highlight>
                <a:latin typeface="system-ui"/>
                <a:hlinkClick r:id="rId6" tooltip="See cross-reference C"/>
              </a:rPr>
              <a:t>C</a:t>
            </a:r>
            <a:r>
              <a:rPr lang="en-US" b="0" i="0" baseline="30000" dirty="0">
                <a:solidFill>
                  <a:srgbClr val="000000"/>
                </a:solidFill>
                <a:effectLst/>
                <a:highlight>
                  <a:srgbClr val="FFFF00"/>
                </a:highlight>
                <a:latin typeface="system-ui"/>
              </a:rPr>
              <a:t>)</a:t>
            </a:r>
            <a:r>
              <a:rPr lang="en-US" b="1" i="0" dirty="0">
                <a:solidFill>
                  <a:srgbClr val="000000"/>
                </a:solidFill>
                <a:effectLst/>
                <a:highlight>
                  <a:srgbClr val="FFFF00"/>
                </a:highlight>
                <a:latin typeface="system-ui"/>
              </a:rPr>
              <a:t>baptized</a:t>
            </a:r>
            <a:r>
              <a:rPr lang="en-US" b="0" i="0" dirty="0">
                <a:solidFill>
                  <a:srgbClr val="000000"/>
                </a:solidFill>
                <a:effectLst/>
                <a:highlight>
                  <a:srgbClr val="FFFF00"/>
                </a:highlight>
                <a:latin typeface="system-ui"/>
              </a:rPr>
              <a:t> in the name of Jesus Christ </a:t>
            </a:r>
            <a:r>
              <a:rPr lang="en-US" b="1" i="0" dirty="0">
                <a:solidFill>
                  <a:srgbClr val="000000"/>
                </a:solidFill>
                <a:effectLst/>
                <a:highlight>
                  <a:srgbClr val="FFFF00"/>
                </a:highlight>
                <a:latin typeface="system-ui"/>
              </a:rPr>
              <a:t>for</a:t>
            </a:r>
            <a:r>
              <a:rPr lang="en-US" b="0" i="0" dirty="0">
                <a:solidFill>
                  <a:srgbClr val="000000"/>
                </a:solidFill>
                <a:effectLst/>
                <a:highlight>
                  <a:srgbClr val="FFFF00"/>
                </a:highlight>
                <a:latin typeface="system-ui"/>
              </a:rPr>
              <a:t> the forgiveness of your sins, and</a:t>
            </a:r>
            <a:r>
              <a:rPr lang="en-US" b="0" i="0" dirty="0">
                <a:solidFill>
                  <a:srgbClr val="000000"/>
                </a:solidFill>
                <a:effectLst/>
                <a:latin typeface="system-ui"/>
              </a:rPr>
              <a:t> you will receive the gift of the Holy Spirit. </a:t>
            </a:r>
            <a:r>
              <a:rPr lang="en-US" b="1" i="0" baseline="30000" dirty="0">
                <a:solidFill>
                  <a:srgbClr val="000000"/>
                </a:solidFill>
                <a:effectLst/>
                <a:latin typeface="system-ui"/>
              </a:rPr>
              <a:t>39 </a:t>
            </a:r>
            <a:r>
              <a:rPr lang="en-US" b="0" i="0" dirty="0">
                <a:solidFill>
                  <a:srgbClr val="000000"/>
                </a:solidFill>
                <a:effectLst/>
                <a:latin typeface="system-ui"/>
              </a:rPr>
              <a:t>For </a:t>
            </a:r>
            <a:r>
              <a:rPr lang="en-US" b="0" i="0" baseline="30000" dirty="0">
                <a:solidFill>
                  <a:srgbClr val="000000"/>
                </a:solidFill>
                <a:effectLst/>
                <a:latin typeface="system-ui"/>
              </a:rPr>
              <a:t>(</a:t>
            </a:r>
            <a:r>
              <a:rPr lang="en-US" b="0" i="0" baseline="30000" dirty="0">
                <a:solidFill>
                  <a:srgbClr val="4A4A4A"/>
                </a:solidFill>
                <a:effectLst/>
                <a:latin typeface="system-ui"/>
                <a:hlinkClick r:id="rId7" tooltip="See cross-reference D"/>
              </a:rPr>
              <a:t>D</a:t>
            </a:r>
            <a:r>
              <a:rPr lang="en-US" b="0" i="0" baseline="30000" dirty="0">
                <a:solidFill>
                  <a:srgbClr val="000000"/>
                </a:solidFill>
                <a:effectLst/>
                <a:latin typeface="system-ui"/>
              </a:rPr>
              <a:t>)</a:t>
            </a:r>
            <a:r>
              <a:rPr lang="en-US" b="0" i="0" dirty="0">
                <a:solidFill>
                  <a:srgbClr val="000000"/>
                </a:solidFill>
                <a:effectLst/>
                <a:latin typeface="system-ui"/>
              </a:rPr>
              <a:t>the promise is for you and your children and for all who are </a:t>
            </a:r>
            <a:r>
              <a:rPr lang="en-US" b="0" i="0" baseline="30000" dirty="0">
                <a:solidFill>
                  <a:srgbClr val="000000"/>
                </a:solidFill>
                <a:effectLst/>
                <a:latin typeface="system-ui"/>
              </a:rPr>
              <a:t>(</a:t>
            </a:r>
            <a:r>
              <a:rPr lang="en-US" b="0" i="0" baseline="30000" dirty="0">
                <a:solidFill>
                  <a:srgbClr val="4A4A4A"/>
                </a:solidFill>
                <a:effectLst/>
                <a:latin typeface="system-ui"/>
                <a:hlinkClick r:id="rId8" tooltip="See cross-reference E"/>
              </a:rPr>
              <a:t>E</a:t>
            </a:r>
            <a:r>
              <a:rPr lang="en-US" b="0" i="0" baseline="30000" dirty="0">
                <a:solidFill>
                  <a:srgbClr val="000000"/>
                </a:solidFill>
                <a:effectLst/>
                <a:latin typeface="system-ui"/>
              </a:rPr>
              <a:t>)</a:t>
            </a:r>
            <a:r>
              <a:rPr lang="en-US" b="0" i="0" dirty="0">
                <a:solidFill>
                  <a:srgbClr val="000000"/>
                </a:solidFill>
                <a:effectLst/>
                <a:latin typeface="system-ui"/>
              </a:rPr>
              <a:t>far away, as many as the Lord our God will call to Himself.” </a:t>
            </a:r>
            <a:endParaRPr lang="en-US" dirty="0"/>
          </a:p>
        </p:txBody>
      </p:sp>
    </p:spTree>
    <p:extLst>
      <p:ext uri="{BB962C8B-B14F-4D97-AF65-F5344CB8AC3E}">
        <p14:creationId xmlns:p14="http://schemas.microsoft.com/office/powerpoint/2010/main" val="1251921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3BC02B-A268-9451-6750-842DD7DF6AD6}"/>
              </a:ext>
            </a:extLst>
          </p:cNvPr>
          <p:cNvSpPr>
            <a:spLocks noGrp="1"/>
          </p:cNvSpPr>
          <p:nvPr>
            <p:ph idx="1"/>
          </p:nvPr>
        </p:nvSpPr>
        <p:spPr>
          <a:xfrm>
            <a:off x="838200" y="655782"/>
            <a:ext cx="10515600" cy="5521181"/>
          </a:xfrm>
        </p:spPr>
        <p:txBody>
          <a:bodyPr/>
          <a:lstStyle/>
          <a:p>
            <a:pPr marL="0" indent="0">
              <a:buNone/>
            </a:pPr>
            <a:r>
              <a:rPr lang="en-US" b="1" i="0" baseline="30000" dirty="0">
                <a:solidFill>
                  <a:srgbClr val="000000"/>
                </a:solidFill>
                <a:effectLst/>
                <a:latin typeface="system-ui"/>
              </a:rPr>
              <a:t>40 </a:t>
            </a:r>
            <a:r>
              <a:rPr lang="en-US" b="0" i="0" dirty="0">
                <a:solidFill>
                  <a:srgbClr val="000000"/>
                </a:solidFill>
                <a:effectLst/>
                <a:latin typeface="system-ui"/>
              </a:rPr>
              <a:t>And with many other words he solemnly </a:t>
            </a:r>
            <a:r>
              <a:rPr lang="en-US" b="0" i="0" baseline="30000" dirty="0">
                <a:solidFill>
                  <a:srgbClr val="000000"/>
                </a:solidFill>
                <a:effectLst/>
                <a:latin typeface="system-ui"/>
              </a:rPr>
              <a:t>(</a:t>
            </a:r>
            <a:r>
              <a:rPr lang="en-US" b="0" i="0" baseline="30000" dirty="0">
                <a:solidFill>
                  <a:srgbClr val="4A4A4A"/>
                </a:solidFill>
                <a:effectLst/>
                <a:latin typeface="system-ui"/>
                <a:hlinkClick r:id="rId2" tooltip="See cross-reference F"/>
              </a:rPr>
              <a:t>F</a:t>
            </a:r>
            <a:r>
              <a:rPr lang="en-US" b="0" i="0" baseline="30000" dirty="0">
                <a:solidFill>
                  <a:srgbClr val="000000"/>
                </a:solidFill>
                <a:effectLst/>
                <a:latin typeface="system-ui"/>
              </a:rPr>
              <a:t>)</a:t>
            </a:r>
            <a:r>
              <a:rPr lang="en-US" b="0" i="0" dirty="0">
                <a:solidFill>
                  <a:srgbClr val="000000"/>
                </a:solidFill>
                <a:effectLst/>
                <a:latin typeface="system-ui"/>
              </a:rPr>
              <a:t>testified and kept on urging them, saying, </a:t>
            </a:r>
            <a:r>
              <a:rPr lang="en-US" b="0" i="0" dirty="0">
                <a:solidFill>
                  <a:srgbClr val="000000"/>
                </a:solidFill>
                <a:effectLst/>
                <a:highlight>
                  <a:srgbClr val="FFFF00"/>
                </a:highlight>
                <a:latin typeface="system-ui"/>
              </a:rPr>
              <a:t>“</a:t>
            </a:r>
            <a:r>
              <a:rPr lang="en-US" b="0" i="0" baseline="30000" dirty="0">
                <a:solidFill>
                  <a:srgbClr val="000000"/>
                </a:solidFill>
                <a:effectLst/>
                <a:highlight>
                  <a:srgbClr val="FFFF00"/>
                </a:highlight>
                <a:latin typeface="system-ui"/>
              </a:rPr>
              <a:t>[</a:t>
            </a:r>
            <a:r>
              <a:rPr lang="en-US" b="0" i="0" baseline="30000" dirty="0">
                <a:solidFill>
                  <a:srgbClr val="4A4A4A"/>
                </a:solidFill>
                <a:effectLst/>
                <a:highlight>
                  <a:srgbClr val="FFFF00"/>
                </a:highlight>
                <a:latin typeface="system-ui"/>
                <a:hlinkClick r:id="rId3" tooltip="See footnote c"/>
              </a:rPr>
              <a:t>c</a:t>
            </a:r>
            <a:r>
              <a:rPr lang="en-US" b="0" i="0" baseline="30000" dirty="0">
                <a:solidFill>
                  <a:srgbClr val="000000"/>
                </a:solidFill>
                <a:effectLst/>
                <a:highlight>
                  <a:srgbClr val="FFFF00"/>
                </a:highlight>
                <a:latin typeface="system-ui"/>
              </a:rPr>
              <a:t>]</a:t>
            </a:r>
            <a:r>
              <a:rPr lang="en-US" b="0" i="0" dirty="0">
                <a:solidFill>
                  <a:srgbClr val="000000"/>
                </a:solidFill>
                <a:effectLst/>
                <a:highlight>
                  <a:srgbClr val="FFFF00"/>
                </a:highlight>
                <a:latin typeface="system-ui"/>
              </a:rPr>
              <a:t>Be saved from this </a:t>
            </a:r>
            <a:r>
              <a:rPr lang="en-US" b="0" i="0" baseline="30000" dirty="0">
                <a:solidFill>
                  <a:srgbClr val="000000"/>
                </a:solidFill>
                <a:effectLst/>
                <a:highlight>
                  <a:srgbClr val="FFFF00"/>
                </a:highlight>
                <a:latin typeface="system-ui"/>
              </a:rPr>
              <a:t>(</a:t>
            </a:r>
            <a:r>
              <a:rPr lang="en-US" b="0" i="0" baseline="30000" dirty="0">
                <a:solidFill>
                  <a:srgbClr val="4A4A4A"/>
                </a:solidFill>
                <a:effectLst/>
                <a:highlight>
                  <a:srgbClr val="FFFF00"/>
                </a:highlight>
                <a:latin typeface="system-ui"/>
                <a:hlinkClick r:id="rId4" tooltip="See cross-reference G"/>
              </a:rPr>
              <a:t>G</a:t>
            </a:r>
            <a:r>
              <a:rPr lang="en-US" b="0" i="0" baseline="30000" dirty="0">
                <a:solidFill>
                  <a:srgbClr val="000000"/>
                </a:solidFill>
                <a:effectLst/>
                <a:highlight>
                  <a:srgbClr val="FFFF00"/>
                </a:highlight>
                <a:latin typeface="system-ui"/>
              </a:rPr>
              <a:t>)</a:t>
            </a:r>
            <a:r>
              <a:rPr lang="en-US" b="0" i="0" dirty="0">
                <a:solidFill>
                  <a:srgbClr val="000000"/>
                </a:solidFill>
                <a:effectLst/>
                <a:highlight>
                  <a:srgbClr val="FFFF00"/>
                </a:highlight>
                <a:latin typeface="system-ui"/>
              </a:rPr>
              <a:t>perverse generation!</a:t>
            </a:r>
            <a:r>
              <a:rPr lang="en-US" b="0" i="0" dirty="0">
                <a:solidFill>
                  <a:srgbClr val="000000"/>
                </a:solidFill>
                <a:effectLst/>
                <a:latin typeface="system-ui"/>
              </a:rPr>
              <a:t>” </a:t>
            </a:r>
          </a:p>
          <a:p>
            <a:endParaRPr lang="en-US" baseline="30000" dirty="0">
              <a:solidFill>
                <a:srgbClr val="000000"/>
              </a:solidFill>
              <a:highlight>
                <a:srgbClr val="FFFF00"/>
              </a:highlight>
              <a:latin typeface="system-ui"/>
            </a:endParaRPr>
          </a:p>
          <a:p>
            <a:pPr marL="0" indent="0">
              <a:buNone/>
            </a:pPr>
            <a:r>
              <a:rPr lang="en-US" b="1" i="0" baseline="30000" dirty="0">
                <a:solidFill>
                  <a:srgbClr val="000000"/>
                </a:solidFill>
                <a:effectLst/>
                <a:highlight>
                  <a:srgbClr val="FFFF00"/>
                </a:highlight>
                <a:latin typeface="system-ui"/>
              </a:rPr>
              <a:t>41 </a:t>
            </a:r>
            <a:r>
              <a:rPr lang="en-US" b="0" i="0" dirty="0">
                <a:solidFill>
                  <a:srgbClr val="000000"/>
                </a:solidFill>
                <a:effectLst/>
                <a:highlight>
                  <a:srgbClr val="FFFF00"/>
                </a:highlight>
                <a:latin typeface="system-ui"/>
              </a:rPr>
              <a:t>So then, those who had received his word were baptized;</a:t>
            </a:r>
            <a:r>
              <a:rPr lang="en-US" b="0" i="0" dirty="0">
                <a:solidFill>
                  <a:srgbClr val="000000"/>
                </a:solidFill>
                <a:effectLst/>
                <a:latin typeface="system-ui"/>
              </a:rPr>
              <a:t> and that day there were added about three thousand </a:t>
            </a:r>
            <a:r>
              <a:rPr lang="en-US" b="0" i="0" baseline="30000" dirty="0">
                <a:solidFill>
                  <a:srgbClr val="000000"/>
                </a:solidFill>
                <a:effectLst/>
                <a:latin typeface="system-ui"/>
              </a:rPr>
              <a:t>[</a:t>
            </a:r>
            <a:r>
              <a:rPr lang="en-US" b="0" i="0" baseline="30000" dirty="0">
                <a:solidFill>
                  <a:srgbClr val="4A4A4A"/>
                </a:solidFill>
                <a:effectLst/>
                <a:latin typeface="system-ui"/>
                <a:hlinkClick r:id="rId5" tooltip="See footnote d"/>
              </a:rPr>
              <a:t>d</a:t>
            </a:r>
            <a:r>
              <a:rPr lang="en-US" b="0" i="0" baseline="30000" dirty="0">
                <a:solidFill>
                  <a:srgbClr val="000000"/>
                </a:solidFill>
                <a:effectLst/>
                <a:latin typeface="system-ui"/>
              </a:rPr>
              <a:t>](</a:t>
            </a:r>
            <a:r>
              <a:rPr lang="en-US" b="0" i="0" baseline="30000" dirty="0">
                <a:solidFill>
                  <a:srgbClr val="4A4A4A"/>
                </a:solidFill>
                <a:effectLst/>
                <a:latin typeface="system-ui"/>
                <a:hlinkClick r:id="rId6" tooltip="See cross-reference H"/>
              </a:rPr>
              <a:t>H</a:t>
            </a:r>
            <a:r>
              <a:rPr lang="en-US" b="0" i="0" baseline="30000" dirty="0">
                <a:solidFill>
                  <a:srgbClr val="000000"/>
                </a:solidFill>
                <a:effectLst/>
                <a:latin typeface="system-ui"/>
              </a:rPr>
              <a:t>)</a:t>
            </a:r>
            <a:r>
              <a:rPr lang="en-US" b="0" i="0" dirty="0">
                <a:solidFill>
                  <a:srgbClr val="000000"/>
                </a:solidFill>
                <a:effectLst/>
                <a:latin typeface="system-ui"/>
              </a:rPr>
              <a:t>souls. </a:t>
            </a:r>
          </a:p>
          <a:p>
            <a:endParaRPr lang="en-US" b="1" i="0" baseline="30000" dirty="0">
              <a:solidFill>
                <a:srgbClr val="000000"/>
              </a:solidFill>
              <a:effectLst/>
              <a:latin typeface="system-ui"/>
            </a:endParaRPr>
          </a:p>
          <a:p>
            <a:pPr marL="0" indent="0">
              <a:buNone/>
            </a:pPr>
            <a:r>
              <a:rPr lang="en-US" b="1" i="0" baseline="30000" dirty="0">
                <a:solidFill>
                  <a:srgbClr val="000000"/>
                </a:solidFill>
                <a:effectLst/>
                <a:latin typeface="system-ui"/>
              </a:rPr>
              <a:t>42 </a:t>
            </a:r>
            <a:r>
              <a:rPr lang="en-US" b="0" i="0" dirty="0">
                <a:solidFill>
                  <a:srgbClr val="000000"/>
                </a:solidFill>
                <a:effectLst/>
                <a:latin typeface="system-ui"/>
              </a:rPr>
              <a:t>They were </a:t>
            </a:r>
            <a:r>
              <a:rPr lang="en-US" b="0" i="0" baseline="30000" dirty="0">
                <a:solidFill>
                  <a:srgbClr val="000000"/>
                </a:solidFill>
                <a:effectLst/>
                <a:latin typeface="system-ui"/>
              </a:rPr>
              <a:t>(</a:t>
            </a:r>
            <a:r>
              <a:rPr lang="en-US" b="0" i="0" baseline="30000" dirty="0">
                <a:solidFill>
                  <a:srgbClr val="4A4A4A"/>
                </a:solidFill>
                <a:effectLst/>
                <a:latin typeface="system-ui"/>
                <a:hlinkClick r:id="rId7" tooltip="See cross-reference I"/>
              </a:rPr>
              <a:t>I</a:t>
            </a:r>
            <a:r>
              <a:rPr lang="en-US" b="0" i="0" baseline="30000" dirty="0">
                <a:solidFill>
                  <a:srgbClr val="000000"/>
                </a:solidFill>
                <a:effectLst/>
                <a:latin typeface="system-ui"/>
              </a:rPr>
              <a:t>)</a:t>
            </a:r>
            <a:r>
              <a:rPr lang="en-US" b="0" i="0" dirty="0">
                <a:solidFill>
                  <a:srgbClr val="000000"/>
                </a:solidFill>
                <a:effectLst/>
                <a:latin typeface="system-ui"/>
              </a:rPr>
              <a:t>continually devoting themselves to the apostles’ teaching and to fellowship, to </a:t>
            </a:r>
            <a:r>
              <a:rPr lang="en-US" b="0" i="0" baseline="30000" dirty="0">
                <a:solidFill>
                  <a:srgbClr val="000000"/>
                </a:solidFill>
                <a:effectLst/>
                <a:latin typeface="system-ui"/>
              </a:rPr>
              <a:t>(</a:t>
            </a:r>
            <a:r>
              <a:rPr lang="en-US" b="0" i="0" baseline="30000" dirty="0">
                <a:solidFill>
                  <a:srgbClr val="4A4A4A"/>
                </a:solidFill>
                <a:effectLst/>
                <a:latin typeface="system-ui"/>
                <a:hlinkClick r:id="rId8" tooltip="See cross-reference J"/>
              </a:rPr>
              <a:t>J</a:t>
            </a:r>
            <a:r>
              <a:rPr lang="en-US" b="0" i="0" baseline="30000" dirty="0">
                <a:solidFill>
                  <a:srgbClr val="000000"/>
                </a:solidFill>
                <a:effectLst/>
                <a:latin typeface="system-ui"/>
              </a:rPr>
              <a:t>)</a:t>
            </a:r>
            <a:r>
              <a:rPr lang="en-US" b="0" i="0" dirty="0">
                <a:solidFill>
                  <a:srgbClr val="000000"/>
                </a:solidFill>
                <a:effectLst/>
                <a:latin typeface="system-ui"/>
              </a:rPr>
              <a:t>the breaking of bread and </a:t>
            </a:r>
            <a:r>
              <a:rPr lang="en-US" b="0" i="0" baseline="30000" dirty="0">
                <a:solidFill>
                  <a:srgbClr val="000000"/>
                </a:solidFill>
                <a:effectLst/>
                <a:latin typeface="system-ui"/>
              </a:rPr>
              <a:t>(</a:t>
            </a:r>
            <a:r>
              <a:rPr lang="en-US" b="0" i="0" baseline="30000" dirty="0">
                <a:solidFill>
                  <a:srgbClr val="4A4A4A"/>
                </a:solidFill>
                <a:effectLst/>
                <a:latin typeface="system-ui"/>
                <a:hlinkClick r:id="rId9" tooltip="See cross-reference K"/>
              </a:rPr>
              <a:t>K</a:t>
            </a:r>
            <a:r>
              <a:rPr lang="en-US" b="0" i="0" baseline="30000" dirty="0">
                <a:solidFill>
                  <a:srgbClr val="000000"/>
                </a:solidFill>
                <a:effectLst/>
                <a:latin typeface="system-ui"/>
              </a:rPr>
              <a:t>)</a:t>
            </a:r>
            <a:r>
              <a:rPr lang="en-US" b="0" i="0" dirty="0">
                <a:solidFill>
                  <a:srgbClr val="000000"/>
                </a:solidFill>
                <a:effectLst/>
                <a:latin typeface="system-ui"/>
              </a:rPr>
              <a:t>to </a:t>
            </a:r>
            <a:r>
              <a:rPr lang="en-US" b="0" i="0" baseline="30000" dirty="0">
                <a:solidFill>
                  <a:srgbClr val="000000"/>
                </a:solidFill>
                <a:effectLst/>
                <a:latin typeface="system-ui"/>
              </a:rPr>
              <a:t>[</a:t>
            </a:r>
            <a:r>
              <a:rPr lang="en-US" b="0" i="0" baseline="30000" dirty="0">
                <a:solidFill>
                  <a:srgbClr val="4A4A4A"/>
                </a:solidFill>
                <a:effectLst/>
                <a:latin typeface="system-ui"/>
                <a:hlinkClick r:id="rId10" tooltip="See footnote e"/>
              </a:rPr>
              <a:t>e</a:t>
            </a:r>
            <a:r>
              <a:rPr lang="en-US" b="0" i="0" baseline="30000" dirty="0">
                <a:solidFill>
                  <a:srgbClr val="000000"/>
                </a:solidFill>
                <a:effectLst/>
                <a:latin typeface="system-ui"/>
              </a:rPr>
              <a:t>]</a:t>
            </a:r>
            <a:r>
              <a:rPr lang="en-US" b="0" i="0" dirty="0">
                <a:solidFill>
                  <a:srgbClr val="000000"/>
                </a:solidFill>
                <a:effectLst/>
                <a:latin typeface="system-ui"/>
              </a:rPr>
              <a:t>prayer.</a:t>
            </a:r>
          </a:p>
          <a:p>
            <a:endParaRPr lang="en-US" dirty="0"/>
          </a:p>
        </p:txBody>
      </p:sp>
    </p:spTree>
    <p:extLst>
      <p:ext uri="{BB962C8B-B14F-4D97-AF65-F5344CB8AC3E}">
        <p14:creationId xmlns:p14="http://schemas.microsoft.com/office/powerpoint/2010/main" val="982418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B2837A-D962-8C09-2E7D-6DF4386C2584}"/>
              </a:ext>
            </a:extLst>
          </p:cNvPr>
          <p:cNvSpPr>
            <a:spLocks noGrp="1"/>
          </p:cNvSpPr>
          <p:nvPr>
            <p:ph idx="1"/>
          </p:nvPr>
        </p:nvSpPr>
        <p:spPr>
          <a:xfrm>
            <a:off x="838200" y="347958"/>
            <a:ext cx="10515600" cy="5829005"/>
          </a:xfrm>
        </p:spPr>
        <p:txBody>
          <a:bodyPr>
            <a:normAutofit/>
          </a:bodyPr>
          <a:lstStyle/>
          <a:p>
            <a:pPr algn="l"/>
            <a:r>
              <a:rPr lang="en-US" sz="3200" b="1" i="1" dirty="0"/>
              <a:t>Acts 17: 10-11</a:t>
            </a:r>
          </a:p>
          <a:p>
            <a:pPr algn="l"/>
            <a:r>
              <a:rPr lang="en-US" sz="3200" dirty="0"/>
              <a:t>After being released by the authorities in Thessalonica the brothers spirited them off to Berea.</a:t>
            </a:r>
          </a:p>
          <a:p>
            <a:pPr algn="l"/>
            <a:endParaRPr lang="en-US" sz="3200" b="1" i="1" baseline="30000" dirty="0">
              <a:solidFill>
                <a:srgbClr val="000000"/>
              </a:solidFill>
              <a:effectLst/>
              <a:latin typeface="system-ui"/>
            </a:endParaRPr>
          </a:p>
          <a:p>
            <a:pPr algn="l"/>
            <a:r>
              <a:rPr lang="en-US" sz="3200" b="1" i="1" baseline="30000" dirty="0">
                <a:solidFill>
                  <a:srgbClr val="000000"/>
                </a:solidFill>
                <a:effectLst/>
                <a:latin typeface="system-ui"/>
              </a:rPr>
              <a:t>10 </a:t>
            </a:r>
            <a:r>
              <a:rPr lang="en-US" sz="3200" b="0" i="1" dirty="0">
                <a:solidFill>
                  <a:srgbClr val="000000"/>
                </a:solidFill>
                <a:effectLst/>
                <a:latin typeface="system-ui"/>
              </a:rPr>
              <a:t>And the brethren immediately sent away Paul and Silas by night unto Berea: who coming thither went into the synagogue of the Jews.</a:t>
            </a:r>
          </a:p>
          <a:p>
            <a:pPr algn="l"/>
            <a:r>
              <a:rPr lang="en-US" sz="3200" b="1" i="1" baseline="30000" dirty="0">
                <a:solidFill>
                  <a:srgbClr val="000000"/>
                </a:solidFill>
                <a:effectLst/>
                <a:latin typeface="system-ui"/>
              </a:rPr>
              <a:t>11 </a:t>
            </a:r>
            <a:r>
              <a:rPr lang="en-US" sz="3200" b="0" i="1" dirty="0">
                <a:solidFill>
                  <a:srgbClr val="000000"/>
                </a:solidFill>
                <a:effectLst/>
                <a:latin typeface="system-ui"/>
              </a:rPr>
              <a:t>These were more noble than those in Thessalonica,</a:t>
            </a:r>
          </a:p>
          <a:p>
            <a:pPr algn="l"/>
            <a:r>
              <a:rPr lang="en-US" sz="3200" b="0" i="1" dirty="0">
                <a:solidFill>
                  <a:srgbClr val="000000"/>
                </a:solidFill>
                <a:effectLst/>
                <a:highlight>
                  <a:srgbClr val="FFFF00"/>
                </a:highlight>
                <a:latin typeface="system-ui"/>
              </a:rPr>
              <a:t>in that they received the word with all readiness of mind, and searched the scriptures daily, whether those things were so.</a:t>
            </a:r>
            <a:r>
              <a:rPr lang="en-US" sz="3200" b="1" i="1" dirty="0"/>
              <a:t> </a:t>
            </a:r>
            <a:r>
              <a:rPr lang="en-US" sz="1800" i="1" dirty="0"/>
              <a:t>KJV-</a:t>
            </a:r>
            <a:endParaRPr lang="en-US" sz="1800" i="1" dirty="0">
              <a:solidFill>
                <a:srgbClr val="000000"/>
              </a:solidFill>
              <a:effectLst/>
              <a:highlight>
                <a:srgbClr val="FFFF00"/>
              </a:highlight>
              <a:latin typeface="system-ui"/>
            </a:endParaRPr>
          </a:p>
          <a:p>
            <a:pPr marL="0" indent="0">
              <a:buNone/>
            </a:pPr>
            <a:r>
              <a:rPr lang="en-US" sz="1800" b="1" i="1" dirty="0"/>
              <a:t>									</a:t>
            </a:r>
            <a:endParaRPr lang="en-US" sz="1800" i="1" dirty="0"/>
          </a:p>
        </p:txBody>
      </p:sp>
    </p:spTree>
    <p:extLst>
      <p:ext uri="{BB962C8B-B14F-4D97-AF65-F5344CB8AC3E}">
        <p14:creationId xmlns:p14="http://schemas.microsoft.com/office/powerpoint/2010/main" val="272974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A0AFC-D9FC-2DFA-1403-57B879586198}"/>
              </a:ext>
            </a:extLst>
          </p:cNvPr>
          <p:cNvSpPr>
            <a:spLocks noGrp="1"/>
          </p:cNvSpPr>
          <p:nvPr>
            <p:ph type="title"/>
          </p:nvPr>
        </p:nvSpPr>
        <p:spPr/>
        <p:txBody>
          <a:bodyPr/>
          <a:lstStyle/>
          <a:p>
            <a:r>
              <a:rPr lang="en-US" b="1" dirty="0"/>
              <a:t>Footnotes to Acts 2:37-42 “Biblegateway.org”</a:t>
            </a:r>
          </a:p>
        </p:txBody>
      </p:sp>
      <p:sp>
        <p:nvSpPr>
          <p:cNvPr id="3" name="Content Placeholder 2">
            <a:extLst>
              <a:ext uri="{FF2B5EF4-FFF2-40B4-BE49-F238E27FC236}">
                <a16:creationId xmlns:a16="http://schemas.microsoft.com/office/drawing/2014/main" id="{6E364CB3-B56B-1399-8F78-93DD3329F79E}"/>
              </a:ext>
            </a:extLst>
          </p:cNvPr>
          <p:cNvSpPr>
            <a:spLocks noGrp="1"/>
          </p:cNvSpPr>
          <p:nvPr>
            <p:ph idx="1"/>
          </p:nvPr>
        </p:nvSpPr>
        <p:spPr/>
        <p:txBody>
          <a:bodyPr>
            <a:normAutofit/>
          </a:bodyPr>
          <a:lstStyle/>
          <a:p>
            <a:pPr marL="514350" indent="-514350" algn="l">
              <a:buFont typeface="+mj-lt"/>
              <a:buAutoNum type="alphaLcParenR"/>
            </a:pPr>
            <a:r>
              <a:rPr lang="en-US" b="0" i="0" dirty="0">
                <a:solidFill>
                  <a:srgbClr val="4A4A4A"/>
                </a:solidFill>
                <a:effectLst/>
                <a:latin typeface="system-ui"/>
                <a:hlinkClick r:id="rId2" tooltip="Go to Acts 2:37"/>
              </a:rPr>
              <a:t>Acts 2:37</a:t>
            </a:r>
            <a:r>
              <a:rPr lang="en-US" b="0" i="0" dirty="0">
                <a:solidFill>
                  <a:srgbClr val="000000"/>
                </a:solidFill>
                <a:effectLst/>
                <a:latin typeface="system-ui"/>
              </a:rPr>
              <a:t> Lit </a:t>
            </a:r>
            <a:r>
              <a:rPr lang="en-US" b="0" i="1" dirty="0">
                <a:solidFill>
                  <a:srgbClr val="000000"/>
                </a:solidFill>
                <a:effectLst/>
                <a:latin typeface="system-ui"/>
              </a:rPr>
              <a:t>Men, brothers</a:t>
            </a:r>
            <a:endParaRPr lang="en-US" b="0" i="0" dirty="0">
              <a:solidFill>
                <a:srgbClr val="000000"/>
              </a:solidFill>
              <a:effectLst/>
              <a:latin typeface="system-ui"/>
            </a:endParaRPr>
          </a:p>
          <a:p>
            <a:pPr marL="514350" indent="-514350" algn="l">
              <a:buFont typeface="+mj-lt"/>
              <a:buAutoNum type="alphaLcParenR"/>
            </a:pPr>
            <a:r>
              <a:rPr lang="en-US" b="0" i="0" dirty="0">
                <a:solidFill>
                  <a:srgbClr val="4A4A4A"/>
                </a:solidFill>
                <a:effectLst/>
                <a:latin typeface="system-ui"/>
                <a:hlinkClick r:id="rId3" tooltip="Go to Acts 2:40"/>
              </a:rPr>
              <a:t>Acts 2:40</a:t>
            </a:r>
            <a:r>
              <a:rPr lang="en-US" b="0" i="0" dirty="0">
                <a:solidFill>
                  <a:srgbClr val="000000"/>
                </a:solidFill>
                <a:effectLst/>
                <a:latin typeface="system-ui"/>
              </a:rPr>
              <a:t> Or </a:t>
            </a:r>
            <a:r>
              <a:rPr lang="en-US" b="0" i="1" dirty="0">
                <a:solidFill>
                  <a:srgbClr val="000000"/>
                </a:solidFill>
                <a:effectLst/>
                <a:latin typeface="system-ui"/>
              </a:rPr>
              <a:t>Escape</a:t>
            </a:r>
            <a:endParaRPr lang="en-US" b="0" i="0" dirty="0">
              <a:solidFill>
                <a:srgbClr val="000000"/>
              </a:solidFill>
              <a:effectLst/>
              <a:latin typeface="system-ui"/>
            </a:endParaRPr>
          </a:p>
          <a:p>
            <a:pPr marL="514350" indent="-514350" algn="l">
              <a:buFont typeface="+mj-lt"/>
              <a:buAutoNum type="alphaLcParenR"/>
            </a:pPr>
            <a:r>
              <a:rPr lang="en-US" b="0" i="0" dirty="0">
                <a:solidFill>
                  <a:srgbClr val="4A4A4A"/>
                </a:solidFill>
                <a:effectLst/>
                <a:latin typeface="system-ui"/>
                <a:hlinkClick r:id="rId4" tooltip="Go to Acts 2:41"/>
              </a:rPr>
              <a:t>Acts 2:41</a:t>
            </a:r>
            <a:r>
              <a:rPr lang="en-US" b="0" i="0" dirty="0">
                <a:solidFill>
                  <a:srgbClr val="000000"/>
                </a:solidFill>
                <a:effectLst/>
                <a:latin typeface="system-ui"/>
              </a:rPr>
              <a:t> I.e., persons</a:t>
            </a:r>
          </a:p>
          <a:p>
            <a:pPr marL="514350" indent="-514350" algn="l">
              <a:buFont typeface="+mj-lt"/>
              <a:buAutoNum type="alphaLcParenR"/>
            </a:pPr>
            <a:r>
              <a:rPr lang="en-US" b="0" i="0" dirty="0">
                <a:solidFill>
                  <a:srgbClr val="4A4A4A"/>
                </a:solidFill>
                <a:effectLst/>
                <a:latin typeface="system-ui"/>
                <a:hlinkClick r:id="rId5" tooltip="Go to Acts 2:42"/>
              </a:rPr>
              <a:t>Acts 2:42</a:t>
            </a:r>
            <a:r>
              <a:rPr lang="en-US" b="0" i="0" dirty="0">
                <a:solidFill>
                  <a:srgbClr val="000000"/>
                </a:solidFill>
                <a:effectLst/>
                <a:latin typeface="system-ui"/>
              </a:rPr>
              <a:t> Lit </a:t>
            </a:r>
            <a:r>
              <a:rPr lang="en-US" b="0" i="1" dirty="0">
                <a:solidFill>
                  <a:srgbClr val="000000"/>
                </a:solidFill>
                <a:effectLst/>
                <a:latin typeface="system-ui"/>
              </a:rPr>
              <a:t>the prayers</a:t>
            </a:r>
            <a:endParaRPr lang="en-US" b="0" i="0" dirty="0">
              <a:solidFill>
                <a:srgbClr val="000000"/>
              </a:solidFill>
              <a:effectLst/>
              <a:latin typeface="system-ui"/>
            </a:endParaRPr>
          </a:p>
          <a:p>
            <a:endParaRPr lang="en-US" dirty="0"/>
          </a:p>
        </p:txBody>
      </p:sp>
    </p:spTree>
    <p:extLst>
      <p:ext uri="{BB962C8B-B14F-4D97-AF65-F5344CB8AC3E}">
        <p14:creationId xmlns:p14="http://schemas.microsoft.com/office/powerpoint/2010/main" val="1056061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4064-7120-D708-8317-684805FD15FE}"/>
              </a:ext>
            </a:extLst>
          </p:cNvPr>
          <p:cNvSpPr>
            <a:spLocks noGrp="1"/>
          </p:cNvSpPr>
          <p:nvPr>
            <p:ph type="title"/>
          </p:nvPr>
        </p:nvSpPr>
        <p:spPr>
          <a:xfrm>
            <a:off x="838200" y="365126"/>
            <a:ext cx="10515600" cy="773562"/>
          </a:xfrm>
        </p:spPr>
        <p:txBody>
          <a:bodyPr>
            <a:normAutofit fontScale="90000"/>
          </a:bodyPr>
          <a:lstStyle/>
          <a:p>
            <a:pPr algn="ctr"/>
            <a:br>
              <a:rPr lang="en-US" b="1" i="0" dirty="0">
                <a:solidFill>
                  <a:srgbClr val="000000"/>
                </a:solidFill>
                <a:effectLst/>
                <a:latin typeface="system-ui"/>
              </a:rPr>
            </a:br>
            <a:r>
              <a:rPr lang="en-US" b="1" i="0" dirty="0">
                <a:solidFill>
                  <a:srgbClr val="000000"/>
                </a:solidFill>
                <a:effectLst/>
                <a:latin typeface="system-ui"/>
              </a:rPr>
              <a:t>Cross references for Acts 2: 37-42 “Gateway Bible</a:t>
            </a:r>
            <a:br>
              <a:rPr lang="en-US" b="1" i="0" dirty="0">
                <a:solidFill>
                  <a:srgbClr val="000000"/>
                </a:solidFill>
                <a:effectLst/>
                <a:latin typeface="system-ui"/>
              </a:rPr>
            </a:br>
            <a:endParaRPr lang="en-US" dirty="0"/>
          </a:p>
        </p:txBody>
      </p:sp>
      <p:sp>
        <p:nvSpPr>
          <p:cNvPr id="3" name="Content Placeholder 2">
            <a:extLst>
              <a:ext uri="{FF2B5EF4-FFF2-40B4-BE49-F238E27FC236}">
                <a16:creationId xmlns:a16="http://schemas.microsoft.com/office/drawing/2014/main" id="{D1DF0681-C268-4666-9A61-80EB10525F98}"/>
              </a:ext>
            </a:extLst>
          </p:cNvPr>
          <p:cNvSpPr>
            <a:spLocks noGrp="1"/>
          </p:cNvSpPr>
          <p:nvPr>
            <p:ph idx="1"/>
          </p:nvPr>
        </p:nvSpPr>
        <p:spPr>
          <a:xfrm>
            <a:off x="838200" y="1319842"/>
            <a:ext cx="10515600" cy="4857121"/>
          </a:xfrm>
        </p:spPr>
        <p:txBody>
          <a:bodyPr>
            <a:normAutofit fontScale="92500" lnSpcReduction="10000"/>
          </a:bodyPr>
          <a:lstStyle/>
          <a:p>
            <a:pPr marL="514350" indent="-514350" algn="l">
              <a:buFont typeface="+mj-lt"/>
              <a:buAutoNum type="alphaUcPeriod"/>
            </a:pPr>
            <a:r>
              <a:rPr lang="en-US" dirty="0">
                <a:solidFill>
                  <a:schemeClr val="accent1">
                    <a:lumMod val="75000"/>
                  </a:schemeClr>
                </a:solidFill>
                <a:latin typeface="system-ui"/>
                <a:hlinkClick r:id="rId2" tooltip="Go to Acts 2:37">
                  <a:extLst>
                    <a:ext uri="{A12FA001-AC4F-418D-AE19-62706E023703}">
                      <ahyp:hlinkClr xmlns:ahyp="http://schemas.microsoft.com/office/drawing/2018/hyperlinkcolor" val="tx"/>
                    </a:ext>
                  </a:extLst>
                </a:hlinkClick>
              </a:rPr>
              <a:t>Acts</a:t>
            </a:r>
            <a:r>
              <a:rPr lang="en-US" dirty="0">
                <a:solidFill>
                  <a:srgbClr val="4A4A4A"/>
                </a:solidFill>
                <a:latin typeface="system-ui"/>
                <a:hlinkClick r:id="rId2" tooltip="Go to Acts 2:37">
                  <a:extLst>
                    <a:ext uri="{A12FA001-AC4F-418D-AE19-62706E023703}">
                      <ahyp:hlinkClr xmlns:ahyp="http://schemas.microsoft.com/office/drawing/2018/hyperlinkcolor" val="tx"/>
                    </a:ext>
                  </a:extLst>
                </a:hlinkClick>
              </a:rPr>
              <a:t> </a:t>
            </a:r>
            <a:r>
              <a:rPr lang="en-US" b="0" i="0" dirty="0">
                <a:solidFill>
                  <a:srgbClr val="4A4A4A"/>
                </a:solidFill>
                <a:effectLst/>
                <a:latin typeface="system-ui"/>
                <a:hlinkClick r:id="rId2" tooltip="Go to Acts 2:37"/>
              </a:rPr>
              <a:t>2:37</a:t>
            </a:r>
            <a:r>
              <a:rPr lang="en-US" b="0" i="0" dirty="0">
                <a:solidFill>
                  <a:srgbClr val="000000"/>
                </a:solidFill>
                <a:effectLst/>
                <a:latin typeface="system-ui"/>
              </a:rPr>
              <a:t> : </a:t>
            </a:r>
            <a:r>
              <a:rPr lang="en-US" b="0" i="0" dirty="0">
                <a:solidFill>
                  <a:srgbClr val="4A4A4A"/>
                </a:solidFill>
                <a:effectLst/>
                <a:latin typeface="system-ui"/>
                <a:hlinkClick r:id="rId3"/>
              </a:rPr>
              <a:t>Luke 3:10, 12, 14</a:t>
            </a:r>
            <a:endParaRPr lang="en-US" b="0" i="0" dirty="0">
              <a:solidFill>
                <a:srgbClr val="000000"/>
              </a:solidFill>
              <a:effectLst/>
              <a:latin typeface="system-ui"/>
            </a:endParaRPr>
          </a:p>
          <a:p>
            <a:pPr marL="514350" indent="-514350" algn="l">
              <a:buFont typeface="+mj-lt"/>
              <a:buAutoNum type="alphaUcPeriod"/>
            </a:pPr>
            <a:r>
              <a:rPr lang="en-US" b="0" i="0" dirty="0">
                <a:solidFill>
                  <a:srgbClr val="4A4A4A"/>
                </a:solidFill>
                <a:effectLst/>
                <a:latin typeface="system-ui"/>
                <a:hlinkClick r:id="rId4" tooltip="Go to Acts 2:38"/>
              </a:rPr>
              <a:t>Acts 2:38</a:t>
            </a:r>
            <a:r>
              <a:rPr lang="en-US" b="0" i="0" dirty="0">
                <a:solidFill>
                  <a:srgbClr val="000000"/>
                </a:solidFill>
                <a:effectLst/>
                <a:latin typeface="system-ui"/>
              </a:rPr>
              <a:t> : </a:t>
            </a:r>
            <a:r>
              <a:rPr lang="en-US" b="0" i="0" dirty="0">
                <a:solidFill>
                  <a:srgbClr val="4A4A4A"/>
                </a:solidFill>
                <a:effectLst/>
                <a:latin typeface="system-ui"/>
                <a:hlinkClick r:id="rId5"/>
              </a:rPr>
              <a:t>Mark 1:15; Luke 24:47; Acts 3:19; 5:31; 20:21</a:t>
            </a:r>
            <a:endParaRPr lang="en-US" b="0" i="0" dirty="0">
              <a:solidFill>
                <a:srgbClr val="000000"/>
              </a:solidFill>
              <a:effectLst/>
              <a:latin typeface="system-ui"/>
            </a:endParaRPr>
          </a:p>
          <a:p>
            <a:pPr marL="514350" indent="-514350" algn="l">
              <a:buFont typeface="+mj-lt"/>
              <a:buAutoNum type="alphaUcPeriod"/>
            </a:pPr>
            <a:r>
              <a:rPr lang="en-US" b="0" i="0" dirty="0">
                <a:solidFill>
                  <a:srgbClr val="4A4A4A"/>
                </a:solidFill>
                <a:effectLst/>
                <a:latin typeface="system-ui"/>
                <a:hlinkClick r:id="rId4" tooltip="Go to Acts 2:38"/>
              </a:rPr>
              <a:t>Acts 2:38</a:t>
            </a:r>
            <a:r>
              <a:rPr lang="en-US" b="0" i="0" dirty="0">
                <a:solidFill>
                  <a:srgbClr val="000000"/>
                </a:solidFill>
                <a:effectLst/>
                <a:latin typeface="system-ui"/>
              </a:rPr>
              <a:t> : </a:t>
            </a:r>
            <a:r>
              <a:rPr lang="en-US" b="0" i="0" dirty="0">
                <a:solidFill>
                  <a:srgbClr val="4A4A4A"/>
                </a:solidFill>
                <a:effectLst/>
                <a:latin typeface="system-ui"/>
                <a:hlinkClick r:id="rId6"/>
              </a:rPr>
              <a:t>Mark 16:16; Acts 8:12, 16; 22:16</a:t>
            </a:r>
            <a:endParaRPr lang="en-US" b="0" i="0" dirty="0">
              <a:solidFill>
                <a:srgbClr val="000000"/>
              </a:solidFill>
              <a:effectLst/>
              <a:latin typeface="system-ui"/>
            </a:endParaRPr>
          </a:p>
          <a:p>
            <a:pPr marL="514350" indent="-514350" algn="l">
              <a:buFont typeface="+mj-lt"/>
              <a:buAutoNum type="alphaUcPeriod"/>
            </a:pPr>
            <a:r>
              <a:rPr lang="en-US" b="0" i="0" dirty="0">
                <a:solidFill>
                  <a:srgbClr val="4A4A4A"/>
                </a:solidFill>
                <a:effectLst/>
                <a:latin typeface="system-ui"/>
                <a:hlinkClick r:id="rId7" tooltip="Go to Acts 2:39"/>
              </a:rPr>
              <a:t>Acts 2:39</a:t>
            </a:r>
            <a:r>
              <a:rPr lang="en-US" b="0" i="0" dirty="0">
                <a:solidFill>
                  <a:srgbClr val="000000"/>
                </a:solidFill>
                <a:effectLst/>
                <a:latin typeface="system-ui"/>
              </a:rPr>
              <a:t> : </a:t>
            </a:r>
            <a:r>
              <a:rPr lang="en-US" b="0" i="0" dirty="0">
                <a:solidFill>
                  <a:srgbClr val="4A4A4A"/>
                </a:solidFill>
                <a:effectLst/>
                <a:latin typeface="system-ui"/>
                <a:hlinkClick r:id="rId8"/>
              </a:rPr>
              <a:t>Is 44:3; 54:13; 57:19; Joel 2:32; Rom 9:4; Eph 2:12</a:t>
            </a:r>
            <a:endParaRPr lang="en-US" b="0" i="0" dirty="0">
              <a:solidFill>
                <a:srgbClr val="000000"/>
              </a:solidFill>
              <a:effectLst/>
              <a:latin typeface="system-ui"/>
            </a:endParaRPr>
          </a:p>
          <a:p>
            <a:pPr marL="514350" indent="-514350" algn="l">
              <a:buFont typeface="+mj-lt"/>
              <a:buAutoNum type="alphaUcPeriod"/>
            </a:pPr>
            <a:r>
              <a:rPr lang="en-US" b="0" i="0" dirty="0">
                <a:solidFill>
                  <a:srgbClr val="4A4A4A"/>
                </a:solidFill>
                <a:effectLst/>
                <a:latin typeface="system-ui"/>
                <a:hlinkClick r:id="rId7" tooltip="Go to Acts 2:39"/>
              </a:rPr>
              <a:t>Acts 2:39</a:t>
            </a:r>
            <a:r>
              <a:rPr lang="en-US" b="0" i="0" dirty="0">
                <a:solidFill>
                  <a:srgbClr val="000000"/>
                </a:solidFill>
                <a:effectLst/>
                <a:latin typeface="system-ui"/>
              </a:rPr>
              <a:t> : </a:t>
            </a:r>
            <a:r>
              <a:rPr lang="en-US" b="0" i="0" dirty="0">
                <a:solidFill>
                  <a:srgbClr val="4A4A4A"/>
                </a:solidFill>
                <a:effectLst/>
                <a:latin typeface="system-ui"/>
                <a:hlinkClick r:id="rId9"/>
              </a:rPr>
              <a:t>Eph 2:13, 17</a:t>
            </a:r>
            <a:endParaRPr lang="en-US" b="0" i="0" dirty="0">
              <a:solidFill>
                <a:srgbClr val="000000"/>
              </a:solidFill>
              <a:effectLst/>
              <a:latin typeface="system-ui"/>
            </a:endParaRPr>
          </a:p>
          <a:p>
            <a:pPr marL="514350" indent="-514350" algn="l">
              <a:buFont typeface="+mj-lt"/>
              <a:buAutoNum type="alphaUcPeriod"/>
            </a:pPr>
            <a:r>
              <a:rPr lang="en-US" b="0" i="0" dirty="0">
                <a:solidFill>
                  <a:srgbClr val="4A4A4A"/>
                </a:solidFill>
                <a:effectLst/>
                <a:latin typeface="system-ui"/>
                <a:hlinkClick r:id="rId10" tooltip="Go to Acts 2:40"/>
              </a:rPr>
              <a:t>Acts 2:40</a:t>
            </a:r>
            <a:r>
              <a:rPr lang="en-US" b="0" i="0" dirty="0">
                <a:solidFill>
                  <a:srgbClr val="000000"/>
                </a:solidFill>
                <a:effectLst/>
                <a:latin typeface="system-ui"/>
              </a:rPr>
              <a:t> : </a:t>
            </a:r>
            <a:r>
              <a:rPr lang="en-US" b="0" i="0" dirty="0">
                <a:solidFill>
                  <a:srgbClr val="4A4A4A"/>
                </a:solidFill>
                <a:effectLst/>
                <a:latin typeface="system-ui"/>
                <a:hlinkClick r:id="rId11"/>
              </a:rPr>
              <a:t>Luke 16:28</a:t>
            </a:r>
            <a:endParaRPr lang="en-US" b="0" i="0" dirty="0">
              <a:solidFill>
                <a:srgbClr val="000000"/>
              </a:solidFill>
              <a:effectLst/>
              <a:latin typeface="system-ui"/>
            </a:endParaRPr>
          </a:p>
          <a:p>
            <a:pPr marL="514350" indent="-514350" algn="l">
              <a:buFont typeface="+mj-lt"/>
              <a:buAutoNum type="alphaUcPeriod"/>
            </a:pPr>
            <a:r>
              <a:rPr lang="en-US" b="0" i="0" dirty="0">
                <a:solidFill>
                  <a:srgbClr val="4A4A4A"/>
                </a:solidFill>
                <a:effectLst/>
                <a:latin typeface="system-ui"/>
                <a:hlinkClick r:id="rId10" tooltip="Go to Acts 2:40"/>
              </a:rPr>
              <a:t>Acts 2:40</a:t>
            </a:r>
            <a:r>
              <a:rPr lang="en-US" b="0" i="0" dirty="0">
                <a:solidFill>
                  <a:srgbClr val="000000"/>
                </a:solidFill>
                <a:effectLst/>
                <a:latin typeface="system-ui"/>
              </a:rPr>
              <a:t> : </a:t>
            </a:r>
            <a:r>
              <a:rPr lang="en-US" b="0" i="0" dirty="0">
                <a:solidFill>
                  <a:srgbClr val="4A4A4A"/>
                </a:solidFill>
                <a:effectLst/>
                <a:latin typeface="system-ui"/>
                <a:hlinkClick r:id="rId12"/>
              </a:rPr>
              <a:t>Deut 32:5; Matt 17:17; Phil 2:15</a:t>
            </a:r>
            <a:endParaRPr lang="en-US" b="0" i="0" dirty="0">
              <a:solidFill>
                <a:srgbClr val="000000"/>
              </a:solidFill>
              <a:effectLst/>
              <a:latin typeface="system-ui"/>
            </a:endParaRPr>
          </a:p>
          <a:p>
            <a:pPr marL="514350" indent="-514350" algn="l">
              <a:buFont typeface="+mj-lt"/>
              <a:buAutoNum type="alphaUcPeriod"/>
            </a:pPr>
            <a:r>
              <a:rPr lang="en-US" b="0" i="0" dirty="0">
                <a:solidFill>
                  <a:srgbClr val="4A4A4A"/>
                </a:solidFill>
                <a:effectLst/>
                <a:latin typeface="system-ui"/>
                <a:hlinkClick r:id="rId13" tooltip="Go to Acts 2:41"/>
              </a:rPr>
              <a:t>Acts 2:41</a:t>
            </a:r>
            <a:r>
              <a:rPr lang="en-US" b="0" i="0" dirty="0">
                <a:solidFill>
                  <a:srgbClr val="000000"/>
                </a:solidFill>
                <a:effectLst/>
                <a:latin typeface="system-ui"/>
              </a:rPr>
              <a:t> : </a:t>
            </a:r>
            <a:r>
              <a:rPr lang="en-US" b="0" i="0" dirty="0">
                <a:solidFill>
                  <a:srgbClr val="4A4A4A"/>
                </a:solidFill>
                <a:effectLst/>
                <a:latin typeface="system-ui"/>
                <a:hlinkClick r:id="rId14"/>
              </a:rPr>
              <a:t>Acts 3:23; 7:14; 27:37; Rom 13:1; 1 Pet 3:20; Rev 16:3</a:t>
            </a:r>
            <a:endParaRPr lang="en-US" b="0" i="0" dirty="0">
              <a:solidFill>
                <a:srgbClr val="000000"/>
              </a:solidFill>
              <a:effectLst/>
              <a:latin typeface="system-ui"/>
            </a:endParaRPr>
          </a:p>
          <a:p>
            <a:pPr marL="514350" indent="-514350" algn="l">
              <a:buFont typeface="+mj-lt"/>
              <a:buAutoNum type="alphaUcPeriod"/>
            </a:pPr>
            <a:r>
              <a:rPr lang="en-US" b="0" i="0" dirty="0">
                <a:solidFill>
                  <a:srgbClr val="4A4A4A"/>
                </a:solidFill>
                <a:effectLst/>
                <a:latin typeface="system-ui"/>
                <a:hlinkClick r:id="rId15" tooltip="Go to Acts 2:42"/>
              </a:rPr>
              <a:t>Acts 2:42</a:t>
            </a:r>
            <a:r>
              <a:rPr lang="en-US" b="0" i="0" dirty="0">
                <a:solidFill>
                  <a:srgbClr val="000000"/>
                </a:solidFill>
                <a:effectLst/>
                <a:latin typeface="system-ui"/>
              </a:rPr>
              <a:t> : </a:t>
            </a:r>
            <a:r>
              <a:rPr lang="en-US" b="0" i="0" dirty="0">
                <a:solidFill>
                  <a:srgbClr val="4A4A4A"/>
                </a:solidFill>
                <a:effectLst/>
                <a:latin typeface="system-ui"/>
                <a:hlinkClick r:id="rId16"/>
              </a:rPr>
              <a:t>Acts 1:14</a:t>
            </a:r>
            <a:endParaRPr lang="en-US" b="0" i="0" dirty="0">
              <a:solidFill>
                <a:srgbClr val="000000"/>
              </a:solidFill>
              <a:effectLst/>
              <a:latin typeface="system-ui"/>
            </a:endParaRPr>
          </a:p>
          <a:p>
            <a:pPr marL="514350" indent="-514350" algn="l">
              <a:buFont typeface="+mj-lt"/>
              <a:buAutoNum type="alphaUcPeriod"/>
            </a:pPr>
            <a:r>
              <a:rPr lang="en-US" b="0" i="0" dirty="0">
                <a:solidFill>
                  <a:srgbClr val="4A4A4A"/>
                </a:solidFill>
                <a:effectLst/>
                <a:latin typeface="system-ui"/>
                <a:hlinkClick r:id="rId15" tooltip="Go to Acts 2:42"/>
              </a:rPr>
              <a:t>Acts 2:42</a:t>
            </a:r>
            <a:r>
              <a:rPr lang="en-US" b="0" i="0" dirty="0">
                <a:solidFill>
                  <a:srgbClr val="000000"/>
                </a:solidFill>
                <a:effectLst/>
                <a:latin typeface="system-ui"/>
              </a:rPr>
              <a:t> : </a:t>
            </a:r>
            <a:r>
              <a:rPr lang="en-US" b="0" i="0" dirty="0">
                <a:solidFill>
                  <a:srgbClr val="4A4A4A"/>
                </a:solidFill>
                <a:effectLst/>
                <a:latin typeface="system-ui"/>
                <a:hlinkClick r:id="rId17"/>
              </a:rPr>
              <a:t>Luke 24:30; Acts 2:46; 20:7; 1 Cor 10:16</a:t>
            </a:r>
            <a:endParaRPr lang="en-US" b="0" i="0" dirty="0">
              <a:solidFill>
                <a:srgbClr val="000000"/>
              </a:solidFill>
              <a:effectLst/>
              <a:latin typeface="system-ui"/>
            </a:endParaRPr>
          </a:p>
          <a:p>
            <a:pPr marL="514350" indent="-514350" algn="l">
              <a:buFont typeface="+mj-lt"/>
              <a:buAutoNum type="alphaUcPeriod"/>
            </a:pPr>
            <a:r>
              <a:rPr lang="en-US" b="0" i="0" dirty="0">
                <a:solidFill>
                  <a:srgbClr val="4A4A4A"/>
                </a:solidFill>
                <a:effectLst/>
                <a:latin typeface="system-ui"/>
                <a:hlinkClick r:id="rId15" tooltip="Go to Acts 2:42"/>
              </a:rPr>
              <a:t>Acts 2:42</a:t>
            </a:r>
            <a:r>
              <a:rPr lang="en-US" b="0" i="0" dirty="0">
                <a:solidFill>
                  <a:srgbClr val="000000"/>
                </a:solidFill>
                <a:effectLst/>
                <a:latin typeface="system-ui"/>
              </a:rPr>
              <a:t> : </a:t>
            </a:r>
            <a:r>
              <a:rPr lang="en-US" b="0" i="0" dirty="0">
                <a:solidFill>
                  <a:srgbClr val="4A4A4A"/>
                </a:solidFill>
                <a:effectLst/>
                <a:latin typeface="system-ui"/>
                <a:hlinkClick r:id="rId16"/>
              </a:rPr>
              <a:t>Acts 1:14</a:t>
            </a:r>
            <a:endParaRPr lang="en-US" b="0" i="0" dirty="0">
              <a:solidFill>
                <a:srgbClr val="000000"/>
              </a:solidFill>
              <a:effectLst/>
              <a:latin typeface="system-ui"/>
            </a:endParaRPr>
          </a:p>
          <a:p>
            <a:endParaRPr lang="en-US" dirty="0"/>
          </a:p>
        </p:txBody>
      </p:sp>
    </p:spTree>
    <p:extLst>
      <p:ext uri="{BB962C8B-B14F-4D97-AF65-F5344CB8AC3E}">
        <p14:creationId xmlns:p14="http://schemas.microsoft.com/office/powerpoint/2010/main" val="2361627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5B0DEF-0B28-1FF1-B444-86C95A4C0776}"/>
              </a:ext>
            </a:extLst>
          </p:cNvPr>
          <p:cNvSpPr>
            <a:spLocks noGrp="1"/>
          </p:cNvSpPr>
          <p:nvPr>
            <p:ph idx="1"/>
          </p:nvPr>
        </p:nvSpPr>
        <p:spPr>
          <a:xfrm>
            <a:off x="838200" y="448887"/>
            <a:ext cx="10515600" cy="5611698"/>
          </a:xfrm>
        </p:spPr>
        <p:txBody>
          <a:bodyPr>
            <a:normAutofit/>
          </a:bodyPr>
          <a:lstStyle/>
          <a:p>
            <a:pPr marL="0" marR="0">
              <a:lnSpc>
                <a:spcPct val="107000"/>
              </a:lnSpc>
              <a:spcBef>
                <a:spcPts val="0"/>
              </a:spcBef>
              <a:spcAft>
                <a:spcPts val="800"/>
              </a:spcAft>
            </a:pPr>
            <a:r>
              <a:rPr lang="en-US" b="1"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Analyze Acts 2:38- Examine the meaning of the verse:  See Bible Hub.org/ Greek Interlinear of verse 38 of chapter 2.</a:t>
            </a:r>
            <a:endParaRPr lang="en-US" dirty="0">
              <a:effectLst/>
              <a:latin typeface="Segoe UI" panose="020B0502040204020203" pitchFamily="34" charset="0"/>
              <a:ea typeface="Calibri" panose="020F0502020204030204" pitchFamily="34" charset="0"/>
            </a:endParaRPr>
          </a:p>
          <a:p>
            <a:pPr marL="0" marR="0">
              <a:lnSpc>
                <a:spcPct val="107000"/>
              </a:lnSpc>
              <a:spcBef>
                <a:spcPts val="0"/>
              </a:spcBef>
              <a:spcAft>
                <a:spcPts val="800"/>
              </a:spcAft>
            </a:pPr>
            <a:r>
              <a:rPr lang="en-US" b="1"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Examination.</a:t>
            </a:r>
            <a:endParaRPr lang="en-US" dirty="0">
              <a:effectLst/>
              <a:latin typeface="Segoe UI" panose="020B0502040204020203" pitchFamily="34" charset="0"/>
              <a:ea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b="1" kern="120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What is Acts 2:38  about? Read Acts 1 and 2 </a:t>
            </a:r>
            <a:endParaRPr lang="en-US" dirty="0">
              <a:effectLst/>
              <a:latin typeface="Segoe UI" panose="020B0502040204020203" pitchFamily="34" charset="0"/>
              <a:ea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b="1" kern="120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What Does this passage relate to Chapters 1 and 2? What is it saying?  </a:t>
            </a:r>
            <a:endParaRPr lang="en-US" dirty="0">
              <a:effectLst/>
              <a:latin typeface="Segoe UI" panose="020B0502040204020203" pitchFamily="34" charset="0"/>
              <a:ea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b="1" kern="120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What does it mean? </a:t>
            </a:r>
            <a:endParaRPr lang="en-US" dirty="0">
              <a:effectLst/>
              <a:latin typeface="Segoe UI" panose="020B0502040204020203" pitchFamily="34" charset="0"/>
              <a:ea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b="1" kern="120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What is the (immediate</a:t>
            </a:r>
            <a:r>
              <a:rPr lang="en-US" b="1" dirty="0">
                <a:solidFill>
                  <a:srgbClr val="FF0000"/>
                </a:solidFill>
                <a:latin typeface="Calibri Light" panose="020F0302020204030204" pitchFamily="34" charset="0"/>
                <a:ea typeface="Times New Roman" panose="02020603050405020304" pitchFamily="18" charset="0"/>
                <a:cs typeface="Times New Roman" panose="02020603050405020304" pitchFamily="18" charset="0"/>
              </a:rPr>
              <a:t> or</a:t>
            </a:r>
            <a:r>
              <a:rPr lang="en-US" b="1" kern="120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 “near”), and the (whole of revealed scripture or “far”) context of the verse or passage?  </a:t>
            </a:r>
            <a:endParaRPr lang="en-US" dirty="0">
              <a:effectLst/>
              <a:latin typeface="Segoe UI" panose="020B0502040204020203" pitchFamily="34" charset="0"/>
              <a:ea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b="1" kern="120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When did the concept of Baptism/ ceremonial cleansing begin in the O.T. for the Jews? Try a word search</a:t>
            </a:r>
            <a:r>
              <a:rPr lang="en-US" b="1" dirty="0">
                <a:solidFill>
                  <a:srgbClr val="FF0000"/>
                </a:solidFill>
                <a:latin typeface="Calibri Light" panose="020F0302020204030204" pitchFamily="34" charset="0"/>
                <a:ea typeface="Times New Roman" panose="02020603050405020304" pitchFamily="18" charset="0"/>
                <a:cs typeface="Times New Roman" panose="02020603050405020304" pitchFamily="18" charset="0"/>
              </a:rPr>
              <a:t>.</a:t>
            </a:r>
            <a:r>
              <a:rPr lang="en-US" sz="2800" b="1" kern="1200" dirty="0">
                <a:effectLst/>
                <a:latin typeface="Calibri Light" panose="020F0302020204030204" pitchFamily="34" charset="0"/>
                <a:ea typeface="Times New Roman" panose="02020603050405020304" pitchFamily="18" charset="0"/>
                <a:cs typeface="Times New Roman" panose="02020603050405020304" pitchFamily="18" charset="0"/>
              </a:rPr>
              <a:t> An easy way to research cleansing or baptism is  </a:t>
            </a:r>
            <a:r>
              <a:rPr lang="en-US" sz="2800" b="1" i="1" kern="1200" dirty="0">
                <a:solidFill>
                  <a:srgbClr val="0000FF"/>
                </a:solidFill>
                <a:effectLst/>
                <a:latin typeface="Calibri Light" panose="020F0302020204030204" pitchFamily="34" charset="0"/>
                <a:ea typeface="Times New Roman" panose="02020603050405020304" pitchFamily="18" charset="0"/>
                <a:cs typeface="Times New Roman" panose="02020603050405020304" pitchFamily="18" charset="0"/>
              </a:rPr>
              <a:t>https://gotquestions.org</a:t>
            </a:r>
            <a:endParaRPr lang="en-US" sz="2800" dirty="0">
              <a:effectLst/>
              <a:latin typeface="Segoe UI" panose="020B0502040204020203"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73420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C8F5C-B22F-98C4-8290-778D4A38A3A7}"/>
              </a:ext>
            </a:extLst>
          </p:cNvPr>
          <p:cNvSpPr>
            <a:spLocks noGrp="1"/>
          </p:cNvSpPr>
          <p:nvPr>
            <p:ph type="title"/>
          </p:nvPr>
        </p:nvSpPr>
        <p:spPr/>
        <p:txBody>
          <a:bodyPr/>
          <a:lstStyle/>
          <a:p>
            <a:pPr algn="ctr"/>
            <a:r>
              <a:rPr lang="en-US" b="1" dirty="0"/>
              <a:t>Using </a:t>
            </a:r>
            <a:r>
              <a:rPr lang="en-US" b="1" dirty="0">
                <a:solidFill>
                  <a:srgbClr val="0000FF"/>
                </a:solidFill>
              </a:rPr>
              <a:t>www.Got Questions.org</a:t>
            </a:r>
            <a:br>
              <a:rPr lang="en-US" b="1" dirty="0">
                <a:solidFill>
                  <a:srgbClr val="0000FF"/>
                </a:solidFill>
              </a:rPr>
            </a:br>
            <a:endParaRPr lang="en-US" b="1" dirty="0"/>
          </a:p>
        </p:txBody>
      </p:sp>
      <p:sp>
        <p:nvSpPr>
          <p:cNvPr id="3" name="Content Placeholder 2">
            <a:extLst>
              <a:ext uri="{FF2B5EF4-FFF2-40B4-BE49-F238E27FC236}">
                <a16:creationId xmlns:a16="http://schemas.microsoft.com/office/drawing/2014/main" id="{5C3CB082-E217-EFA3-FE4E-E01529D6FD9E}"/>
              </a:ext>
            </a:extLst>
          </p:cNvPr>
          <p:cNvSpPr>
            <a:spLocks noGrp="1"/>
          </p:cNvSpPr>
          <p:nvPr>
            <p:ph idx="1"/>
          </p:nvPr>
        </p:nvSpPr>
        <p:spPr/>
        <p:txBody>
          <a:bodyPr>
            <a:normAutofit/>
          </a:bodyPr>
          <a:lstStyle/>
          <a:p>
            <a:pPr marL="0" indent="0" algn="ctr">
              <a:buNone/>
            </a:pPr>
            <a:endParaRPr lang="en-US" sz="3600" b="1" dirty="0">
              <a:solidFill>
                <a:srgbClr val="0000FF"/>
              </a:solidFill>
            </a:endParaRPr>
          </a:p>
          <a:p>
            <a:pPr marL="0" indent="0" algn="ctr">
              <a:buNone/>
            </a:pPr>
            <a:r>
              <a:rPr lang="en-US" sz="3600" b="1" dirty="0"/>
              <a:t>Topical Questions in “a short answer format”</a:t>
            </a:r>
          </a:p>
        </p:txBody>
      </p:sp>
    </p:spTree>
    <p:extLst>
      <p:ext uri="{BB962C8B-B14F-4D97-AF65-F5344CB8AC3E}">
        <p14:creationId xmlns:p14="http://schemas.microsoft.com/office/powerpoint/2010/main" val="4003339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5E7C61-AC59-B10E-0C28-E09751B99783}"/>
              </a:ext>
            </a:extLst>
          </p:cNvPr>
          <p:cNvPicPr>
            <a:picLocks noChangeAspect="1"/>
          </p:cNvPicPr>
          <p:nvPr/>
        </p:nvPicPr>
        <p:blipFill>
          <a:blip r:embed="rId2"/>
          <a:stretch>
            <a:fillRect/>
          </a:stretch>
        </p:blipFill>
        <p:spPr>
          <a:xfrm>
            <a:off x="1518249" y="198408"/>
            <a:ext cx="9696091" cy="6124754"/>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A805F208-BC05-8BE2-C044-BD01AA95D258}"/>
                  </a:ext>
                </a:extLst>
              </p14:cNvPr>
              <p14:cNvContentPartPr/>
              <p14:nvPr/>
            </p14:nvContentPartPr>
            <p14:xfrm>
              <a:off x="1628738" y="3540404"/>
              <a:ext cx="3225960" cy="110160"/>
            </p14:xfrm>
          </p:contentPart>
        </mc:Choice>
        <mc:Fallback xmlns="">
          <p:pic>
            <p:nvPicPr>
              <p:cNvPr id="3" name="Ink 2">
                <a:extLst>
                  <a:ext uri="{FF2B5EF4-FFF2-40B4-BE49-F238E27FC236}">
                    <a16:creationId xmlns:a16="http://schemas.microsoft.com/office/drawing/2014/main" id="{A805F208-BC05-8BE2-C044-BD01AA95D258}"/>
                  </a:ext>
                </a:extLst>
              </p:cNvPr>
              <p:cNvPicPr/>
              <p:nvPr/>
            </p:nvPicPr>
            <p:blipFill>
              <a:blip r:embed="rId4"/>
              <a:stretch>
                <a:fillRect/>
              </a:stretch>
            </p:blipFill>
            <p:spPr>
              <a:xfrm>
                <a:off x="1539098" y="3360404"/>
                <a:ext cx="3405600" cy="469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2FB89E64-A68B-5150-3CC1-8A652A1EE76B}"/>
                  </a:ext>
                </a:extLst>
              </p14:cNvPr>
              <p14:cNvContentPartPr/>
              <p14:nvPr/>
            </p14:nvContentPartPr>
            <p14:xfrm>
              <a:off x="6849458" y="5461364"/>
              <a:ext cx="360" cy="360"/>
            </p14:xfrm>
          </p:contentPart>
        </mc:Choice>
        <mc:Fallback xmlns="">
          <p:pic>
            <p:nvPicPr>
              <p:cNvPr id="4" name="Ink 3">
                <a:extLst>
                  <a:ext uri="{FF2B5EF4-FFF2-40B4-BE49-F238E27FC236}">
                    <a16:creationId xmlns:a16="http://schemas.microsoft.com/office/drawing/2014/main" id="{2FB89E64-A68B-5150-3CC1-8A652A1EE76B}"/>
                  </a:ext>
                </a:extLst>
              </p:cNvPr>
              <p:cNvPicPr/>
              <p:nvPr/>
            </p:nvPicPr>
            <p:blipFill>
              <a:blip r:embed="rId6"/>
              <a:stretch>
                <a:fillRect/>
              </a:stretch>
            </p:blipFill>
            <p:spPr>
              <a:xfrm>
                <a:off x="6759818" y="5281364"/>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10E0163B-412E-4784-1065-6B17EB65A014}"/>
                  </a:ext>
                </a:extLst>
              </p14:cNvPr>
              <p14:cNvContentPartPr/>
              <p14:nvPr/>
            </p14:nvContentPartPr>
            <p14:xfrm>
              <a:off x="6733178" y="5486204"/>
              <a:ext cx="360" cy="360"/>
            </p14:xfrm>
          </p:contentPart>
        </mc:Choice>
        <mc:Fallback xmlns="">
          <p:pic>
            <p:nvPicPr>
              <p:cNvPr id="5" name="Ink 4">
                <a:extLst>
                  <a:ext uri="{FF2B5EF4-FFF2-40B4-BE49-F238E27FC236}">
                    <a16:creationId xmlns:a16="http://schemas.microsoft.com/office/drawing/2014/main" id="{10E0163B-412E-4784-1065-6B17EB65A014}"/>
                  </a:ext>
                </a:extLst>
              </p:cNvPr>
              <p:cNvPicPr/>
              <p:nvPr/>
            </p:nvPicPr>
            <p:blipFill>
              <a:blip r:embed="rId6"/>
              <a:stretch>
                <a:fillRect/>
              </a:stretch>
            </p:blipFill>
            <p:spPr>
              <a:xfrm>
                <a:off x="6643538" y="5306204"/>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32F09795-C20C-FF98-0A87-F99678D97AC9}"/>
                  </a:ext>
                </a:extLst>
              </p14:cNvPr>
              <p14:cNvContentPartPr/>
              <p14:nvPr/>
            </p14:nvContentPartPr>
            <p14:xfrm>
              <a:off x="6583778" y="5461364"/>
              <a:ext cx="360" cy="360"/>
            </p14:xfrm>
          </p:contentPart>
        </mc:Choice>
        <mc:Fallback xmlns="">
          <p:pic>
            <p:nvPicPr>
              <p:cNvPr id="6" name="Ink 5">
                <a:extLst>
                  <a:ext uri="{FF2B5EF4-FFF2-40B4-BE49-F238E27FC236}">
                    <a16:creationId xmlns:a16="http://schemas.microsoft.com/office/drawing/2014/main" id="{32F09795-C20C-FF98-0A87-F99678D97AC9}"/>
                  </a:ext>
                </a:extLst>
              </p:cNvPr>
              <p:cNvPicPr/>
              <p:nvPr/>
            </p:nvPicPr>
            <p:blipFill>
              <a:blip r:embed="rId6"/>
              <a:stretch>
                <a:fillRect/>
              </a:stretch>
            </p:blipFill>
            <p:spPr>
              <a:xfrm>
                <a:off x="6493778" y="5281364"/>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9A25080A-6C74-BCA3-6C35-79DC993D571F}"/>
                  </a:ext>
                </a:extLst>
              </p14:cNvPr>
              <p14:cNvContentPartPr/>
              <p14:nvPr/>
            </p14:nvContentPartPr>
            <p14:xfrm>
              <a:off x="1721258" y="5394044"/>
              <a:ext cx="5095440" cy="84960"/>
            </p14:xfrm>
          </p:contentPart>
        </mc:Choice>
        <mc:Fallback xmlns="">
          <p:pic>
            <p:nvPicPr>
              <p:cNvPr id="7" name="Ink 6">
                <a:extLst>
                  <a:ext uri="{FF2B5EF4-FFF2-40B4-BE49-F238E27FC236}">
                    <a16:creationId xmlns:a16="http://schemas.microsoft.com/office/drawing/2014/main" id="{9A25080A-6C74-BCA3-6C35-79DC993D571F}"/>
                  </a:ext>
                </a:extLst>
              </p:cNvPr>
              <p:cNvPicPr/>
              <p:nvPr/>
            </p:nvPicPr>
            <p:blipFill>
              <a:blip r:embed="rId10"/>
              <a:stretch>
                <a:fillRect/>
              </a:stretch>
            </p:blipFill>
            <p:spPr>
              <a:xfrm>
                <a:off x="1631258" y="5214404"/>
                <a:ext cx="5275080" cy="444600"/>
              </a:xfrm>
              <a:prstGeom prst="rect">
                <a:avLst/>
              </a:prstGeom>
            </p:spPr>
          </p:pic>
        </mc:Fallback>
      </mc:AlternateContent>
    </p:spTree>
    <p:extLst>
      <p:ext uri="{BB962C8B-B14F-4D97-AF65-F5344CB8AC3E}">
        <p14:creationId xmlns:p14="http://schemas.microsoft.com/office/powerpoint/2010/main" val="2217700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5C2C6-4D51-7837-9B6C-1DD924D82761}"/>
              </a:ext>
            </a:extLst>
          </p:cNvPr>
          <p:cNvSpPr>
            <a:spLocks noGrp="1"/>
          </p:cNvSpPr>
          <p:nvPr>
            <p:ph type="title"/>
          </p:nvPr>
        </p:nvSpPr>
        <p:spPr>
          <a:xfrm>
            <a:off x="838200" y="365126"/>
            <a:ext cx="10515600" cy="480264"/>
          </a:xfrm>
        </p:spPr>
        <p:txBody>
          <a:bodyPr>
            <a:noAutofit/>
          </a:bodyPr>
          <a:lstStyle/>
          <a:p>
            <a:r>
              <a:rPr lang="en-US" sz="3200" kern="1200" dirty="0">
                <a:solidFill>
                  <a:srgbClr val="000000"/>
                </a:solidFill>
                <a:effectLst/>
                <a:latin typeface="system-ui"/>
                <a:ea typeface="Times New Roman" panose="02020603050405020304" pitchFamily="18" charset="0"/>
                <a:cs typeface="Times New Roman" panose="02020603050405020304" pitchFamily="18" charset="0"/>
              </a:rPr>
              <a:t>Next, click on the </a:t>
            </a:r>
            <a:r>
              <a:rPr lang="en-US" sz="3200" kern="1200" dirty="0">
                <a:solidFill>
                  <a:srgbClr val="000000"/>
                </a:solidFill>
                <a:effectLst/>
                <a:highlight>
                  <a:srgbClr val="FFFF00"/>
                </a:highlight>
                <a:latin typeface="system-ui"/>
                <a:ea typeface="Times New Roman" panose="02020603050405020304" pitchFamily="18" charset="0"/>
                <a:cs typeface="Times New Roman" panose="02020603050405020304" pitchFamily="18" charset="0"/>
              </a:rPr>
              <a:t>“Strong’s number 907 </a:t>
            </a:r>
            <a:r>
              <a:rPr lang="en-US" sz="3200" kern="1200" dirty="0">
                <a:solidFill>
                  <a:srgbClr val="000000"/>
                </a:solidFill>
                <a:effectLst/>
                <a:latin typeface="system-ui"/>
                <a:ea typeface="Times New Roman" panose="02020603050405020304" pitchFamily="18" charset="0"/>
                <a:cs typeface="Times New Roman" panose="02020603050405020304" pitchFamily="18" charset="0"/>
              </a:rPr>
              <a:t>over the word “baptizo” </a:t>
            </a:r>
            <a:br>
              <a:rPr lang="en-US" sz="3200" dirty="0">
                <a:effectLst/>
                <a:latin typeface="Segoe UI" panose="020B0502040204020203" pitchFamily="34" charset="0"/>
                <a:ea typeface="Calibri" panose="020F0502020204030204" pitchFamily="34" charset="0"/>
              </a:rPr>
            </a:br>
            <a:endParaRPr lang="en-US" sz="3200" dirty="0"/>
          </a:p>
        </p:txBody>
      </p:sp>
      <p:pic>
        <p:nvPicPr>
          <p:cNvPr id="4" name="Content Placeholder 3">
            <a:extLst>
              <a:ext uri="{FF2B5EF4-FFF2-40B4-BE49-F238E27FC236}">
                <a16:creationId xmlns:a16="http://schemas.microsoft.com/office/drawing/2014/main" id="{D7A266F8-ACBC-0975-C82D-462B4EE5FC51}"/>
              </a:ext>
            </a:extLst>
          </p:cNvPr>
          <p:cNvPicPr>
            <a:picLocks noGrp="1" noChangeAspect="1"/>
          </p:cNvPicPr>
          <p:nvPr>
            <p:ph idx="1"/>
          </p:nvPr>
        </p:nvPicPr>
        <p:blipFill>
          <a:blip r:embed="rId2"/>
          <a:stretch>
            <a:fillRect/>
          </a:stretch>
        </p:blipFill>
        <p:spPr>
          <a:xfrm>
            <a:off x="838201" y="776376"/>
            <a:ext cx="10781580" cy="5840083"/>
          </a:xfrm>
          <a:prstGeom prst="rect">
            <a:avLst/>
          </a:prstGeom>
        </p:spPr>
      </p:pic>
    </p:spTree>
    <p:extLst>
      <p:ext uri="{BB962C8B-B14F-4D97-AF65-F5344CB8AC3E}">
        <p14:creationId xmlns:p14="http://schemas.microsoft.com/office/powerpoint/2010/main" val="288106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464A19-A0F7-38A9-8013-74046B9AB056}"/>
              </a:ext>
            </a:extLst>
          </p:cNvPr>
          <p:cNvSpPr>
            <a:spLocks noGrp="1"/>
          </p:cNvSpPr>
          <p:nvPr>
            <p:ph idx="1"/>
          </p:nvPr>
        </p:nvSpPr>
        <p:spPr>
          <a:xfrm>
            <a:off x="838200" y="534838"/>
            <a:ext cx="10515600" cy="5642125"/>
          </a:xfrm>
        </p:spPr>
        <p:txBody>
          <a:bodyPr>
            <a:normAutofit fontScale="62500" lnSpcReduction="20000"/>
          </a:bodyPr>
          <a:lstStyle/>
          <a:p>
            <a:pPr marL="742950" marR="0" lvl="1" indent="-285750">
              <a:lnSpc>
                <a:spcPct val="107000"/>
              </a:lnSpc>
              <a:spcBef>
                <a:spcPts val="0"/>
              </a:spcBef>
              <a:spcAft>
                <a:spcPts val="0"/>
              </a:spcAft>
              <a:buFont typeface="+mj-lt"/>
              <a:buAutoNum type="alphaLcPeriod"/>
            </a:pPr>
            <a:r>
              <a:rPr lang="en-US" sz="3600" b="1" kern="120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What was the purpose of Baptism/ “cleansing” for the Jews in their faith? </a:t>
            </a:r>
            <a:r>
              <a:rPr lang="en-US" sz="3600" b="1" kern="1200" dirty="0">
                <a:effectLst/>
                <a:latin typeface="Calibri Light" panose="020F0302020204030204" pitchFamily="34" charset="0"/>
                <a:ea typeface="Times New Roman" panose="02020603050405020304" pitchFamily="18" charset="0"/>
                <a:cs typeface="Times New Roman" panose="02020603050405020304" pitchFamily="18" charset="0"/>
              </a:rPr>
              <a:t>(</a:t>
            </a:r>
            <a:r>
              <a:rPr lang="en-US" sz="3600" b="1"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Leviticus: 14-16)</a:t>
            </a:r>
            <a:endParaRPr lang="en-US" sz="3600" dirty="0">
              <a:effectLst/>
              <a:latin typeface="Segoe UI" panose="020B0502040204020203" pitchFamily="34" charset="0"/>
              <a:ea typeface="Calibri" panose="020F0502020204030204" pitchFamily="34" charset="0"/>
            </a:endParaRPr>
          </a:p>
          <a:p>
            <a:pPr marL="742950" marR="0" lvl="1" indent="-285750">
              <a:lnSpc>
                <a:spcPct val="107000"/>
              </a:lnSpc>
              <a:spcBef>
                <a:spcPts val="0"/>
              </a:spcBef>
              <a:spcAft>
                <a:spcPts val="0"/>
              </a:spcAft>
              <a:buFont typeface="+mj-lt"/>
              <a:buAutoNum type="alphaLcPeriod"/>
            </a:pPr>
            <a:r>
              <a:rPr lang="en-US" sz="3600" b="1" kern="120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What is the context (historical- “near” and “far”) of the verse, in the culture of the people?</a:t>
            </a:r>
            <a:endParaRPr lang="en-US" sz="3600" dirty="0">
              <a:effectLst/>
              <a:latin typeface="Segoe UI" panose="020B0502040204020203" pitchFamily="34" charset="0"/>
              <a:ea typeface="Calibri" panose="020F0502020204030204" pitchFamily="34" charset="0"/>
            </a:endParaRPr>
          </a:p>
          <a:p>
            <a:pPr marL="742950" marR="0" lvl="1" indent="-285750">
              <a:lnSpc>
                <a:spcPct val="107000"/>
              </a:lnSpc>
              <a:spcBef>
                <a:spcPts val="0"/>
              </a:spcBef>
              <a:spcAft>
                <a:spcPts val="0"/>
              </a:spcAft>
              <a:buFont typeface="+mj-lt"/>
              <a:buAutoNum type="alphaLcPeriod"/>
            </a:pPr>
            <a:r>
              <a:rPr lang="en-US" sz="3600" b="1" kern="120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Where was baptism performed in this case Acts 2,  and other incidents in the gospels? </a:t>
            </a:r>
            <a:r>
              <a:rPr lang="en-US" sz="3600" b="1" kern="1200" dirty="0">
                <a:effectLst/>
                <a:latin typeface="Calibri Light" panose="020F0302020204030204" pitchFamily="34" charset="0"/>
                <a:ea typeface="Times New Roman" panose="02020603050405020304" pitchFamily="18" charset="0"/>
                <a:cs typeface="Times New Roman" panose="02020603050405020304" pitchFamily="18" charset="0"/>
              </a:rPr>
              <a:t>Example John: 1; Matthew 3:</a:t>
            </a:r>
            <a:endParaRPr lang="en-US" sz="3600" dirty="0">
              <a:effectLst/>
              <a:latin typeface="Segoe UI" panose="020B0502040204020203" pitchFamily="34" charset="0"/>
              <a:ea typeface="Calibri" panose="020F0502020204030204" pitchFamily="34" charset="0"/>
            </a:endParaRPr>
          </a:p>
          <a:p>
            <a:pPr marL="742950" marR="0" lvl="1" indent="-285750">
              <a:lnSpc>
                <a:spcPct val="107000"/>
              </a:lnSpc>
              <a:spcBef>
                <a:spcPts val="0"/>
              </a:spcBef>
              <a:spcAft>
                <a:spcPts val="0"/>
              </a:spcAft>
              <a:buFont typeface="+mj-lt"/>
              <a:buAutoNum type="alphaLcPeriod"/>
            </a:pPr>
            <a:r>
              <a:rPr lang="en-US" sz="3600" b="1" kern="120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Who were those who needed to be baptized in the Jewish culture?</a:t>
            </a:r>
            <a:endParaRPr lang="en-US" sz="3600" dirty="0">
              <a:effectLst/>
              <a:latin typeface="Segoe UI" panose="020B0502040204020203" pitchFamily="34" charset="0"/>
              <a:ea typeface="Calibri" panose="020F0502020204030204" pitchFamily="34" charset="0"/>
            </a:endParaRPr>
          </a:p>
          <a:p>
            <a:pPr marL="742950" lvl="1" indent="-285750">
              <a:lnSpc>
                <a:spcPct val="107000"/>
              </a:lnSpc>
              <a:spcBef>
                <a:spcPts val="0"/>
              </a:spcBef>
              <a:buFont typeface="+mj-lt"/>
              <a:buAutoNum type="alphaLcPeriod"/>
            </a:pPr>
            <a:r>
              <a:rPr lang="en-US" sz="3600" b="1" kern="120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Who baptized people in the Jewish religion? </a:t>
            </a:r>
            <a:r>
              <a:rPr lang="en-US" sz="3600" b="1" kern="1200" dirty="0">
                <a:effectLst/>
                <a:latin typeface="Calibri Light" panose="020F0302020204030204" pitchFamily="34" charset="0"/>
                <a:ea typeface="Times New Roman" panose="02020603050405020304" pitchFamily="18" charset="0"/>
                <a:cs typeface="Times New Roman" panose="02020603050405020304" pitchFamily="18" charset="0"/>
              </a:rPr>
              <a:t>Contrast that understanding with the meaning of Baptism after the resurrection.</a:t>
            </a:r>
            <a:r>
              <a:rPr lang="en-US" sz="3600" dirty="0">
                <a:latin typeface="Segoe UI" panose="020B0502040204020203" pitchFamily="34" charset="0"/>
                <a:ea typeface="Calibri" panose="020F0502020204030204" pitchFamily="34" charset="0"/>
              </a:rPr>
              <a:t> </a:t>
            </a:r>
          </a:p>
          <a:p>
            <a:pPr marL="742950" lvl="1" indent="-285750">
              <a:lnSpc>
                <a:spcPct val="107000"/>
              </a:lnSpc>
              <a:spcBef>
                <a:spcPts val="0"/>
              </a:spcBef>
              <a:buFont typeface="+mj-lt"/>
              <a:buAutoNum type="alphaLcPeriod"/>
            </a:pPr>
            <a:endParaRPr lang="en-US" sz="3600" b="1" kern="12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endParaRPr>
          </a:p>
          <a:p>
            <a:pPr marL="742950" lvl="1" indent="-285750">
              <a:lnSpc>
                <a:spcPct val="107000"/>
              </a:lnSpc>
              <a:spcBef>
                <a:spcPts val="0"/>
              </a:spcBef>
              <a:buFont typeface="+mj-lt"/>
              <a:buAutoNum type="alphaLcPeriod"/>
            </a:pPr>
            <a:r>
              <a:rPr lang="en-US" sz="3600" b="1"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Then take a Look at the </a:t>
            </a:r>
            <a:r>
              <a:rPr lang="en-US" sz="3600" b="1"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meaning of the words </a:t>
            </a:r>
            <a:r>
              <a:rPr lang="en-US" sz="3600" b="1"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in Bible Hub/ interlinear/ Acts 2:38</a:t>
            </a:r>
            <a:endParaRPr lang="en-US" sz="3600" dirty="0">
              <a:effectLst/>
              <a:latin typeface="Segoe UI" panose="020B0502040204020203" pitchFamily="34" charset="0"/>
              <a:ea typeface="Calibri" panose="020F0502020204030204" pitchFamily="34" charset="0"/>
            </a:endParaRPr>
          </a:p>
          <a:p>
            <a:pPr marL="1143000" marR="0" lvl="2" indent="-228600">
              <a:lnSpc>
                <a:spcPct val="107000"/>
              </a:lnSpc>
              <a:spcBef>
                <a:spcPts val="0"/>
              </a:spcBef>
              <a:spcAft>
                <a:spcPts val="800"/>
              </a:spcAft>
              <a:buFont typeface="+mj-lt"/>
              <a:buAutoNum type="romanLcPeriod"/>
            </a:pPr>
            <a:r>
              <a:rPr lang="en-US" sz="3600" u="sng" dirty="0">
                <a:solidFill>
                  <a:srgbClr val="0000FF"/>
                </a:solidFill>
              </a:rPr>
              <a:t>https://Biblehub.com/commentaries/acts/2-38.htm</a:t>
            </a:r>
            <a:endParaRPr lang="en-US" sz="3600" dirty="0">
              <a:solidFill>
                <a:srgbClr val="0000FF"/>
              </a:solidFill>
            </a:endParaRPr>
          </a:p>
          <a:p>
            <a:pPr lvl="0"/>
            <a:r>
              <a:rPr lang="en-US" sz="3600" b="1" baseline="30000" dirty="0"/>
              <a:t>38 </a:t>
            </a:r>
            <a:r>
              <a:rPr lang="en-US" sz="3600" dirty="0"/>
              <a:t>Peter </a:t>
            </a:r>
            <a:r>
              <a:rPr lang="en-US" sz="3600" i="1" dirty="0"/>
              <a:t>said</a:t>
            </a:r>
            <a:r>
              <a:rPr lang="en-US" sz="3600" dirty="0"/>
              <a:t> to them, </a:t>
            </a:r>
          </a:p>
          <a:p>
            <a:pPr lvl="0"/>
            <a:r>
              <a:rPr lang="en-US" sz="3600" dirty="0"/>
              <a:t>“</a:t>
            </a:r>
            <a:r>
              <a:rPr lang="en-US" sz="3600" baseline="30000" dirty="0"/>
              <a:t>(</a:t>
            </a:r>
            <a:r>
              <a:rPr lang="en-US" sz="3600" u="sng" baseline="30000" dirty="0">
                <a:hlinkClick r:id="rId2"/>
              </a:rPr>
              <a:t>A</a:t>
            </a:r>
            <a:r>
              <a:rPr lang="en-US" sz="3600" baseline="30000" dirty="0">
                <a:highlight>
                  <a:srgbClr val="FFFF00"/>
                </a:highlight>
              </a:rPr>
              <a:t>)</a:t>
            </a:r>
            <a:r>
              <a:rPr lang="en-US" sz="3600" dirty="0">
                <a:highlight>
                  <a:srgbClr val="FFFF00"/>
                </a:highlight>
              </a:rPr>
              <a:t>Repent</a:t>
            </a:r>
            <a:r>
              <a:rPr lang="en-US" sz="3600" dirty="0"/>
              <a:t>, and each of you be </a:t>
            </a:r>
            <a:r>
              <a:rPr lang="en-US" sz="3600" baseline="30000" dirty="0"/>
              <a:t>(</a:t>
            </a:r>
            <a:r>
              <a:rPr lang="en-US" sz="3600" u="sng" baseline="30000" dirty="0">
                <a:hlinkClick r:id="rId2"/>
              </a:rPr>
              <a:t>B</a:t>
            </a:r>
            <a:r>
              <a:rPr lang="en-US" sz="3600" baseline="30000" dirty="0">
                <a:highlight>
                  <a:srgbClr val="FFFF00"/>
                </a:highlight>
              </a:rPr>
              <a:t>)</a:t>
            </a:r>
            <a:r>
              <a:rPr lang="en-US" sz="3600" u="sng" dirty="0">
                <a:highlight>
                  <a:srgbClr val="FFFF00"/>
                </a:highlight>
              </a:rPr>
              <a:t>baptized</a:t>
            </a:r>
            <a:r>
              <a:rPr lang="en-US" sz="3600" u="sng" dirty="0"/>
              <a:t> in the name of Jesus Christ</a:t>
            </a:r>
            <a:r>
              <a:rPr lang="en-US" sz="3600" dirty="0"/>
              <a:t> </a:t>
            </a:r>
            <a:r>
              <a:rPr lang="en-US" sz="3600" dirty="0">
                <a:highlight>
                  <a:srgbClr val="FFFF00"/>
                </a:highlight>
              </a:rPr>
              <a:t>for</a:t>
            </a:r>
            <a:r>
              <a:rPr lang="en-US" sz="3600" dirty="0"/>
              <a:t> the forgiveness of your sins, and you will receive the gift of the Holy Spirit.</a:t>
            </a:r>
          </a:p>
          <a:p>
            <a:pPr marL="914400" lvl="1" indent="-457200">
              <a:buFont typeface="+mj-lt"/>
              <a:buAutoNum type="alphaLcPeriod" startAt="7"/>
            </a:pPr>
            <a:r>
              <a:rPr lang="en-US" sz="3600" dirty="0"/>
              <a:t>  Look up the verse in Bible Hub/ interlinear/ Acts 2:38</a:t>
            </a:r>
          </a:p>
          <a:p>
            <a:pPr lvl="2"/>
            <a:r>
              <a:rPr lang="en-US" sz="3600" dirty="0"/>
              <a:t> If so who were they and what was their relationship?  </a:t>
            </a:r>
          </a:p>
          <a:p>
            <a:endParaRPr lang="en-US" sz="3600" dirty="0"/>
          </a:p>
          <a:p>
            <a:endParaRPr lang="en-US" sz="3600" dirty="0"/>
          </a:p>
          <a:p>
            <a:pPr lvl="1">
              <a:lnSpc>
                <a:spcPct val="107000"/>
              </a:lnSpc>
              <a:spcBef>
                <a:spcPts val="0"/>
              </a:spcBef>
              <a:spcAft>
                <a:spcPts val="800"/>
              </a:spcAft>
              <a:buFont typeface="+mj-lt"/>
              <a:buAutoNum type="alphaLcPeriod"/>
            </a:pPr>
            <a:endParaRPr lang="en-US" sz="3200" dirty="0">
              <a:effectLst/>
              <a:latin typeface="Segoe UI" panose="020B0502040204020203"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87992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61725-C609-956C-6F36-42FC94D52B99}"/>
              </a:ext>
            </a:extLst>
          </p:cNvPr>
          <p:cNvSpPr>
            <a:spLocks noGrp="1"/>
          </p:cNvSpPr>
          <p:nvPr>
            <p:ph type="title"/>
          </p:nvPr>
        </p:nvSpPr>
        <p:spPr/>
        <p:txBody>
          <a:bodyPr/>
          <a:lstStyle/>
          <a:p>
            <a:pPr algn="ctr"/>
            <a:r>
              <a:rPr lang="en-US" b="1" dirty="0"/>
              <a:t>Finding the Greek definition of a word in a verse</a:t>
            </a:r>
          </a:p>
        </p:txBody>
      </p:sp>
      <p:sp>
        <p:nvSpPr>
          <p:cNvPr id="3" name="Content Placeholder 2">
            <a:extLst>
              <a:ext uri="{FF2B5EF4-FFF2-40B4-BE49-F238E27FC236}">
                <a16:creationId xmlns:a16="http://schemas.microsoft.com/office/drawing/2014/main" id="{F122A0A8-165E-7425-21AE-E8735D400798}"/>
              </a:ext>
            </a:extLst>
          </p:cNvPr>
          <p:cNvSpPr>
            <a:spLocks noGrp="1"/>
          </p:cNvSpPr>
          <p:nvPr>
            <p:ph idx="1"/>
          </p:nvPr>
        </p:nvSpPr>
        <p:spPr/>
        <p:txBody>
          <a:bodyPr>
            <a:normAutofit/>
          </a:bodyPr>
          <a:lstStyle/>
          <a:p>
            <a:pPr marL="0" indent="0" algn="ctr">
              <a:buNone/>
            </a:pPr>
            <a:r>
              <a:rPr lang="en-US" sz="3600" b="1" dirty="0"/>
              <a:t>Using </a:t>
            </a:r>
            <a:r>
              <a:rPr lang="en-US" sz="3600" b="1" dirty="0">
                <a:solidFill>
                  <a:srgbClr val="0000FF"/>
                </a:solidFill>
                <a:hlinkClick r:id="rId2"/>
              </a:rPr>
              <a:t>www.biblehub.com/interlinear</a:t>
            </a:r>
            <a:endParaRPr lang="en-US" sz="3600" b="1" dirty="0">
              <a:solidFill>
                <a:srgbClr val="0000FF"/>
              </a:solidFill>
            </a:endParaRPr>
          </a:p>
          <a:p>
            <a:pPr marL="0" indent="0" algn="ctr">
              <a:buNone/>
            </a:pPr>
            <a:r>
              <a:rPr lang="en-US" sz="3600" b="1" dirty="0"/>
              <a:t>To find the Greek definition of a word or verse</a:t>
            </a:r>
          </a:p>
        </p:txBody>
      </p:sp>
    </p:spTree>
    <p:extLst>
      <p:ext uri="{BB962C8B-B14F-4D97-AF65-F5344CB8AC3E}">
        <p14:creationId xmlns:p14="http://schemas.microsoft.com/office/powerpoint/2010/main" val="3686390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048CD-5658-3207-B76E-770D7632E44F}"/>
              </a:ext>
            </a:extLst>
          </p:cNvPr>
          <p:cNvSpPr>
            <a:spLocks noGrp="1"/>
          </p:cNvSpPr>
          <p:nvPr>
            <p:ph type="title"/>
          </p:nvPr>
        </p:nvSpPr>
        <p:spPr>
          <a:xfrm>
            <a:off x="838200" y="365125"/>
            <a:ext cx="10515600" cy="1006475"/>
          </a:xfrm>
        </p:spPr>
        <p:txBody>
          <a:bodyPr>
            <a:normAutofit fontScale="90000"/>
          </a:bodyPr>
          <a:lstStyle/>
          <a:p>
            <a:pPr algn="ctr"/>
            <a:r>
              <a:rPr lang="en-US" dirty="0">
                <a:highlight>
                  <a:srgbClr val="FFFF00"/>
                </a:highlight>
              </a:rPr>
              <a:t>Analysis of the meaning</a:t>
            </a:r>
            <a:r>
              <a:rPr lang="en-US" dirty="0"/>
              <a:t>: Investigate (</a:t>
            </a:r>
            <a:r>
              <a:rPr lang="en-US" i="1" dirty="0" err="1">
                <a:solidFill>
                  <a:srgbClr val="0000FF"/>
                </a:solidFill>
              </a:rPr>
              <a:t>BibleHub</a:t>
            </a:r>
            <a:r>
              <a:rPr lang="en-US" i="1" dirty="0">
                <a:solidFill>
                  <a:srgbClr val="0000FF"/>
                </a:solidFill>
              </a:rPr>
              <a:t>/interlinear)</a:t>
            </a:r>
          </a:p>
        </p:txBody>
      </p:sp>
      <p:sp>
        <p:nvSpPr>
          <p:cNvPr id="3" name="Content Placeholder 2">
            <a:extLst>
              <a:ext uri="{FF2B5EF4-FFF2-40B4-BE49-F238E27FC236}">
                <a16:creationId xmlns:a16="http://schemas.microsoft.com/office/drawing/2014/main" id="{D6742BFC-A933-4992-4F2C-A78891B87DBC}"/>
              </a:ext>
            </a:extLst>
          </p:cNvPr>
          <p:cNvSpPr>
            <a:spLocks noGrp="1"/>
          </p:cNvSpPr>
          <p:nvPr>
            <p:ph idx="1"/>
          </p:nvPr>
        </p:nvSpPr>
        <p:spPr>
          <a:xfrm>
            <a:off x="838200" y="1371600"/>
            <a:ext cx="10515600" cy="5486400"/>
          </a:xfrm>
        </p:spPr>
        <p:txBody>
          <a:bodyPr>
            <a:normAutofit lnSpcReduction="10000"/>
          </a:bodyPr>
          <a:lstStyle/>
          <a:p>
            <a:pPr marL="0" indent="0">
              <a:buNone/>
            </a:pPr>
            <a:endParaRPr lang="en-US" dirty="0">
              <a:solidFill>
                <a:srgbClr val="000000"/>
              </a:solidFill>
              <a:latin typeface="system-ui"/>
              <a:hlinkClick r:id="rId2">
                <a:extLst>
                  <a:ext uri="{A12FA001-AC4F-418D-AE19-62706E023703}">
                    <ahyp:hlinkClr xmlns:ahyp="http://schemas.microsoft.com/office/drawing/2018/hyperlinkcolor" val="tx"/>
                  </a:ext>
                </a:extLst>
              </a:hlinkClick>
            </a:endParaRPr>
          </a:p>
          <a:p>
            <a:pPr marL="0" indent="0">
              <a:buNone/>
            </a:pPr>
            <a:r>
              <a:rPr lang="en-US" dirty="0">
                <a:solidFill>
                  <a:srgbClr val="0563C1"/>
                </a:solidFill>
                <a:hlinkClick r:id="rId2">
                  <a:extLst>
                    <a:ext uri="{A12FA001-AC4F-418D-AE19-62706E023703}">
                      <ahyp:hlinkClr xmlns:ahyp="http://schemas.microsoft.com/office/drawing/2018/hyperlinkcolor" val="tx"/>
                    </a:ext>
                  </a:extLst>
                </a:hlinkClick>
              </a:rPr>
              <a:t>https://Biblehub.com/interlinear/acts/2-38.htm</a:t>
            </a:r>
            <a:endParaRPr lang="en-US" dirty="0"/>
          </a:p>
          <a:p>
            <a:r>
              <a:rPr lang="en-US" b="1" i="0" baseline="30000" dirty="0">
                <a:solidFill>
                  <a:srgbClr val="000000"/>
                </a:solidFill>
                <a:effectLst/>
                <a:latin typeface="system-ui"/>
              </a:rPr>
              <a:t>38 </a:t>
            </a:r>
            <a:r>
              <a:rPr lang="en-US" b="0" i="0" dirty="0">
                <a:solidFill>
                  <a:srgbClr val="000000"/>
                </a:solidFill>
                <a:effectLst/>
                <a:latin typeface="system-ui"/>
              </a:rPr>
              <a:t>Peter </a:t>
            </a:r>
            <a:r>
              <a:rPr lang="en-US" b="0" i="1" dirty="0">
                <a:solidFill>
                  <a:srgbClr val="000000"/>
                </a:solidFill>
                <a:effectLst/>
                <a:latin typeface="system-ui"/>
              </a:rPr>
              <a:t>said</a:t>
            </a:r>
            <a:r>
              <a:rPr lang="en-US" b="0" i="0" dirty="0">
                <a:solidFill>
                  <a:srgbClr val="000000"/>
                </a:solidFill>
                <a:effectLst/>
                <a:latin typeface="system-ui"/>
              </a:rPr>
              <a:t> to them, “</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cross-reference A"/>
              </a:rPr>
              <a:t>A</a:t>
            </a:r>
            <a:r>
              <a:rPr lang="en-US" b="0" i="0" baseline="30000" dirty="0">
                <a:solidFill>
                  <a:srgbClr val="000000"/>
                </a:solidFill>
                <a:effectLst/>
                <a:latin typeface="system-ui"/>
              </a:rPr>
              <a:t>)</a:t>
            </a:r>
            <a:r>
              <a:rPr lang="en-US" b="0" i="0" dirty="0">
                <a:solidFill>
                  <a:srgbClr val="000000"/>
                </a:solidFill>
                <a:effectLst/>
                <a:highlight>
                  <a:srgbClr val="FFFF00"/>
                </a:highlight>
                <a:latin typeface="system-ui"/>
              </a:rPr>
              <a:t>Repent</a:t>
            </a:r>
            <a:r>
              <a:rPr lang="en-US" b="0" i="0" dirty="0">
                <a:solidFill>
                  <a:srgbClr val="000000"/>
                </a:solidFill>
                <a:effectLst/>
                <a:latin typeface="system-ui"/>
              </a:rPr>
              <a:t>, and each of you </a:t>
            </a:r>
            <a:r>
              <a:rPr lang="en-US" b="0" i="0" dirty="0">
                <a:solidFill>
                  <a:srgbClr val="000000"/>
                </a:solidFill>
                <a:effectLst/>
                <a:highlight>
                  <a:srgbClr val="FFFF00"/>
                </a:highlight>
                <a:latin typeface="system-ui"/>
              </a:rPr>
              <a:t>be </a:t>
            </a:r>
            <a:r>
              <a:rPr lang="en-US" b="0" i="0" baseline="30000" dirty="0">
                <a:solidFill>
                  <a:srgbClr val="000000"/>
                </a:solidFill>
                <a:effectLst/>
                <a:highlight>
                  <a:srgbClr val="FFFF00"/>
                </a:highlight>
                <a:latin typeface="system-ui"/>
              </a:rPr>
              <a:t>(</a:t>
            </a:r>
            <a:r>
              <a:rPr lang="en-US" b="0" i="0" baseline="30000" dirty="0">
                <a:solidFill>
                  <a:srgbClr val="4A4A4A"/>
                </a:solidFill>
                <a:effectLst/>
                <a:highlight>
                  <a:srgbClr val="FFFF00"/>
                </a:highlight>
                <a:latin typeface="system-ui"/>
                <a:hlinkClick r:id="rId4" tooltip="See cross-reference B"/>
              </a:rPr>
              <a:t>B</a:t>
            </a:r>
            <a:r>
              <a:rPr lang="en-US" b="0" i="0" baseline="30000" dirty="0">
                <a:solidFill>
                  <a:srgbClr val="000000"/>
                </a:solidFill>
                <a:effectLst/>
                <a:highlight>
                  <a:srgbClr val="FFFF00"/>
                </a:highlight>
                <a:latin typeface="system-ui"/>
              </a:rPr>
              <a:t>)</a:t>
            </a:r>
            <a:r>
              <a:rPr lang="en-US" b="0" i="0" dirty="0">
                <a:solidFill>
                  <a:srgbClr val="000000"/>
                </a:solidFill>
                <a:effectLst/>
                <a:highlight>
                  <a:srgbClr val="FFFF00"/>
                </a:highlight>
                <a:latin typeface="system-ui"/>
              </a:rPr>
              <a:t>baptized in the name of Jesus Christ</a:t>
            </a:r>
            <a:r>
              <a:rPr lang="en-US" b="0" i="0" dirty="0">
                <a:solidFill>
                  <a:srgbClr val="000000"/>
                </a:solidFill>
                <a:effectLst/>
                <a:latin typeface="system-ui"/>
              </a:rPr>
              <a:t> </a:t>
            </a:r>
            <a:r>
              <a:rPr lang="en-US" b="0" i="0" dirty="0">
                <a:solidFill>
                  <a:srgbClr val="000000"/>
                </a:solidFill>
                <a:effectLst/>
                <a:highlight>
                  <a:srgbClr val="FFFF00"/>
                </a:highlight>
                <a:latin typeface="system-ui"/>
              </a:rPr>
              <a:t>for</a:t>
            </a:r>
            <a:r>
              <a:rPr lang="en-US" b="0" i="0" dirty="0">
                <a:solidFill>
                  <a:srgbClr val="000000"/>
                </a:solidFill>
                <a:effectLst/>
                <a:latin typeface="system-ui"/>
              </a:rPr>
              <a:t> the forgiveness of your sins, and you will r</a:t>
            </a:r>
            <a:r>
              <a:rPr lang="en-US" dirty="0">
                <a:solidFill>
                  <a:srgbClr val="000000"/>
                </a:solidFill>
                <a:latin typeface="system-ui"/>
              </a:rPr>
              <a:t>eceive the gift of the Holy Spirit. NASB</a:t>
            </a:r>
          </a:p>
          <a:p>
            <a:pPr marL="0" indent="0">
              <a:buNone/>
            </a:pPr>
            <a:r>
              <a:rPr lang="en-US" b="0" i="0" dirty="0">
                <a:solidFill>
                  <a:srgbClr val="000000"/>
                </a:solidFill>
                <a:effectLst/>
                <a:highlight>
                  <a:srgbClr val="FFFF00"/>
                </a:highlight>
                <a:latin typeface="system-ui"/>
              </a:rPr>
              <a:t>“Repent” </a:t>
            </a:r>
            <a:r>
              <a:rPr lang="en-US" dirty="0">
                <a:solidFill>
                  <a:srgbClr val="000000"/>
                </a:solidFill>
                <a:highlight>
                  <a:srgbClr val="FFFF00"/>
                </a:highlight>
                <a:latin typeface="system-ui"/>
              </a:rPr>
              <a:t>S</a:t>
            </a:r>
            <a:r>
              <a:rPr lang="en-US" b="0" i="0" dirty="0">
                <a:solidFill>
                  <a:srgbClr val="000000"/>
                </a:solidFill>
                <a:effectLst/>
                <a:highlight>
                  <a:srgbClr val="FFFF00"/>
                </a:highlight>
                <a:latin typeface="system-ui"/>
              </a:rPr>
              <a:t>trong’s  #3340- </a:t>
            </a:r>
            <a:r>
              <a:rPr lang="en-US" b="0" i="0" dirty="0">
                <a:solidFill>
                  <a:srgbClr val="000000"/>
                </a:solidFill>
                <a:effectLst/>
                <a:latin typeface="system-ui"/>
              </a:rPr>
              <a:t>to change one’s mind or purpose.</a:t>
            </a:r>
          </a:p>
          <a:p>
            <a:pPr marL="0" indent="0">
              <a:buNone/>
            </a:pPr>
            <a:r>
              <a:rPr lang="en-US" b="0" i="0" dirty="0">
                <a:solidFill>
                  <a:srgbClr val="000000"/>
                </a:solidFill>
                <a:effectLst/>
                <a:highlight>
                  <a:srgbClr val="FFFF00"/>
                </a:highlight>
                <a:latin typeface="system-ui"/>
              </a:rPr>
              <a:t>“be baptized”- Strong’s # 907- </a:t>
            </a:r>
            <a:r>
              <a:rPr lang="en-US" b="0" i="0" dirty="0">
                <a:solidFill>
                  <a:srgbClr val="000000"/>
                </a:solidFill>
                <a:effectLst/>
                <a:latin typeface="system-ui"/>
              </a:rPr>
              <a:t>to dip, “submerge,” but specifically of ceremonial dipping; I baptize.</a:t>
            </a:r>
          </a:p>
          <a:p>
            <a:pPr marL="0" indent="0">
              <a:buNone/>
            </a:pPr>
            <a:r>
              <a:rPr lang="en-US" dirty="0">
                <a:solidFill>
                  <a:srgbClr val="000000"/>
                </a:solidFill>
                <a:highlight>
                  <a:srgbClr val="FFFF00"/>
                </a:highlight>
                <a:latin typeface="system-ui"/>
              </a:rPr>
              <a:t>“For is #519 </a:t>
            </a:r>
            <a:r>
              <a:rPr lang="en-US" dirty="0">
                <a:solidFill>
                  <a:srgbClr val="000000"/>
                </a:solidFill>
                <a:latin typeface="system-ui"/>
              </a:rPr>
              <a:t>eis (a preposition) – </a:t>
            </a:r>
            <a:r>
              <a:rPr lang="en-US" i="1" dirty="0">
                <a:solidFill>
                  <a:srgbClr val="000000"/>
                </a:solidFill>
                <a:latin typeface="system-ui"/>
              </a:rPr>
              <a:t>properly, into (unto) – literally, "motion into which" implying penetration ("unto," "union") to a particular purpose or </a:t>
            </a:r>
            <a:r>
              <a:rPr lang="en-US" sz="3000" i="1" dirty="0">
                <a:solidFill>
                  <a:srgbClr val="000000"/>
                </a:solidFill>
                <a:latin typeface="system-ui"/>
              </a:rPr>
              <a:t>result</a:t>
            </a:r>
            <a:r>
              <a:rPr lang="en-US" sz="1600" i="1" dirty="0">
                <a:solidFill>
                  <a:srgbClr val="000000"/>
                </a:solidFill>
                <a:latin typeface="system-ui"/>
              </a:rPr>
              <a:t>.</a:t>
            </a:r>
          </a:p>
          <a:p>
            <a:pPr marL="0" indent="0" algn="l">
              <a:buNone/>
            </a:pPr>
            <a:br>
              <a:rPr lang="en-US" sz="1600" dirty="0"/>
            </a:br>
            <a:endParaRPr lang="en-US" sz="1600" dirty="0"/>
          </a:p>
        </p:txBody>
      </p:sp>
    </p:spTree>
    <p:extLst>
      <p:ext uri="{BB962C8B-B14F-4D97-AF65-F5344CB8AC3E}">
        <p14:creationId xmlns:p14="http://schemas.microsoft.com/office/powerpoint/2010/main" val="367700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F7A95-E0E5-1527-A523-FFD652F04CD5}"/>
              </a:ext>
            </a:extLst>
          </p:cNvPr>
          <p:cNvSpPr>
            <a:spLocks noGrp="1"/>
          </p:cNvSpPr>
          <p:nvPr>
            <p:ph type="title"/>
          </p:nvPr>
        </p:nvSpPr>
        <p:spPr>
          <a:xfrm>
            <a:off x="838200" y="365125"/>
            <a:ext cx="10515600" cy="626913"/>
          </a:xfrm>
        </p:spPr>
        <p:txBody>
          <a:bodyPr>
            <a:normAutofit fontScale="90000"/>
          </a:bodyPr>
          <a:lstStyle/>
          <a:p>
            <a:r>
              <a:rPr lang="en-US" sz="2800" dirty="0"/>
              <a:t> </a:t>
            </a:r>
            <a:br>
              <a:rPr lang="en-US" sz="2800" dirty="0"/>
            </a:br>
            <a:endParaRPr lang="en-US" sz="2800" dirty="0"/>
          </a:p>
        </p:txBody>
      </p:sp>
      <p:pic>
        <p:nvPicPr>
          <p:cNvPr id="4" name="Content Placeholder 3">
            <a:extLst>
              <a:ext uri="{FF2B5EF4-FFF2-40B4-BE49-F238E27FC236}">
                <a16:creationId xmlns:a16="http://schemas.microsoft.com/office/drawing/2014/main" id="{ED9E0B92-1226-78B7-9F16-A7260F9FA223}"/>
              </a:ext>
            </a:extLst>
          </p:cNvPr>
          <p:cNvPicPr>
            <a:picLocks noGrp="1" noChangeAspect="1"/>
          </p:cNvPicPr>
          <p:nvPr>
            <p:ph idx="1"/>
          </p:nvPr>
        </p:nvPicPr>
        <p:blipFill>
          <a:blip r:embed="rId2"/>
          <a:stretch>
            <a:fillRect/>
          </a:stretch>
        </p:blipFill>
        <p:spPr>
          <a:xfrm>
            <a:off x="898585" y="1250830"/>
            <a:ext cx="10394830" cy="5633049"/>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4D95E814-7655-B9E2-ABDC-4214C3CBA605}"/>
                  </a:ext>
                </a:extLst>
              </p14:cNvPr>
              <p14:cNvContentPartPr/>
              <p14:nvPr/>
            </p14:nvContentPartPr>
            <p14:xfrm>
              <a:off x="7430325" y="2992395"/>
              <a:ext cx="733680" cy="658800"/>
            </p14:xfrm>
          </p:contentPart>
        </mc:Choice>
        <mc:Fallback xmlns="">
          <p:pic>
            <p:nvPicPr>
              <p:cNvPr id="5" name="Ink 4">
                <a:extLst>
                  <a:ext uri="{FF2B5EF4-FFF2-40B4-BE49-F238E27FC236}">
                    <a16:creationId xmlns:a16="http://schemas.microsoft.com/office/drawing/2014/main" id="{4D95E814-7655-B9E2-ABDC-4214C3CBA605}"/>
                  </a:ext>
                </a:extLst>
              </p:cNvPr>
              <p:cNvPicPr/>
              <p:nvPr/>
            </p:nvPicPr>
            <p:blipFill>
              <a:blip r:embed="rId4"/>
              <a:stretch>
                <a:fillRect/>
              </a:stretch>
            </p:blipFill>
            <p:spPr>
              <a:xfrm>
                <a:off x="7340325" y="2812755"/>
                <a:ext cx="913320" cy="1018440"/>
              </a:xfrm>
              <a:prstGeom prst="rect">
                <a:avLst/>
              </a:prstGeom>
            </p:spPr>
          </p:pic>
        </mc:Fallback>
      </mc:AlternateContent>
    </p:spTree>
    <p:extLst>
      <p:ext uri="{BB962C8B-B14F-4D97-AF65-F5344CB8AC3E}">
        <p14:creationId xmlns:p14="http://schemas.microsoft.com/office/powerpoint/2010/main" val="1588022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is the distance between Berea and Thessalonica in the ...">
            <a:extLst>
              <a:ext uri="{FF2B5EF4-FFF2-40B4-BE49-F238E27FC236}">
                <a16:creationId xmlns:a16="http://schemas.microsoft.com/office/drawing/2014/main" id="{E3C89B49-A707-29E1-7234-7988BC3C9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981" y="212942"/>
            <a:ext cx="8130044" cy="654484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E7EA2217-4E00-8EB7-CA11-6A45DF25176A}"/>
                  </a:ext>
                </a:extLst>
              </p14:cNvPr>
              <p14:cNvContentPartPr/>
              <p14:nvPr/>
            </p14:nvContentPartPr>
            <p14:xfrm>
              <a:off x="4124840" y="1361267"/>
              <a:ext cx="360" cy="360"/>
            </p14:xfrm>
          </p:contentPart>
        </mc:Choice>
        <mc:Fallback xmlns="">
          <p:pic>
            <p:nvPicPr>
              <p:cNvPr id="5" name="Ink 4">
                <a:extLst>
                  <a:ext uri="{FF2B5EF4-FFF2-40B4-BE49-F238E27FC236}">
                    <a16:creationId xmlns:a16="http://schemas.microsoft.com/office/drawing/2014/main" id="{E7EA2217-4E00-8EB7-CA11-6A45DF25176A}"/>
                  </a:ext>
                </a:extLst>
              </p:cNvPr>
              <p:cNvPicPr/>
              <p:nvPr/>
            </p:nvPicPr>
            <p:blipFill>
              <a:blip r:embed="rId4"/>
              <a:stretch>
                <a:fillRect/>
              </a:stretch>
            </p:blipFill>
            <p:spPr>
              <a:xfrm>
                <a:off x="4115840" y="1352267"/>
                <a:ext cx="18000" cy="18000"/>
              </a:xfrm>
              <a:prstGeom prst="rect">
                <a:avLst/>
              </a:prstGeom>
            </p:spPr>
          </p:pic>
        </mc:Fallback>
      </mc:AlternateContent>
    </p:spTree>
    <p:extLst>
      <p:ext uri="{BB962C8B-B14F-4D97-AF65-F5344CB8AC3E}">
        <p14:creationId xmlns:p14="http://schemas.microsoft.com/office/powerpoint/2010/main" val="3407799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32671-59F3-E323-57F8-1F15008A957D}"/>
              </a:ext>
            </a:extLst>
          </p:cNvPr>
          <p:cNvSpPr>
            <a:spLocks noGrp="1"/>
          </p:cNvSpPr>
          <p:nvPr>
            <p:ph type="title"/>
          </p:nvPr>
        </p:nvSpPr>
        <p:spPr>
          <a:xfrm>
            <a:off x="838200" y="365126"/>
            <a:ext cx="10515600" cy="989222"/>
          </a:xfrm>
        </p:spPr>
        <p:txBody>
          <a:bodyPr>
            <a:normAutofit/>
          </a:bodyPr>
          <a:lstStyle/>
          <a:p>
            <a:r>
              <a:rPr lang="en-US" sz="2800" dirty="0"/>
              <a:t>Next Click on “baptized”  </a:t>
            </a:r>
            <a:r>
              <a:rPr lang="en-US" sz="2800" dirty="0">
                <a:hlinkClick r:id="rId2" tooltip="Strong's Greek 907: Lit: I dip, submerge, but specifically of ceremonial dipping; I baptize. "/>
              </a:rPr>
              <a:t>907</a:t>
            </a:r>
            <a:r>
              <a:rPr lang="en-US" sz="2800" dirty="0"/>
              <a:t> </a:t>
            </a:r>
            <a:r>
              <a:rPr lang="en-US" sz="2800" dirty="0">
                <a:hlinkClick r:id="rId3" tooltip="Englishman's Greek Concordance"/>
              </a:rPr>
              <a:t>[e]</a:t>
            </a:r>
            <a:r>
              <a:rPr lang="en-US" sz="2800" dirty="0"/>
              <a:t> </a:t>
            </a:r>
            <a:r>
              <a:rPr lang="en-US" sz="2800" dirty="0">
                <a:hlinkClick r:id="rId4" tooltip="baptisthētō: Lit: I dip, submerge, but specifically of ceremonial dipping; I baptize. "/>
              </a:rPr>
              <a:t>baptisthētō</a:t>
            </a:r>
            <a:r>
              <a:rPr lang="en-US" sz="2800" dirty="0"/>
              <a:t> βαπτισθήτω  ,</a:t>
            </a:r>
            <a:br>
              <a:rPr lang="en-US" sz="2800" dirty="0"/>
            </a:br>
            <a:r>
              <a:rPr lang="en-US" sz="2800" dirty="0"/>
              <a:t> be baptized </a:t>
            </a:r>
            <a:r>
              <a:rPr lang="en-US" sz="2800" dirty="0">
                <a:hlinkClick r:id="rId5" tooltip="Verb - Aorist Imperative Passive - 3rd Person Singular"/>
              </a:rPr>
              <a:t>V-AMP-3S</a:t>
            </a:r>
            <a:r>
              <a:rPr lang="en-US" sz="2800" dirty="0"/>
              <a:t>-</a:t>
            </a:r>
          </a:p>
        </p:txBody>
      </p:sp>
      <p:pic>
        <p:nvPicPr>
          <p:cNvPr id="5" name="Content Placeholder 4">
            <a:extLst>
              <a:ext uri="{FF2B5EF4-FFF2-40B4-BE49-F238E27FC236}">
                <a16:creationId xmlns:a16="http://schemas.microsoft.com/office/drawing/2014/main" id="{81AC895E-89A7-591D-F2C9-5FBA5627EBCB}"/>
              </a:ext>
            </a:extLst>
          </p:cNvPr>
          <p:cNvPicPr>
            <a:picLocks noGrp="1" noChangeAspect="1"/>
          </p:cNvPicPr>
          <p:nvPr>
            <p:ph idx="1"/>
          </p:nvPr>
        </p:nvPicPr>
        <p:blipFill>
          <a:blip r:embed="rId6"/>
          <a:stretch>
            <a:fillRect/>
          </a:stretch>
        </p:blipFill>
        <p:spPr>
          <a:xfrm>
            <a:off x="284673" y="1242204"/>
            <a:ext cx="11585274" cy="5684807"/>
          </a:xfrm>
        </p:spPr>
      </p:pic>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A2F4DDA1-6643-6419-AC2B-917B8B63DB8C}"/>
                  </a:ext>
                </a:extLst>
              </p14:cNvPr>
              <p14:cNvContentPartPr/>
              <p14:nvPr/>
            </p14:nvContentPartPr>
            <p14:xfrm>
              <a:off x="7298565" y="3843795"/>
              <a:ext cx="344520" cy="4680"/>
            </p14:xfrm>
          </p:contentPart>
        </mc:Choice>
        <mc:Fallback xmlns="">
          <p:pic>
            <p:nvPicPr>
              <p:cNvPr id="6" name="Ink 5">
                <a:extLst>
                  <a:ext uri="{FF2B5EF4-FFF2-40B4-BE49-F238E27FC236}">
                    <a16:creationId xmlns:a16="http://schemas.microsoft.com/office/drawing/2014/main" id="{A2F4DDA1-6643-6419-AC2B-917B8B63DB8C}"/>
                  </a:ext>
                </a:extLst>
              </p:cNvPr>
              <p:cNvPicPr/>
              <p:nvPr/>
            </p:nvPicPr>
            <p:blipFill>
              <a:blip r:embed="rId8"/>
              <a:stretch>
                <a:fillRect/>
              </a:stretch>
            </p:blipFill>
            <p:spPr>
              <a:xfrm>
                <a:off x="7208565" y="3663795"/>
                <a:ext cx="524160" cy="364320"/>
              </a:xfrm>
              <a:prstGeom prst="rect">
                <a:avLst/>
              </a:prstGeom>
            </p:spPr>
          </p:pic>
        </mc:Fallback>
      </mc:AlternateContent>
    </p:spTree>
    <p:extLst>
      <p:ext uri="{BB962C8B-B14F-4D97-AF65-F5344CB8AC3E}">
        <p14:creationId xmlns:p14="http://schemas.microsoft.com/office/powerpoint/2010/main" val="3975153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D5262-0026-2048-56E8-F66DB98BB0AB}"/>
              </a:ext>
            </a:extLst>
          </p:cNvPr>
          <p:cNvSpPr>
            <a:spLocks noGrp="1"/>
          </p:cNvSpPr>
          <p:nvPr>
            <p:ph type="title"/>
          </p:nvPr>
        </p:nvSpPr>
        <p:spPr/>
        <p:txBody>
          <a:bodyPr/>
          <a:lstStyle/>
          <a:p>
            <a:pPr algn="ctr"/>
            <a:r>
              <a:rPr lang="en-US" b="1" dirty="0"/>
              <a:t>Cross-referencing a verse</a:t>
            </a:r>
          </a:p>
        </p:txBody>
      </p:sp>
      <p:sp>
        <p:nvSpPr>
          <p:cNvPr id="3" name="Content Placeholder 2">
            <a:extLst>
              <a:ext uri="{FF2B5EF4-FFF2-40B4-BE49-F238E27FC236}">
                <a16:creationId xmlns:a16="http://schemas.microsoft.com/office/drawing/2014/main" id="{E719C479-E52C-E796-0D16-0A6ACFB7DC5A}"/>
              </a:ext>
            </a:extLst>
          </p:cNvPr>
          <p:cNvSpPr>
            <a:spLocks noGrp="1"/>
          </p:cNvSpPr>
          <p:nvPr>
            <p:ph idx="1"/>
          </p:nvPr>
        </p:nvSpPr>
        <p:spPr/>
        <p:txBody>
          <a:bodyPr>
            <a:normAutofit/>
          </a:bodyPr>
          <a:lstStyle/>
          <a:p>
            <a:pPr marL="0" indent="0" algn="ctr">
              <a:buNone/>
            </a:pPr>
            <a:r>
              <a:rPr lang="en-US" sz="3600" b="1" dirty="0"/>
              <a:t>Using </a:t>
            </a:r>
            <a:r>
              <a:rPr lang="en-US" sz="3600" b="1" dirty="0">
                <a:hlinkClick r:id="rId2"/>
              </a:rPr>
              <a:t>www.biblegateway.com</a:t>
            </a:r>
            <a:r>
              <a:rPr lang="en-US" sz="3600" b="1" dirty="0"/>
              <a:t> to find cross-references  or parallel translations for a verse</a:t>
            </a:r>
          </a:p>
          <a:p>
            <a:pPr marL="0" indent="0" algn="ctr">
              <a:buNone/>
            </a:pPr>
            <a:endParaRPr lang="en-US" sz="3600" b="1" dirty="0"/>
          </a:p>
          <a:p>
            <a:pPr marL="0" indent="0" algn="ctr">
              <a:buNone/>
            </a:pPr>
            <a:r>
              <a:rPr lang="en-US" sz="3600" b="1" dirty="0"/>
              <a:t>1. Choose the passage from </a:t>
            </a:r>
            <a:r>
              <a:rPr lang="en-US" sz="3600" b="1" dirty="0">
                <a:solidFill>
                  <a:srgbClr val="0000FF"/>
                </a:solidFill>
                <a:hlinkClick r:id="rId3"/>
              </a:rPr>
              <a:t>www.biblegateway.org</a:t>
            </a:r>
            <a:r>
              <a:rPr lang="en-US" sz="3600" b="1" dirty="0">
                <a:solidFill>
                  <a:srgbClr val="0000FF"/>
                </a:solidFill>
              </a:rPr>
              <a:t>.</a:t>
            </a:r>
          </a:p>
          <a:p>
            <a:pPr marL="0" indent="0" algn="ctr">
              <a:buNone/>
            </a:pPr>
            <a:r>
              <a:rPr lang="en-US" sz="3600" b="1" dirty="0"/>
              <a:t>Look for cross-references below the passage</a:t>
            </a:r>
          </a:p>
          <a:p>
            <a:pPr marL="742950" indent="-742950" algn="ctr">
              <a:buAutoNum type="arabicPeriod" startAt="2"/>
            </a:pPr>
            <a:r>
              <a:rPr lang="en-US" sz="3600" b="1" dirty="0"/>
              <a:t>Choose the passage from </a:t>
            </a:r>
            <a:r>
              <a:rPr lang="en-US" sz="3600" b="1" dirty="0">
                <a:hlinkClick r:id="rId4"/>
              </a:rPr>
              <a:t>www.biblehub.com</a:t>
            </a:r>
            <a:endParaRPr lang="en-US" sz="3600" b="1" dirty="0"/>
          </a:p>
          <a:p>
            <a:pPr marL="0" indent="0" algn="ctr">
              <a:buNone/>
            </a:pPr>
            <a:r>
              <a:rPr lang="en-US" sz="3600" b="1" dirty="0"/>
              <a:t>Look under “Parallel” and they will show up.</a:t>
            </a:r>
          </a:p>
          <a:p>
            <a:pPr marL="0" indent="0" algn="ctr">
              <a:buNone/>
            </a:pPr>
            <a:endParaRPr lang="en-US" sz="3600" b="1" dirty="0"/>
          </a:p>
          <a:p>
            <a:pPr marL="0" indent="0" algn="ctr">
              <a:buNone/>
            </a:pPr>
            <a:endParaRPr lang="en-US" sz="3600" b="1" dirty="0"/>
          </a:p>
        </p:txBody>
      </p:sp>
    </p:spTree>
    <p:extLst>
      <p:ext uri="{BB962C8B-B14F-4D97-AF65-F5344CB8AC3E}">
        <p14:creationId xmlns:p14="http://schemas.microsoft.com/office/powerpoint/2010/main" val="26629447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699AA-B0AD-3DDC-E5F7-14372EA52F07}"/>
              </a:ext>
            </a:extLst>
          </p:cNvPr>
          <p:cNvSpPr>
            <a:spLocks noGrp="1"/>
          </p:cNvSpPr>
          <p:nvPr>
            <p:ph type="title"/>
          </p:nvPr>
        </p:nvSpPr>
        <p:spPr>
          <a:xfrm>
            <a:off x="838200" y="365126"/>
            <a:ext cx="10515600" cy="532650"/>
          </a:xfrm>
        </p:spPr>
        <p:txBody>
          <a:bodyPr>
            <a:normAutofit fontScale="90000"/>
          </a:bodyPr>
          <a:lstStyle/>
          <a:p>
            <a:pPr algn="ctr"/>
            <a:r>
              <a:rPr lang="en-US" dirty="0">
                <a:highlight>
                  <a:srgbClr val="FFFF00"/>
                </a:highlight>
              </a:rPr>
              <a:t>Cross-references </a:t>
            </a:r>
            <a:r>
              <a:rPr lang="en-US" dirty="0"/>
              <a:t>for Acts 2:38	</a:t>
            </a:r>
          </a:p>
        </p:txBody>
      </p:sp>
      <p:sp>
        <p:nvSpPr>
          <p:cNvPr id="3" name="Content Placeholder 2">
            <a:extLst>
              <a:ext uri="{FF2B5EF4-FFF2-40B4-BE49-F238E27FC236}">
                <a16:creationId xmlns:a16="http://schemas.microsoft.com/office/drawing/2014/main" id="{A5C9B90C-9636-B7F6-108D-CF6E496DA251}"/>
              </a:ext>
            </a:extLst>
          </p:cNvPr>
          <p:cNvSpPr>
            <a:spLocks noGrp="1"/>
          </p:cNvSpPr>
          <p:nvPr>
            <p:ph idx="1"/>
          </p:nvPr>
        </p:nvSpPr>
        <p:spPr>
          <a:xfrm>
            <a:off x="838200" y="897776"/>
            <a:ext cx="10515600" cy="5279187"/>
          </a:xfrm>
        </p:spPr>
        <p:txBody>
          <a:bodyPr/>
          <a:lstStyle/>
          <a:p>
            <a:pPr algn="l"/>
            <a:r>
              <a:rPr lang="en-US" sz="3200" dirty="0">
                <a:solidFill>
                  <a:srgbClr val="0000FF"/>
                </a:solidFill>
              </a:rPr>
              <a:t>Acts 3:19 </a:t>
            </a:r>
            <a:r>
              <a:rPr lang="en-US" sz="3200" b="1" i="0" baseline="30000" dirty="0">
                <a:solidFill>
                  <a:srgbClr val="000000"/>
                </a:solidFill>
                <a:effectLst/>
                <a:latin typeface="system-ui"/>
              </a:rPr>
              <a:t>19 </a:t>
            </a:r>
            <a:r>
              <a:rPr lang="en-US" sz="3200" b="0" i="0" dirty="0">
                <a:solidFill>
                  <a:srgbClr val="000000"/>
                </a:solidFill>
                <a:effectLst/>
                <a:latin typeface="system-ui"/>
              </a:rPr>
              <a:t>Therefore </a:t>
            </a:r>
            <a:r>
              <a:rPr lang="en-US" sz="3200" b="0" i="0" baseline="30000" dirty="0">
                <a:solidFill>
                  <a:srgbClr val="000000"/>
                </a:solidFill>
                <a:effectLst/>
                <a:latin typeface="system-ui"/>
              </a:rPr>
              <a:t>(</a:t>
            </a:r>
            <a:r>
              <a:rPr lang="en-US" sz="3200" b="0" i="0" baseline="30000" dirty="0">
                <a:solidFill>
                  <a:srgbClr val="4A4A4A"/>
                </a:solidFill>
                <a:effectLst/>
                <a:latin typeface="system-ui"/>
                <a:hlinkClick r:id="rId2" tooltip="See cross-reference A"/>
              </a:rPr>
              <a:t>A</a:t>
            </a:r>
            <a:r>
              <a:rPr lang="en-US" sz="3200" b="0" i="0" baseline="30000" dirty="0">
                <a:solidFill>
                  <a:srgbClr val="000000"/>
                </a:solidFill>
                <a:effectLst/>
                <a:latin typeface="system-ui"/>
              </a:rPr>
              <a:t>)</a:t>
            </a:r>
            <a:r>
              <a:rPr lang="en-US" sz="3200" b="0" i="0" dirty="0">
                <a:solidFill>
                  <a:srgbClr val="000000"/>
                </a:solidFill>
                <a:effectLst/>
                <a:highlight>
                  <a:srgbClr val="FFFF00"/>
                </a:highlight>
                <a:latin typeface="system-ui"/>
              </a:rPr>
              <a:t>repent</a:t>
            </a:r>
            <a:r>
              <a:rPr lang="en-US" sz="3200" b="0" i="0" dirty="0">
                <a:solidFill>
                  <a:srgbClr val="000000"/>
                </a:solidFill>
                <a:effectLst/>
                <a:latin typeface="system-ui"/>
              </a:rPr>
              <a:t> and return, so that your sins may be wiped away, in order that </a:t>
            </a:r>
            <a:r>
              <a:rPr lang="en-US" sz="3200" b="0" i="0" baseline="30000" dirty="0">
                <a:solidFill>
                  <a:srgbClr val="000000"/>
                </a:solidFill>
                <a:effectLst/>
                <a:latin typeface="system-ui"/>
              </a:rPr>
              <a:t>(</a:t>
            </a:r>
            <a:r>
              <a:rPr lang="en-US" sz="3200" b="0" i="0" baseline="30000" dirty="0">
                <a:solidFill>
                  <a:srgbClr val="4A4A4A"/>
                </a:solidFill>
                <a:effectLst/>
                <a:latin typeface="system-ui"/>
                <a:hlinkClick r:id="rId3" tooltip="See cross-reference B"/>
              </a:rPr>
              <a:t>B</a:t>
            </a:r>
            <a:r>
              <a:rPr lang="en-US" sz="3200" b="0" i="0" baseline="30000" dirty="0">
                <a:solidFill>
                  <a:srgbClr val="000000"/>
                </a:solidFill>
                <a:effectLst/>
                <a:latin typeface="system-ui"/>
              </a:rPr>
              <a:t>)</a:t>
            </a:r>
            <a:r>
              <a:rPr lang="en-US" sz="3200" b="0" i="0" dirty="0">
                <a:solidFill>
                  <a:srgbClr val="000000"/>
                </a:solidFill>
                <a:effectLst/>
                <a:latin typeface="system-ui"/>
              </a:rPr>
              <a:t>times of refreshing may come from the presence of the Lord;</a:t>
            </a:r>
          </a:p>
          <a:p>
            <a:r>
              <a:rPr lang="en-US" sz="3200" dirty="0">
                <a:solidFill>
                  <a:srgbClr val="0000FF"/>
                </a:solidFill>
              </a:rPr>
              <a:t>Acts 4:10 </a:t>
            </a:r>
            <a:r>
              <a:rPr lang="en-US" sz="3200" dirty="0"/>
              <a:t>let it be known to all </a:t>
            </a:r>
            <a:r>
              <a:rPr lang="en-US" sz="3200" b="1" dirty="0"/>
              <a:t>of</a:t>
            </a:r>
            <a:r>
              <a:rPr lang="en-US" sz="3200" dirty="0"/>
              <a:t> you and to all </a:t>
            </a:r>
            <a:r>
              <a:rPr lang="en-US" sz="3200" b="1" dirty="0"/>
              <a:t>the</a:t>
            </a:r>
            <a:r>
              <a:rPr lang="en-US" sz="3200" dirty="0"/>
              <a:t> people </a:t>
            </a:r>
            <a:r>
              <a:rPr lang="en-US" sz="3200" b="1" dirty="0"/>
              <a:t>of</a:t>
            </a:r>
            <a:r>
              <a:rPr lang="en-US" sz="3200" dirty="0"/>
              <a:t> Israel, that by </a:t>
            </a:r>
            <a:r>
              <a:rPr lang="en-US" sz="3200" b="1" dirty="0">
                <a:highlight>
                  <a:srgbClr val="FFFF00"/>
                </a:highlight>
              </a:rPr>
              <a:t>the</a:t>
            </a:r>
            <a:r>
              <a:rPr lang="en-US" sz="3200" dirty="0">
                <a:highlight>
                  <a:srgbClr val="FFFF00"/>
                </a:highlight>
              </a:rPr>
              <a:t> </a:t>
            </a:r>
            <a:r>
              <a:rPr lang="en-US" sz="3200" b="1" dirty="0">
                <a:highlight>
                  <a:srgbClr val="FFFF00"/>
                </a:highlight>
              </a:rPr>
              <a:t>name</a:t>
            </a:r>
            <a:r>
              <a:rPr lang="en-US" sz="3200" dirty="0">
                <a:highlight>
                  <a:srgbClr val="FFFF00"/>
                </a:highlight>
              </a:rPr>
              <a:t> </a:t>
            </a:r>
            <a:r>
              <a:rPr lang="en-US" sz="3200" b="1" dirty="0">
                <a:highlight>
                  <a:srgbClr val="FFFF00"/>
                </a:highlight>
              </a:rPr>
              <a:t>of</a:t>
            </a:r>
            <a:r>
              <a:rPr lang="en-US" sz="3200" dirty="0">
                <a:highlight>
                  <a:srgbClr val="FFFF00"/>
                </a:highlight>
              </a:rPr>
              <a:t> </a:t>
            </a:r>
            <a:r>
              <a:rPr lang="en-US" sz="3200" b="1" dirty="0">
                <a:highlight>
                  <a:srgbClr val="FFFF00"/>
                </a:highlight>
              </a:rPr>
              <a:t>Jesus</a:t>
            </a:r>
            <a:r>
              <a:rPr lang="en-US" sz="3200" dirty="0">
                <a:highlight>
                  <a:srgbClr val="FFFF00"/>
                </a:highlight>
              </a:rPr>
              <a:t> </a:t>
            </a:r>
            <a:r>
              <a:rPr lang="en-US" sz="3200" dirty="0"/>
              <a:t>Christ </a:t>
            </a:r>
            <a:r>
              <a:rPr lang="en-US" sz="3200" b="1" dirty="0"/>
              <a:t>the</a:t>
            </a:r>
            <a:r>
              <a:rPr lang="en-US" sz="3200" dirty="0"/>
              <a:t> Nazarene, whom you crucified, whom God raised from </a:t>
            </a:r>
            <a:r>
              <a:rPr lang="en-US" sz="3200" b="1" dirty="0"/>
              <a:t>the</a:t>
            </a:r>
            <a:r>
              <a:rPr lang="en-US" sz="3200" dirty="0"/>
              <a:t> dead—by this </a:t>
            </a:r>
            <a:r>
              <a:rPr lang="en-US" sz="3200" b="1" i="1" dirty="0">
                <a:highlight>
                  <a:srgbClr val="FFFF00"/>
                </a:highlight>
              </a:rPr>
              <a:t>name</a:t>
            </a:r>
            <a:r>
              <a:rPr lang="en-US" sz="3200" dirty="0">
                <a:highlight>
                  <a:srgbClr val="FFFF00"/>
                </a:highlight>
              </a:rPr>
              <a:t> </a:t>
            </a:r>
            <a:r>
              <a:rPr lang="en-US" sz="3200" dirty="0"/>
              <a:t>this man stands here before you </a:t>
            </a:r>
            <a:r>
              <a:rPr lang="en-US" sz="3200" b="1" dirty="0"/>
              <a:t>in</a:t>
            </a:r>
            <a:r>
              <a:rPr lang="en-US" sz="3200" dirty="0"/>
              <a:t> good health.</a:t>
            </a:r>
          </a:p>
          <a:p>
            <a:r>
              <a:rPr lang="en-US" sz="3200" dirty="0">
                <a:solidFill>
                  <a:srgbClr val="0000FF"/>
                </a:solidFill>
              </a:rPr>
              <a:t>Acts 5:30-31  </a:t>
            </a:r>
            <a:r>
              <a:rPr lang="en-US" sz="3200" b="1" baseline="30000" dirty="0">
                <a:solidFill>
                  <a:srgbClr val="000000"/>
                </a:solidFill>
                <a:latin typeface="system-ui"/>
              </a:rPr>
              <a:t>31 </a:t>
            </a:r>
            <a:r>
              <a:rPr lang="en-US" sz="3200" baseline="30000" dirty="0">
                <a:solidFill>
                  <a:srgbClr val="000000"/>
                </a:solidFill>
                <a:latin typeface="system-ui"/>
              </a:rPr>
              <a:t>(</a:t>
            </a:r>
            <a:r>
              <a:rPr lang="en-US" sz="3200" baseline="30000" dirty="0">
                <a:solidFill>
                  <a:srgbClr val="4A4A4A"/>
                </a:solidFill>
                <a:latin typeface="system-ui"/>
                <a:hlinkClick r:id="rId4" tooltip="See cross-reference A"/>
              </a:rPr>
              <a:t>A</a:t>
            </a:r>
            <a:r>
              <a:rPr lang="en-US" sz="3200" baseline="30000" dirty="0">
                <a:solidFill>
                  <a:srgbClr val="000000"/>
                </a:solidFill>
                <a:latin typeface="system-ui"/>
              </a:rPr>
              <a:t>)</a:t>
            </a:r>
            <a:r>
              <a:rPr lang="en-US" sz="3200" dirty="0">
                <a:solidFill>
                  <a:srgbClr val="000000"/>
                </a:solidFill>
                <a:latin typeface="system-ui"/>
              </a:rPr>
              <a:t>He is the one whom God exalted </a:t>
            </a:r>
            <a:r>
              <a:rPr lang="en-US" sz="3200" baseline="30000" dirty="0">
                <a:solidFill>
                  <a:srgbClr val="000000"/>
                </a:solidFill>
                <a:latin typeface="system-ui"/>
              </a:rPr>
              <a:t>[</a:t>
            </a:r>
            <a:r>
              <a:rPr lang="en-US" sz="3200" baseline="30000" dirty="0">
                <a:solidFill>
                  <a:srgbClr val="4A4A4A"/>
                </a:solidFill>
                <a:latin typeface="system-ui"/>
                <a:hlinkClick r:id="rId5" tooltip="See footnote a"/>
              </a:rPr>
              <a:t>a</a:t>
            </a:r>
            <a:r>
              <a:rPr lang="en-US" sz="3200" baseline="30000" dirty="0">
                <a:solidFill>
                  <a:srgbClr val="000000"/>
                </a:solidFill>
                <a:latin typeface="system-ui"/>
              </a:rPr>
              <a:t>]</a:t>
            </a:r>
            <a:r>
              <a:rPr lang="en-US" sz="3200" dirty="0">
                <a:solidFill>
                  <a:srgbClr val="000000"/>
                </a:solidFill>
                <a:latin typeface="system-ui"/>
              </a:rPr>
              <a:t>to His right hand as a </a:t>
            </a:r>
            <a:r>
              <a:rPr lang="en-US" sz="3200" baseline="30000" dirty="0">
                <a:solidFill>
                  <a:srgbClr val="000000"/>
                </a:solidFill>
                <a:latin typeface="system-ui"/>
              </a:rPr>
              <a:t>[</a:t>
            </a:r>
            <a:r>
              <a:rPr lang="en-US" sz="3200" baseline="30000" dirty="0">
                <a:solidFill>
                  <a:srgbClr val="4A4A4A"/>
                </a:solidFill>
                <a:latin typeface="system-ui"/>
                <a:hlinkClick r:id="rId6" tooltip="See footnote b"/>
              </a:rPr>
              <a:t>b</a:t>
            </a:r>
            <a:r>
              <a:rPr lang="en-US" sz="3200" baseline="30000" dirty="0">
                <a:solidFill>
                  <a:srgbClr val="000000"/>
                </a:solidFill>
                <a:latin typeface="system-ui"/>
              </a:rPr>
              <a:t>](</a:t>
            </a:r>
            <a:r>
              <a:rPr lang="en-US" sz="3200" baseline="30000" dirty="0">
                <a:solidFill>
                  <a:srgbClr val="4A4A4A"/>
                </a:solidFill>
                <a:latin typeface="system-ui"/>
                <a:hlinkClick r:id="rId7" tooltip="See cross-reference B"/>
              </a:rPr>
              <a:t>B</a:t>
            </a:r>
            <a:r>
              <a:rPr lang="en-US" sz="3200" baseline="30000" dirty="0">
                <a:solidFill>
                  <a:srgbClr val="000000"/>
                </a:solidFill>
                <a:latin typeface="system-ui"/>
              </a:rPr>
              <a:t>)</a:t>
            </a:r>
            <a:r>
              <a:rPr lang="en-US" sz="3200" dirty="0">
                <a:solidFill>
                  <a:srgbClr val="000000"/>
                </a:solidFill>
                <a:latin typeface="system-ui"/>
              </a:rPr>
              <a:t>Prince and a </a:t>
            </a:r>
            <a:r>
              <a:rPr lang="en-US" sz="3200" baseline="30000" dirty="0">
                <a:solidFill>
                  <a:srgbClr val="000000"/>
                </a:solidFill>
                <a:latin typeface="system-ui"/>
              </a:rPr>
              <a:t>(</a:t>
            </a:r>
            <a:r>
              <a:rPr lang="en-US" sz="3200" baseline="30000" dirty="0">
                <a:solidFill>
                  <a:srgbClr val="4A4A4A"/>
                </a:solidFill>
                <a:latin typeface="system-ui"/>
                <a:hlinkClick r:id="rId8" tooltip="See cross-reference C"/>
              </a:rPr>
              <a:t>C</a:t>
            </a:r>
            <a:r>
              <a:rPr lang="en-US" sz="3200" baseline="30000" dirty="0">
                <a:solidFill>
                  <a:srgbClr val="000000"/>
                </a:solidFill>
                <a:latin typeface="system-ui"/>
              </a:rPr>
              <a:t>)</a:t>
            </a:r>
            <a:r>
              <a:rPr lang="en-US" sz="3200" dirty="0">
                <a:solidFill>
                  <a:srgbClr val="000000"/>
                </a:solidFill>
                <a:latin typeface="system-ui"/>
              </a:rPr>
              <a:t>Savior, to grant </a:t>
            </a:r>
            <a:r>
              <a:rPr lang="en-US" sz="3200" baseline="30000" dirty="0">
                <a:solidFill>
                  <a:srgbClr val="000000"/>
                </a:solidFill>
                <a:latin typeface="system-ui"/>
              </a:rPr>
              <a:t>(</a:t>
            </a:r>
            <a:r>
              <a:rPr lang="en-US" sz="3200" baseline="30000" dirty="0">
                <a:solidFill>
                  <a:srgbClr val="4A4A4A"/>
                </a:solidFill>
                <a:latin typeface="system-ui"/>
                <a:hlinkClick r:id="rId9" tooltip="See cross-reference D"/>
              </a:rPr>
              <a:t>D</a:t>
            </a:r>
            <a:r>
              <a:rPr lang="en-US" sz="3200" baseline="30000" dirty="0">
                <a:solidFill>
                  <a:srgbClr val="000000"/>
                </a:solidFill>
                <a:latin typeface="system-ui"/>
              </a:rPr>
              <a:t>)</a:t>
            </a:r>
            <a:r>
              <a:rPr lang="en-US" sz="3200" dirty="0">
                <a:solidFill>
                  <a:srgbClr val="000000"/>
                </a:solidFill>
                <a:highlight>
                  <a:srgbClr val="FFFF00"/>
                </a:highlight>
                <a:latin typeface="system-ui"/>
              </a:rPr>
              <a:t>repentance</a:t>
            </a:r>
            <a:r>
              <a:rPr lang="en-US" sz="3200" dirty="0">
                <a:solidFill>
                  <a:srgbClr val="000000"/>
                </a:solidFill>
                <a:latin typeface="system-ui"/>
              </a:rPr>
              <a:t> to Israel </a:t>
            </a:r>
            <a:r>
              <a:rPr lang="en-US" sz="3200" dirty="0">
                <a:solidFill>
                  <a:srgbClr val="000000"/>
                </a:solidFill>
                <a:highlight>
                  <a:srgbClr val="FFFF00"/>
                </a:highlight>
                <a:latin typeface="system-ui"/>
              </a:rPr>
              <a:t>and forgiveness of sins</a:t>
            </a:r>
            <a:r>
              <a:rPr lang="en-US" sz="3200" dirty="0">
                <a:solidFill>
                  <a:srgbClr val="000000"/>
                </a:solidFill>
                <a:latin typeface="system-ui"/>
              </a:rPr>
              <a:t>.</a:t>
            </a:r>
          </a:p>
          <a:p>
            <a:endParaRPr lang="en-US" dirty="0"/>
          </a:p>
          <a:p>
            <a:endParaRPr lang="en-US" dirty="0"/>
          </a:p>
          <a:p>
            <a:endParaRPr lang="en-US" b="0" i="0" dirty="0">
              <a:solidFill>
                <a:srgbClr val="000000"/>
              </a:solidFill>
              <a:effectLst/>
              <a:latin typeface="system-ui"/>
            </a:endParaRPr>
          </a:p>
        </p:txBody>
      </p:sp>
    </p:spTree>
    <p:extLst>
      <p:ext uri="{BB962C8B-B14F-4D97-AF65-F5344CB8AC3E}">
        <p14:creationId xmlns:p14="http://schemas.microsoft.com/office/powerpoint/2010/main" val="203312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51CC9-B341-9977-1E6C-FEA946A0FE71}"/>
              </a:ext>
            </a:extLst>
          </p:cNvPr>
          <p:cNvSpPr>
            <a:spLocks noGrp="1"/>
          </p:cNvSpPr>
          <p:nvPr>
            <p:ph type="title"/>
          </p:nvPr>
        </p:nvSpPr>
        <p:spPr>
          <a:xfrm>
            <a:off x="838200" y="365126"/>
            <a:ext cx="10515600" cy="575154"/>
          </a:xfrm>
        </p:spPr>
        <p:txBody>
          <a:bodyPr>
            <a:normAutofit fontScale="90000"/>
          </a:bodyPr>
          <a:lstStyle/>
          <a:p>
            <a:pPr algn="ctr"/>
            <a:r>
              <a:rPr lang="en-US" dirty="0">
                <a:highlight>
                  <a:srgbClr val="FFFF00"/>
                </a:highlight>
              </a:rPr>
              <a:t>Word Search</a:t>
            </a:r>
            <a:r>
              <a:rPr lang="en-US" dirty="0"/>
              <a:t>: “</a:t>
            </a:r>
            <a:r>
              <a:rPr lang="en-US" dirty="0">
                <a:highlight>
                  <a:srgbClr val="FFFF00"/>
                </a:highlight>
              </a:rPr>
              <a:t>Be Baptized</a:t>
            </a:r>
            <a:r>
              <a:rPr lang="en-US" dirty="0"/>
              <a:t>”</a:t>
            </a:r>
          </a:p>
        </p:txBody>
      </p:sp>
      <p:sp>
        <p:nvSpPr>
          <p:cNvPr id="3" name="Content Placeholder 2">
            <a:extLst>
              <a:ext uri="{FF2B5EF4-FFF2-40B4-BE49-F238E27FC236}">
                <a16:creationId xmlns:a16="http://schemas.microsoft.com/office/drawing/2014/main" id="{D4626B7E-3102-2EC9-1A60-BF6B43F04445}"/>
              </a:ext>
            </a:extLst>
          </p:cNvPr>
          <p:cNvSpPr>
            <a:spLocks noGrp="1"/>
          </p:cNvSpPr>
          <p:nvPr>
            <p:ph idx="1"/>
          </p:nvPr>
        </p:nvSpPr>
        <p:spPr>
          <a:xfrm>
            <a:off x="838200" y="854015"/>
            <a:ext cx="10515600" cy="5900468"/>
          </a:xfrm>
        </p:spPr>
        <p:txBody>
          <a:bodyPr>
            <a:normAutofit fontScale="25000" lnSpcReduction="20000"/>
          </a:bodyPr>
          <a:lstStyle/>
          <a:p>
            <a:pPr marL="0" indent="0" algn="l">
              <a:buNone/>
            </a:pPr>
            <a:r>
              <a:rPr lang="en-US" sz="11200" b="0" i="0" u="none" strike="noStrike" dirty="0">
                <a:solidFill>
                  <a:srgbClr val="952004"/>
                </a:solidFill>
                <a:effectLst/>
                <a:latin typeface="system-ui"/>
                <a:hlinkClick r:id="rId2"/>
              </a:rPr>
              <a:t>Matthew 3:6</a:t>
            </a:r>
            <a:r>
              <a:rPr lang="en-US" sz="11200" b="0" i="0" dirty="0">
                <a:solidFill>
                  <a:srgbClr val="000000"/>
                </a:solidFill>
                <a:effectLst/>
                <a:latin typeface="system-ui"/>
              </a:rPr>
              <a:t>and they were </a:t>
            </a:r>
            <a:r>
              <a:rPr lang="en-US" sz="11200" b="1" i="0" dirty="0">
                <a:solidFill>
                  <a:srgbClr val="000000"/>
                </a:solidFill>
                <a:effectLst/>
                <a:latin typeface="system-ui"/>
              </a:rPr>
              <a:t>be</a:t>
            </a:r>
            <a:r>
              <a:rPr lang="en-US" sz="11200" b="0" i="0" dirty="0">
                <a:solidFill>
                  <a:srgbClr val="000000"/>
                </a:solidFill>
                <a:effectLst/>
                <a:latin typeface="system-ui"/>
              </a:rPr>
              <a:t>ing </a:t>
            </a:r>
            <a:r>
              <a:rPr lang="en-US" sz="11200" b="1" i="0" dirty="0">
                <a:solidFill>
                  <a:srgbClr val="000000"/>
                </a:solidFill>
                <a:effectLst/>
                <a:latin typeface="system-ui"/>
              </a:rPr>
              <a:t>baptized</a:t>
            </a:r>
            <a:r>
              <a:rPr lang="en-US" sz="11200" b="0" i="0" dirty="0">
                <a:solidFill>
                  <a:srgbClr val="000000"/>
                </a:solidFill>
                <a:effectLst/>
                <a:latin typeface="system-ui"/>
              </a:rPr>
              <a:t> by him in the Jordan River, as they confessed their sins.</a:t>
            </a:r>
          </a:p>
          <a:p>
            <a:pPr marL="0" indent="0">
              <a:buNone/>
            </a:pPr>
            <a:r>
              <a:rPr lang="en-US" sz="11200" b="0" i="0" u="none" strike="noStrike" dirty="0">
                <a:solidFill>
                  <a:srgbClr val="952004"/>
                </a:solidFill>
                <a:effectLst/>
                <a:latin typeface="system-ui"/>
                <a:hlinkClick r:id="rId3"/>
              </a:rPr>
              <a:t>Matthew 3:13</a:t>
            </a:r>
            <a:r>
              <a:rPr lang="en-US" sz="11200" b="0" i="0" u="none" strike="noStrike" dirty="0">
                <a:solidFill>
                  <a:srgbClr val="952004"/>
                </a:solidFill>
                <a:effectLst/>
                <a:latin typeface="system-ui"/>
              </a:rPr>
              <a:t>-</a:t>
            </a:r>
            <a:r>
              <a:rPr lang="en-US" sz="11200" dirty="0">
                <a:solidFill>
                  <a:schemeClr val="accent1"/>
                </a:solidFill>
                <a:latin typeface="system-ui"/>
              </a:rPr>
              <a:t>16</a:t>
            </a:r>
            <a:r>
              <a:rPr lang="en-US" sz="11200" b="0" i="0" dirty="0">
                <a:solidFill>
                  <a:srgbClr val="4A4A4A"/>
                </a:solidFill>
                <a:effectLst/>
                <a:latin typeface="system-ui"/>
              </a:rPr>
              <a:t>The Baptism of Jesus </a:t>
            </a:r>
            <a:r>
              <a:rPr lang="en-US" sz="11200" b="0" i="0" dirty="0">
                <a:solidFill>
                  <a:srgbClr val="000000"/>
                </a:solidFill>
                <a:effectLst/>
                <a:latin typeface="system-ui"/>
              </a:rPr>
              <a:t>Then Jesus *arrived from Galilee at the Jordan, </a:t>
            </a:r>
            <a:r>
              <a:rPr lang="en-US" sz="11200" b="0" i="1" dirty="0">
                <a:solidFill>
                  <a:srgbClr val="000000"/>
                </a:solidFill>
                <a:effectLst/>
                <a:latin typeface="system-ui"/>
              </a:rPr>
              <a:t>coming</a:t>
            </a:r>
            <a:r>
              <a:rPr lang="en-US" sz="11200" b="0" i="0" dirty="0">
                <a:solidFill>
                  <a:srgbClr val="000000"/>
                </a:solidFill>
                <a:effectLst/>
                <a:latin typeface="system-ui"/>
              </a:rPr>
              <a:t> to John to </a:t>
            </a:r>
            <a:r>
              <a:rPr lang="en-US" sz="11200" b="1" i="0" dirty="0">
                <a:solidFill>
                  <a:srgbClr val="000000"/>
                </a:solidFill>
                <a:effectLst/>
                <a:latin typeface="system-ui"/>
              </a:rPr>
              <a:t>be</a:t>
            </a:r>
            <a:r>
              <a:rPr lang="en-US" sz="11200" b="0" i="0" dirty="0">
                <a:solidFill>
                  <a:srgbClr val="000000"/>
                </a:solidFill>
                <a:effectLst/>
                <a:latin typeface="system-ui"/>
              </a:rPr>
              <a:t> </a:t>
            </a:r>
            <a:r>
              <a:rPr lang="en-US" sz="11200" b="1" i="0" dirty="0">
                <a:solidFill>
                  <a:srgbClr val="000000"/>
                </a:solidFill>
                <a:effectLst/>
                <a:latin typeface="system-ui"/>
              </a:rPr>
              <a:t>baptized</a:t>
            </a:r>
            <a:r>
              <a:rPr lang="en-US" sz="11200" b="0" i="0" dirty="0">
                <a:solidFill>
                  <a:srgbClr val="000000"/>
                </a:solidFill>
                <a:effectLst/>
                <a:latin typeface="system-ui"/>
              </a:rPr>
              <a:t> by him.</a:t>
            </a:r>
            <a:r>
              <a:rPr lang="en-US" sz="11200" b="0" i="0" dirty="0">
                <a:solidFill>
                  <a:srgbClr val="4A4A4A"/>
                </a:solidFill>
                <a:effectLst/>
                <a:latin typeface="system-ui"/>
              </a:rPr>
              <a:t> </a:t>
            </a:r>
            <a:r>
              <a:rPr lang="en-US" sz="11200" b="0" i="0" dirty="0">
                <a:solidFill>
                  <a:srgbClr val="000000"/>
                </a:solidFill>
                <a:effectLst/>
                <a:latin typeface="system-ui"/>
              </a:rPr>
              <a:t>But John tried to </a:t>
            </a:r>
            <a:r>
              <a:rPr lang="en-US" sz="11200" dirty="0">
                <a:solidFill>
                  <a:srgbClr val="952004"/>
                </a:solidFill>
                <a:latin typeface="system-ui"/>
              </a:rPr>
              <a:t>prevent</a:t>
            </a:r>
            <a:r>
              <a:rPr lang="en-US" sz="11200" b="0" i="0" dirty="0">
                <a:solidFill>
                  <a:srgbClr val="000000"/>
                </a:solidFill>
                <a:effectLst/>
                <a:latin typeface="system-ui"/>
              </a:rPr>
              <a:t> Him, saying, “I have </a:t>
            </a:r>
            <a:r>
              <a:rPr lang="en-US" sz="11200" b="0" i="1" dirty="0">
                <a:solidFill>
                  <a:srgbClr val="000000"/>
                </a:solidFill>
                <a:effectLst/>
                <a:latin typeface="system-ui"/>
              </a:rPr>
              <a:t>the</a:t>
            </a:r>
            <a:r>
              <a:rPr lang="en-US" sz="11200" b="0" i="0" dirty="0">
                <a:solidFill>
                  <a:srgbClr val="000000"/>
                </a:solidFill>
                <a:effectLst/>
                <a:latin typeface="system-ui"/>
              </a:rPr>
              <a:t> need to </a:t>
            </a:r>
            <a:r>
              <a:rPr lang="en-US" sz="11200" b="1" i="0" dirty="0">
                <a:solidFill>
                  <a:srgbClr val="000000"/>
                </a:solidFill>
                <a:effectLst/>
                <a:latin typeface="system-ui"/>
              </a:rPr>
              <a:t>be</a:t>
            </a:r>
            <a:r>
              <a:rPr lang="en-US" sz="11200" b="0" i="0" dirty="0">
                <a:solidFill>
                  <a:srgbClr val="000000"/>
                </a:solidFill>
                <a:effectLst/>
                <a:latin typeface="system-ui"/>
              </a:rPr>
              <a:t> </a:t>
            </a:r>
            <a:r>
              <a:rPr lang="en-US" sz="11200" b="1" i="0" dirty="0">
                <a:solidFill>
                  <a:srgbClr val="000000"/>
                </a:solidFill>
                <a:effectLst/>
                <a:latin typeface="system-ui"/>
              </a:rPr>
              <a:t>baptized</a:t>
            </a:r>
            <a:r>
              <a:rPr lang="en-US" sz="11200" b="0" i="0" dirty="0">
                <a:solidFill>
                  <a:srgbClr val="000000"/>
                </a:solidFill>
                <a:effectLst/>
                <a:latin typeface="system-ui"/>
              </a:rPr>
              <a:t> by You, and </a:t>
            </a:r>
            <a:r>
              <a:rPr lang="en-US" sz="11200" b="0" i="1" dirty="0">
                <a:solidFill>
                  <a:srgbClr val="000000"/>
                </a:solidFill>
                <a:effectLst/>
                <a:latin typeface="system-ui"/>
              </a:rPr>
              <a:t>yet</a:t>
            </a:r>
            <a:r>
              <a:rPr lang="en-US" sz="11200" b="0" i="0" dirty="0">
                <a:solidFill>
                  <a:srgbClr val="000000"/>
                </a:solidFill>
                <a:effectLst/>
                <a:latin typeface="system-ui"/>
              </a:rPr>
              <a:t> You are coming to me</a:t>
            </a:r>
            <a:r>
              <a:rPr lang="en-US" sz="11200" dirty="0">
                <a:solidFill>
                  <a:srgbClr val="000000"/>
                </a:solidFill>
                <a:latin typeface="system-ui"/>
              </a:rPr>
              <a:t>?” </a:t>
            </a:r>
            <a:r>
              <a:rPr lang="en-US" sz="11200" b="1" baseline="30000" dirty="0"/>
              <a:t>15 </a:t>
            </a:r>
            <a:r>
              <a:rPr lang="en-US" sz="11200" dirty="0"/>
              <a:t>But Jesus, answering, said to him, “Allow </a:t>
            </a:r>
            <a:r>
              <a:rPr lang="en-US" sz="11200" i="1" dirty="0"/>
              <a:t>it</a:t>
            </a:r>
            <a:r>
              <a:rPr lang="en-US" sz="11200" dirty="0"/>
              <a:t> at this time; for in this way it is fitting for us </a:t>
            </a:r>
            <a:r>
              <a:rPr lang="en-US" sz="11200" baseline="30000" dirty="0"/>
              <a:t>(</a:t>
            </a:r>
            <a:r>
              <a:rPr lang="en-US" sz="11200" baseline="30000" dirty="0">
                <a:hlinkClick r:id="rId4" tooltip="See cross-reference A"/>
              </a:rPr>
              <a:t>A</a:t>
            </a:r>
            <a:r>
              <a:rPr lang="en-US" sz="11200" baseline="30000" dirty="0"/>
              <a:t>)</a:t>
            </a:r>
            <a:r>
              <a:rPr lang="en-US" sz="11200" dirty="0"/>
              <a:t>to fulfill all righteousness.” Then he *allowed Him</a:t>
            </a:r>
            <a:r>
              <a:rPr lang="en-US" dirty="0"/>
              <a:t>.</a:t>
            </a:r>
            <a:r>
              <a:rPr lang="en-US" sz="11200" b="1" baseline="30000" dirty="0"/>
              <a:t>16</a:t>
            </a:r>
            <a:r>
              <a:rPr lang="en-US" sz="11200" dirty="0">
                <a:solidFill>
                  <a:srgbClr val="000000"/>
                </a:solidFill>
                <a:latin typeface="system-ui"/>
              </a:rPr>
              <a:t>After He was </a:t>
            </a:r>
            <a:r>
              <a:rPr lang="en-US" sz="11200" b="1" dirty="0">
                <a:solidFill>
                  <a:srgbClr val="000000"/>
                </a:solidFill>
                <a:latin typeface="system-ui"/>
              </a:rPr>
              <a:t>baptized</a:t>
            </a:r>
            <a:r>
              <a:rPr lang="en-US" sz="11200" dirty="0">
                <a:solidFill>
                  <a:srgbClr val="000000"/>
                </a:solidFill>
                <a:latin typeface="system-ui"/>
              </a:rPr>
              <a:t>, Jesus came up immediately from the water; and </a:t>
            </a:r>
            <a:r>
              <a:rPr lang="en-US" sz="11200" b="1" dirty="0">
                <a:solidFill>
                  <a:srgbClr val="000000"/>
                </a:solidFill>
                <a:latin typeface="system-ui"/>
              </a:rPr>
              <a:t>be</a:t>
            </a:r>
            <a:r>
              <a:rPr lang="en-US" sz="11200" dirty="0">
                <a:solidFill>
                  <a:srgbClr val="000000"/>
                </a:solidFill>
                <a:latin typeface="system-ui"/>
              </a:rPr>
              <a:t>hold, the heavens were opened, and he saw the Spirit of God descending as a dove </a:t>
            </a:r>
            <a:r>
              <a:rPr lang="en-US" sz="11200" i="1" dirty="0">
                <a:solidFill>
                  <a:srgbClr val="000000"/>
                </a:solidFill>
                <a:latin typeface="system-ui"/>
              </a:rPr>
              <a:t>and</a:t>
            </a:r>
            <a:r>
              <a:rPr lang="en-US" sz="11200" dirty="0">
                <a:solidFill>
                  <a:srgbClr val="000000"/>
                </a:solidFill>
                <a:latin typeface="system-ui"/>
              </a:rPr>
              <a:t> settling on Him</a:t>
            </a:r>
            <a:endParaRPr lang="en-US" sz="11200" dirty="0">
              <a:solidFill>
                <a:srgbClr val="952004"/>
              </a:solidFill>
              <a:latin typeface="system-ui"/>
            </a:endParaRPr>
          </a:p>
          <a:p>
            <a:pPr marL="0" indent="0">
              <a:buNone/>
            </a:pPr>
            <a:r>
              <a:rPr lang="en-US" sz="11200" b="0" i="0" u="none" strike="noStrike" dirty="0">
                <a:solidFill>
                  <a:srgbClr val="952004"/>
                </a:solidFill>
                <a:effectLst/>
                <a:latin typeface="system-ui"/>
                <a:hlinkClick r:id="rId5"/>
              </a:rPr>
              <a:t>Mark </a:t>
            </a:r>
            <a:r>
              <a:rPr lang="en-US" sz="11200" dirty="0">
                <a:solidFill>
                  <a:srgbClr val="000000"/>
                </a:solidFill>
                <a:latin typeface="system-ui"/>
                <a:hlinkClick r:id="rId5">
                  <a:extLst>
                    <a:ext uri="{A12FA001-AC4F-418D-AE19-62706E023703}">
                      <ahyp:hlinkClr xmlns:ahyp="http://schemas.microsoft.com/office/drawing/2018/hyperlinkcolor" val="tx"/>
                    </a:ext>
                  </a:extLst>
                </a:hlinkClick>
              </a:rPr>
              <a:t>1:4-5</a:t>
            </a:r>
            <a:r>
              <a:rPr lang="en-US" sz="11200" b="0" i="0" u="none" strike="noStrike" dirty="0">
                <a:solidFill>
                  <a:srgbClr val="952004"/>
                </a:solidFill>
                <a:effectLst/>
                <a:latin typeface="system-ui"/>
              </a:rPr>
              <a:t> </a:t>
            </a:r>
            <a:r>
              <a:rPr lang="en-US" sz="11200" b="1" baseline="30000" dirty="0"/>
              <a:t>4</a:t>
            </a:r>
            <a:r>
              <a:rPr lang="en-US" sz="11200" dirty="0">
                <a:solidFill>
                  <a:srgbClr val="000000"/>
                </a:solidFill>
                <a:latin typeface="system-ui"/>
              </a:rPr>
              <a:t> John the Baptist appeared in the wilderness [</a:t>
            </a:r>
            <a:r>
              <a:rPr lang="en-US" sz="11200" dirty="0">
                <a:solidFill>
                  <a:srgbClr val="000000"/>
                </a:solidFill>
                <a:latin typeface="system-ui"/>
                <a:hlinkClick r:id="rId6" tooltip="See footnote a">
                  <a:extLst>
                    <a:ext uri="{A12FA001-AC4F-418D-AE19-62706E023703}">
                      <ahyp:hlinkClr xmlns:ahyp="http://schemas.microsoft.com/office/drawing/2018/hyperlinkcolor" val="tx"/>
                    </a:ext>
                  </a:extLst>
                </a:hlinkClick>
              </a:rPr>
              <a:t>a</a:t>
            </a:r>
            <a:r>
              <a:rPr lang="en-US" sz="11200" dirty="0">
                <a:solidFill>
                  <a:srgbClr val="000000"/>
                </a:solidFill>
                <a:latin typeface="system-ui"/>
              </a:rPr>
              <a:t>](</a:t>
            </a:r>
            <a:r>
              <a:rPr lang="en-US" sz="11200" dirty="0">
                <a:solidFill>
                  <a:srgbClr val="000000"/>
                </a:solidFill>
                <a:latin typeface="system-ui"/>
                <a:hlinkClick r:id="rId7" tooltip="See cross-reference A">
                  <a:extLst>
                    <a:ext uri="{A12FA001-AC4F-418D-AE19-62706E023703}">
                      <ahyp:hlinkClr xmlns:ahyp="http://schemas.microsoft.com/office/drawing/2018/hyperlinkcolor" val="tx"/>
                    </a:ext>
                  </a:extLst>
                </a:hlinkClick>
              </a:rPr>
              <a:t>A</a:t>
            </a:r>
            <a:r>
              <a:rPr lang="en-US" sz="11200" dirty="0">
                <a:solidFill>
                  <a:srgbClr val="000000"/>
                </a:solidFill>
                <a:latin typeface="system-ui"/>
              </a:rPr>
              <a:t>)preaching a baptism of </a:t>
            </a:r>
            <a:r>
              <a:rPr lang="en-US" sz="11200" u="sng" dirty="0">
                <a:solidFill>
                  <a:srgbClr val="000000"/>
                </a:solidFill>
                <a:latin typeface="system-ui"/>
              </a:rPr>
              <a:t>repentance for the (</a:t>
            </a:r>
            <a:r>
              <a:rPr lang="en-US" sz="11200" u="sng" dirty="0">
                <a:solidFill>
                  <a:srgbClr val="000000"/>
                </a:solidFill>
                <a:latin typeface="system-ui"/>
                <a:hlinkClick r:id="rId8" tooltip="See cross-reference B">
                  <a:extLst>
                    <a:ext uri="{A12FA001-AC4F-418D-AE19-62706E023703}">
                      <ahyp:hlinkClr xmlns:ahyp="http://schemas.microsoft.com/office/drawing/2018/hyperlinkcolor" val="tx"/>
                    </a:ext>
                  </a:extLst>
                </a:hlinkClick>
              </a:rPr>
              <a:t>B</a:t>
            </a:r>
            <a:r>
              <a:rPr lang="en-US" sz="11200" u="sng" dirty="0">
                <a:solidFill>
                  <a:srgbClr val="000000"/>
                </a:solidFill>
                <a:latin typeface="system-ui"/>
              </a:rPr>
              <a:t>)forgiveness of sins</a:t>
            </a:r>
            <a:r>
              <a:rPr lang="en-US" sz="11200" dirty="0">
                <a:solidFill>
                  <a:srgbClr val="000000"/>
                </a:solidFill>
                <a:latin typeface="system-ui"/>
              </a:rPr>
              <a:t>. </a:t>
            </a:r>
            <a:r>
              <a:rPr lang="en-US" sz="11200" dirty="0"/>
              <a:t> </a:t>
            </a:r>
            <a:r>
              <a:rPr lang="en-US" sz="11200" b="0" i="0" dirty="0">
                <a:solidFill>
                  <a:srgbClr val="000000"/>
                </a:solidFill>
                <a:effectLst/>
                <a:latin typeface="system-ui"/>
              </a:rPr>
              <a:t>And all the country of Judea was going out to him, and all the people of Jerusalem; and they were </a:t>
            </a:r>
            <a:r>
              <a:rPr lang="en-US" sz="11200" b="1" i="0" dirty="0">
                <a:solidFill>
                  <a:srgbClr val="000000"/>
                </a:solidFill>
                <a:effectLst/>
                <a:latin typeface="system-ui"/>
              </a:rPr>
              <a:t>be</a:t>
            </a:r>
            <a:r>
              <a:rPr lang="en-US" sz="11200" b="0" i="0" dirty="0">
                <a:solidFill>
                  <a:srgbClr val="000000"/>
                </a:solidFill>
                <a:effectLst/>
                <a:latin typeface="system-ui"/>
              </a:rPr>
              <a:t>ing </a:t>
            </a:r>
            <a:r>
              <a:rPr lang="en-US" sz="11200" b="1" i="0" dirty="0">
                <a:solidFill>
                  <a:srgbClr val="000000"/>
                </a:solidFill>
                <a:effectLst/>
                <a:latin typeface="system-ui"/>
              </a:rPr>
              <a:t>baptized</a:t>
            </a:r>
            <a:r>
              <a:rPr lang="en-US" sz="11200" b="0" i="0" dirty="0">
                <a:solidFill>
                  <a:srgbClr val="000000"/>
                </a:solidFill>
                <a:effectLst/>
                <a:latin typeface="system-ui"/>
              </a:rPr>
              <a:t> by him in the Jordan River, confessing their sins.</a:t>
            </a:r>
          </a:p>
          <a:p>
            <a:endParaRPr lang="en-US" dirty="0"/>
          </a:p>
        </p:txBody>
      </p:sp>
    </p:spTree>
    <p:extLst>
      <p:ext uri="{BB962C8B-B14F-4D97-AF65-F5344CB8AC3E}">
        <p14:creationId xmlns:p14="http://schemas.microsoft.com/office/powerpoint/2010/main" val="16624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8F3DD-61D7-869B-CF23-8FC1D6A4E378}"/>
              </a:ext>
            </a:extLst>
          </p:cNvPr>
          <p:cNvSpPr>
            <a:spLocks noGrp="1"/>
          </p:cNvSpPr>
          <p:nvPr>
            <p:ph type="title"/>
          </p:nvPr>
        </p:nvSpPr>
        <p:spPr/>
        <p:txBody>
          <a:bodyPr/>
          <a:lstStyle/>
          <a:p>
            <a:pPr algn="ctr"/>
            <a:endParaRPr lang="en-US" b="1" dirty="0"/>
          </a:p>
        </p:txBody>
      </p:sp>
      <p:sp>
        <p:nvSpPr>
          <p:cNvPr id="3" name="Content Placeholder 2">
            <a:extLst>
              <a:ext uri="{FF2B5EF4-FFF2-40B4-BE49-F238E27FC236}">
                <a16:creationId xmlns:a16="http://schemas.microsoft.com/office/drawing/2014/main" id="{7483CAE9-B2BE-266F-01CD-3FD47E4C9107}"/>
              </a:ext>
            </a:extLst>
          </p:cNvPr>
          <p:cNvSpPr>
            <a:spLocks noGrp="1"/>
          </p:cNvSpPr>
          <p:nvPr>
            <p:ph idx="1"/>
          </p:nvPr>
        </p:nvSpPr>
        <p:spPr/>
        <p:txBody>
          <a:bodyPr/>
          <a:lstStyle/>
          <a:p>
            <a:pPr marL="0" indent="0" algn="ctr">
              <a:buNone/>
            </a:pPr>
            <a:r>
              <a:rPr lang="en-US" sz="4400" b="1" dirty="0"/>
              <a:t>Handling “problem verses”</a:t>
            </a:r>
          </a:p>
          <a:p>
            <a:pPr marL="0" indent="0" algn="ctr">
              <a:buNone/>
            </a:pPr>
            <a:endParaRPr lang="en-US" sz="4400" b="1" dirty="0"/>
          </a:p>
          <a:p>
            <a:pPr marL="0" indent="0" algn="ctr">
              <a:buNone/>
            </a:pPr>
            <a:r>
              <a:rPr lang="en-US" sz="4400" b="1" i="1" dirty="0"/>
              <a:t>Timestamp 50:08-1:01:30</a:t>
            </a:r>
          </a:p>
          <a:p>
            <a:endParaRPr lang="en-US" dirty="0"/>
          </a:p>
        </p:txBody>
      </p:sp>
    </p:spTree>
    <p:extLst>
      <p:ext uri="{BB962C8B-B14F-4D97-AF65-F5344CB8AC3E}">
        <p14:creationId xmlns:p14="http://schemas.microsoft.com/office/powerpoint/2010/main" val="22623635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51CC9-B341-9977-1E6C-FEA946A0FE71}"/>
              </a:ext>
            </a:extLst>
          </p:cNvPr>
          <p:cNvSpPr>
            <a:spLocks noGrp="1"/>
          </p:cNvSpPr>
          <p:nvPr>
            <p:ph type="title"/>
          </p:nvPr>
        </p:nvSpPr>
        <p:spPr>
          <a:xfrm>
            <a:off x="838200" y="365126"/>
            <a:ext cx="10515600" cy="316361"/>
          </a:xfrm>
        </p:spPr>
        <p:txBody>
          <a:bodyPr>
            <a:normAutofit fontScale="90000"/>
          </a:bodyPr>
          <a:lstStyle/>
          <a:p>
            <a:pPr algn="ctr"/>
            <a:r>
              <a:rPr lang="en-US" dirty="0">
                <a:highlight>
                  <a:srgbClr val="FFFF00"/>
                </a:highlight>
              </a:rPr>
              <a:t>Word Search</a:t>
            </a:r>
            <a:r>
              <a:rPr lang="en-US" dirty="0"/>
              <a:t>: “Be Baptized”</a:t>
            </a:r>
          </a:p>
        </p:txBody>
      </p:sp>
      <p:sp>
        <p:nvSpPr>
          <p:cNvPr id="3" name="Content Placeholder 2">
            <a:extLst>
              <a:ext uri="{FF2B5EF4-FFF2-40B4-BE49-F238E27FC236}">
                <a16:creationId xmlns:a16="http://schemas.microsoft.com/office/drawing/2014/main" id="{D4626B7E-3102-2EC9-1A60-BF6B43F04445}"/>
              </a:ext>
            </a:extLst>
          </p:cNvPr>
          <p:cNvSpPr>
            <a:spLocks noGrp="1"/>
          </p:cNvSpPr>
          <p:nvPr>
            <p:ph idx="1"/>
          </p:nvPr>
        </p:nvSpPr>
        <p:spPr>
          <a:xfrm>
            <a:off x="570782" y="681488"/>
            <a:ext cx="10515600" cy="6176512"/>
          </a:xfrm>
        </p:spPr>
        <p:txBody>
          <a:bodyPr>
            <a:normAutofit fontScale="25000" lnSpcReduction="20000"/>
          </a:bodyPr>
          <a:lstStyle/>
          <a:p>
            <a:pPr marL="0" indent="0">
              <a:buNone/>
            </a:pPr>
            <a:r>
              <a:rPr lang="en-US" sz="9600" b="0" i="0" u="none" strike="noStrike" dirty="0">
                <a:solidFill>
                  <a:srgbClr val="952004"/>
                </a:solidFill>
                <a:effectLst/>
                <a:latin typeface="system-ui"/>
                <a:hlinkClick r:id="rId2"/>
              </a:rPr>
              <a:t>Luke 7:29</a:t>
            </a:r>
            <a:r>
              <a:rPr lang="en-US" sz="9600" b="0" i="0" u="none" strike="noStrike" dirty="0">
                <a:solidFill>
                  <a:srgbClr val="952004"/>
                </a:solidFill>
                <a:effectLst/>
                <a:latin typeface="system-ui"/>
              </a:rPr>
              <a:t>-</a:t>
            </a:r>
            <a:r>
              <a:rPr lang="en-US" sz="9600" dirty="0">
                <a:solidFill>
                  <a:srgbClr val="952004"/>
                </a:solidFill>
                <a:latin typeface="system-ui"/>
                <a:hlinkClick r:id="rId3"/>
              </a:rPr>
              <a:t>30</a:t>
            </a:r>
            <a:r>
              <a:rPr lang="en-US" sz="9600" b="0" i="0" u="none" strike="noStrike" dirty="0">
                <a:solidFill>
                  <a:srgbClr val="952004"/>
                </a:solidFill>
                <a:effectLst/>
                <a:latin typeface="system-ui"/>
              </a:rPr>
              <a:t> </a:t>
            </a:r>
            <a:r>
              <a:rPr lang="en-US" sz="9600" b="0" i="0" dirty="0">
                <a:solidFill>
                  <a:srgbClr val="000000"/>
                </a:solidFill>
                <a:effectLst/>
                <a:latin typeface="system-ui"/>
              </a:rPr>
              <a:t>When all the people and the tax collectors heard </a:t>
            </a:r>
            <a:r>
              <a:rPr lang="en-US" sz="9600" b="0" i="1" dirty="0">
                <a:solidFill>
                  <a:srgbClr val="000000"/>
                </a:solidFill>
                <a:effectLst/>
                <a:latin typeface="system-ui"/>
              </a:rPr>
              <a:t>this</a:t>
            </a:r>
            <a:r>
              <a:rPr lang="en-US" sz="9600" b="0" i="0" dirty="0">
                <a:solidFill>
                  <a:srgbClr val="000000"/>
                </a:solidFill>
                <a:effectLst/>
                <a:latin typeface="system-ui"/>
              </a:rPr>
              <a:t>, they acknowledged God’s justice, having </a:t>
            </a:r>
            <a:r>
              <a:rPr lang="en-US" sz="9600" b="1" i="0" dirty="0">
                <a:solidFill>
                  <a:srgbClr val="000000"/>
                </a:solidFill>
                <a:effectLst/>
                <a:latin typeface="system-ui"/>
              </a:rPr>
              <a:t>be</a:t>
            </a:r>
            <a:r>
              <a:rPr lang="en-US" sz="9600" b="0" i="0" dirty="0">
                <a:solidFill>
                  <a:srgbClr val="000000"/>
                </a:solidFill>
                <a:effectLst/>
                <a:latin typeface="system-ui"/>
              </a:rPr>
              <a:t>en </a:t>
            </a:r>
            <a:r>
              <a:rPr lang="en-US" sz="9600" b="1" i="0" dirty="0">
                <a:solidFill>
                  <a:srgbClr val="000000"/>
                </a:solidFill>
                <a:effectLst/>
                <a:latin typeface="system-ui"/>
              </a:rPr>
              <a:t>baptized</a:t>
            </a:r>
            <a:r>
              <a:rPr lang="en-US" sz="9600" b="0" i="0" dirty="0">
                <a:solidFill>
                  <a:srgbClr val="000000"/>
                </a:solidFill>
                <a:effectLst/>
                <a:latin typeface="system-ui"/>
              </a:rPr>
              <a:t> with the baptism of John.</a:t>
            </a:r>
            <a:r>
              <a:rPr lang="en-US" sz="9600" b="0" i="0" dirty="0">
                <a:solidFill>
                  <a:srgbClr val="4A4A4A"/>
                </a:solidFill>
                <a:effectLst/>
                <a:latin typeface="system-ui"/>
              </a:rPr>
              <a:t> </a:t>
            </a:r>
            <a:r>
              <a:rPr lang="en-US" sz="9600" b="0" i="0" u="sng" dirty="0">
                <a:solidFill>
                  <a:srgbClr val="000000"/>
                </a:solidFill>
                <a:effectLst/>
                <a:latin typeface="system-ui"/>
              </a:rPr>
              <a:t>But the Pharisees and the lawyers rejected God’s purpose for themselves, not having </a:t>
            </a:r>
            <a:r>
              <a:rPr lang="en-US" sz="9600" b="1" i="0" u="sng" dirty="0">
                <a:solidFill>
                  <a:srgbClr val="000000"/>
                </a:solidFill>
                <a:effectLst/>
                <a:latin typeface="system-ui"/>
              </a:rPr>
              <a:t>be</a:t>
            </a:r>
            <a:r>
              <a:rPr lang="en-US" sz="9600" b="0" i="0" u="sng" dirty="0">
                <a:solidFill>
                  <a:srgbClr val="000000"/>
                </a:solidFill>
                <a:effectLst/>
                <a:latin typeface="system-ui"/>
              </a:rPr>
              <a:t>en </a:t>
            </a:r>
            <a:r>
              <a:rPr lang="en-US" sz="9600" b="1" i="0" u="sng" dirty="0">
                <a:solidFill>
                  <a:srgbClr val="000000"/>
                </a:solidFill>
                <a:effectLst/>
                <a:latin typeface="system-ui"/>
              </a:rPr>
              <a:t>baptized</a:t>
            </a:r>
            <a:r>
              <a:rPr lang="en-US" sz="9600" b="0" i="0" u="sng" dirty="0">
                <a:solidFill>
                  <a:srgbClr val="000000"/>
                </a:solidFill>
                <a:effectLst/>
                <a:latin typeface="system-ui"/>
              </a:rPr>
              <a:t> by John.</a:t>
            </a:r>
          </a:p>
          <a:p>
            <a:pPr marL="0" indent="0">
              <a:buNone/>
            </a:pPr>
            <a:r>
              <a:rPr lang="en-US" sz="9600" u="sng" dirty="0">
                <a:solidFill>
                  <a:srgbClr val="0000FF"/>
                </a:solidFill>
                <a:latin typeface="system-ui"/>
              </a:rPr>
              <a:t>Luke 47:45-47 45 </a:t>
            </a:r>
            <a:r>
              <a:rPr lang="en-US" sz="9600" dirty="0">
                <a:solidFill>
                  <a:srgbClr val="000000"/>
                </a:solidFill>
                <a:latin typeface="system-ui"/>
              </a:rPr>
              <a:t>Then He (</a:t>
            </a:r>
            <a:r>
              <a:rPr lang="en-US" sz="9600" dirty="0">
                <a:solidFill>
                  <a:srgbClr val="000000"/>
                </a:solidFill>
                <a:latin typeface="system-ui"/>
                <a:hlinkClick r:id="rId4" tooltip="See cross-reference AR">
                  <a:extLst>
                    <a:ext uri="{A12FA001-AC4F-418D-AE19-62706E023703}">
                      <ahyp:hlinkClr xmlns:ahyp="http://schemas.microsoft.com/office/drawing/2018/hyperlinkcolor" val="tx"/>
                    </a:ext>
                  </a:extLst>
                </a:hlinkClick>
              </a:rPr>
              <a:t>AR</a:t>
            </a:r>
            <a:r>
              <a:rPr lang="en-US" sz="9600" dirty="0">
                <a:solidFill>
                  <a:srgbClr val="000000"/>
                </a:solidFill>
                <a:latin typeface="system-ui"/>
              </a:rPr>
              <a:t>)opened their [</a:t>
            </a:r>
            <a:r>
              <a:rPr lang="en-US" sz="9600" dirty="0">
                <a:solidFill>
                  <a:srgbClr val="000000"/>
                </a:solidFill>
                <a:latin typeface="system-ui"/>
                <a:hlinkClick r:id="rId5" tooltip="See footnote v">
                  <a:extLst>
                    <a:ext uri="{A12FA001-AC4F-418D-AE19-62706E023703}">
                      <ahyp:hlinkClr xmlns:ahyp="http://schemas.microsoft.com/office/drawing/2018/hyperlinkcolor" val="tx"/>
                    </a:ext>
                  </a:extLst>
                </a:hlinkClick>
              </a:rPr>
              <a:t>v</a:t>
            </a:r>
            <a:r>
              <a:rPr lang="en-US" sz="9600" dirty="0">
                <a:solidFill>
                  <a:srgbClr val="000000"/>
                </a:solidFill>
                <a:latin typeface="system-ui"/>
              </a:rPr>
              <a:t>]minds to understand the Scriptures, 46 and He said to them, “(</a:t>
            </a:r>
            <a:r>
              <a:rPr lang="en-US" sz="9600" dirty="0">
                <a:solidFill>
                  <a:srgbClr val="000000"/>
                </a:solidFill>
                <a:latin typeface="system-ui"/>
                <a:hlinkClick r:id="rId6" tooltip="See cross-reference AS">
                  <a:extLst>
                    <a:ext uri="{A12FA001-AC4F-418D-AE19-62706E023703}">
                      <ahyp:hlinkClr xmlns:ahyp="http://schemas.microsoft.com/office/drawing/2018/hyperlinkcolor" val="tx"/>
                    </a:ext>
                  </a:extLst>
                </a:hlinkClick>
              </a:rPr>
              <a:t>AS</a:t>
            </a:r>
            <a:r>
              <a:rPr lang="en-US" sz="9600" dirty="0">
                <a:solidFill>
                  <a:srgbClr val="000000"/>
                </a:solidFill>
                <a:latin typeface="system-ui"/>
              </a:rPr>
              <a:t>)So it is written, that the [</a:t>
            </a:r>
            <a:r>
              <a:rPr lang="en-US" sz="9600" dirty="0">
                <a:solidFill>
                  <a:srgbClr val="000000"/>
                </a:solidFill>
                <a:latin typeface="system-ui"/>
                <a:hlinkClick r:id="rId7" tooltip="See footnote w">
                  <a:extLst>
                    <a:ext uri="{A12FA001-AC4F-418D-AE19-62706E023703}">
                      <ahyp:hlinkClr xmlns:ahyp="http://schemas.microsoft.com/office/drawing/2018/hyperlinkcolor" val="tx"/>
                    </a:ext>
                  </a:extLst>
                </a:hlinkClick>
              </a:rPr>
              <a:t>w</a:t>
            </a:r>
            <a:r>
              <a:rPr lang="en-US" sz="9600" dirty="0">
                <a:solidFill>
                  <a:srgbClr val="000000"/>
                </a:solidFill>
                <a:latin typeface="system-ui"/>
              </a:rPr>
              <a:t>]Christ would suffer and (</a:t>
            </a:r>
            <a:r>
              <a:rPr lang="en-US" sz="9600" dirty="0">
                <a:solidFill>
                  <a:srgbClr val="000000"/>
                </a:solidFill>
                <a:latin typeface="system-ui"/>
                <a:hlinkClick r:id="rId8" tooltip="See cross-reference AT">
                  <a:extLst>
                    <a:ext uri="{A12FA001-AC4F-418D-AE19-62706E023703}">
                      <ahyp:hlinkClr xmlns:ahyp="http://schemas.microsoft.com/office/drawing/2018/hyperlinkcolor" val="tx"/>
                    </a:ext>
                  </a:extLst>
                </a:hlinkClick>
              </a:rPr>
              <a:t>AT</a:t>
            </a:r>
            <a:r>
              <a:rPr lang="en-US" sz="9600" dirty="0">
                <a:solidFill>
                  <a:srgbClr val="000000"/>
                </a:solidFill>
                <a:latin typeface="system-ui"/>
              </a:rPr>
              <a:t>)rise from the dead on the third day, 47 and that (</a:t>
            </a:r>
            <a:r>
              <a:rPr lang="en-US" sz="9600" dirty="0">
                <a:solidFill>
                  <a:srgbClr val="000000"/>
                </a:solidFill>
                <a:latin typeface="system-ui"/>
                <a:hlinkClick r:id="rId9" tooltip="See cross-reference AU">
                  <a:extLst>
                    <a:ext uri="{A12FA001-AC4F-418D-AE19-62706E023703}">
                      <ahyp:hlinkClr xmlns:ahyp="http://schemas.microsoft.com/office/drawing/2018/hyperlinkcolor" val="tx"/>
                    </a:ext>
                  </a:extLst>
                </a:hlinkClick>
              </a:rPr>
              <a:t>AU</a:t>
            </a:r>
            <a:r>
              <a:rPr lang="en-US" sz="9600" dirty="0">
                <a:solidFill>
                  <a:srgbClr val="000000"/>
                </a:solidFill>
                <a:latin typeface="system-ui"/>
              </a:rPr>
              <a:t>)repentance [</a:t>
            </a:r>
            <a:r>
              <a:rPr lang="en-US" sz="9600" dirty="0">
                <a:solidFill>
                  <a:srgbClr val="000000"/>
                </a:solidFill>
                <a:latin typeface="system-ui"/>
                <a:hlinkClick r:id="rId10" tooltip="See footnote x">
                  <a:extLst>
                    <a:ext uri="{A12FA001-AC4F-418D-AE19-62706E023703}">
                      <ahyp:hlinkClr xmlns:ahyp="http://schemas.microsoft.com/office/drawing/2018/hyperlinkcolor" val="tx"/>
                    </a:ext>
                  </a:extLst>
                </a:hlinkClick>
              </a:rPr>
              <a:t>x</a:t>
            </a:r>
            <a:r>
              <a:rPr lang="en-US" sz="9600" dirty="0">
                <a:solidFill>
                  <a:srgbClr val="000000"/>
                </a:solidFill>
                <a:latin typeface="system-ui"/>
              </a:rPr>
              <a:t>]for forgiveness of sins would be proclaimed [</a:t>
            </a:r>
            <a:r>
              <a:rPr lang="en-US" sz="9600" dirty="0">
                <a:solidFill>
                  <a:srgbClr val="000000"/>
                </a:solidFill>
                <a:latin typeface="system-ui"/>
                <a:hlinkClick r:id="rId11" tooltip="See footnote y">
                  <a:extLst>
                    <a:ext uri="{A12FA001-AC4F-418D-AE19-62706E023703}">
                      <ahyp:hlinkClr xmlns:ahyp="http://schemas.microsoft.com/office/drawing/2018/hyperlinkcolor" val="tx"/>
                    </a:ext>
                  </a:extLst>
                </a:hlinkClick>
              </a:rPr>
              <a:t>y</a:t>
            </a:r>
            <a:r>
              <a:rPr lang="en-US" sz="9600" dirty="0">
                <a:solidFill>
                  <a:srgbClr val="000000"/>
                </a:solidFill>
                <a:latin typeface="system-ui"/>
              </a:rPr>
              <a:t>]in His name to (</a:t>
            </a:r>
            <a:r>
              <a:rPr lang="en-US" sz="9600" dirty="0">
                <a:solidFill>
                  <a:srgbClr val="000000"/>
                </a:solidFill>
                <a:latin typeface="system-ui"/>
                <a:hlinkClick r:id="rId12" tooltip="See cross-reference AV">
                  <a:extLst>
                    <a:ext uri="{A12FA001-AC4F-418D-AE19-62706E023703}">
                      <ahyp:hlinkClr xmlns:ahyp="http://schemas.microsoft.com/office/drawing/2018/hyperlinkcolor" val="tx"/>
                    </a:ext>
                  </a:extLst>
                </a:hlinkClick>
              </a:rPr>
              <a:t>AV</a:t>
            </a:r>
            <a:r>
              <a:rPr lang="en-US" sz="9600" dirty="0">
                <a:solidFill>
                  <a:srgbClr val="000000"/>
                </a:solidFill>
                <a:latin typeface="system-ui"/>
              </a:rPr>
              <a:t>)all the nations, beginning from Jerusalem. </a:t>
            </a:r>
            <a:endParaRPr lang="en-US" sz="9600" dirty="0">
              <a:solidFill>
                <a:srgbClr val="000000"/>
              </a:solidFill>
              <a:latin typeface="system-ui"/>
              <a:hlinkClick r:id="rId13">
                <a:extLst>
                  <a:ext uri="{A12FA001-AC4F-418D-AE19-62706E023703}">
                    <ahyp:hlinkClr xmlns:ahyp="http://schemas.microsoft.com/office/drawing/2018/hyperlinkcolor" val="tx"/>
                  </a:ext>
                </a:extLst>
              </a:hlinkClick>
            </a:endParaRPr>
          </a:p>
          <a:p>
            <a:pPr marL="0" indent="0" algn="l">
              <a:buNone/>
            </a:pPr>
            <a:r>
              <a:rPr lang="en-US" sz="9600" b="0" i="0" u="none" strike="noStrike" dirty="0">
                <a:solidFill>
                  <a:srgbClr val="952004"/>
                </a:solidFill>
                <a:effectLst/>
                <a:latin typeface="system-ui"/>
                <a:hlinkClick r:id="rId13"/>
              </a:rPr>
              <a:t>John 3:23</a:t>
            </a:r>
            <a:r>
              <a:rPr lang="en-US" sz="9600" b="0" i="0" u="none" strike="noStrike" dirty="0">
                <a:solidFill>
                  <a:srgbClr val="952004"/>
                </a:solidFill>
                <a:effectLst/>
                <a:latin typeface="system-ui"/>
              </a:rPr>
              <a:t> </a:t>
            </a:r>
            <a:r>
              <a:rPr lang="en-US" sz="9600" b="0" i="0" dirty="0">
                <a:solidFill>
                  <a:srgbClr val="000000"/>
                </a:solidFill>
                <a:effectLst/>
                <a:latin typeface="system-ui"/>
              </a:rPr>
              <a:t>Now John also was </a:t>
            </a:r>
            <a:r>
              <a:rPr lang="en-US" sz="9600" dirty="0">
                <a:solidFill>
                  <a:srgbClr val="952004"/>
                </a:solidFill>
                <a:latin typeface="system-ui"/>
              </a:rPr>
              <a:t>baptizing</a:t>
            </a:r>
            <a:r>
              <a:rPr lang="en-US" sz="9600" b="0" i="0" dirty="0">
                <a:solidFill>
                  <a:srgbClr val="000000"/>
                </a:solidFill>
                <a:effectLst/>
                <a:latin typeface="system-ui"/>
              </a:rPr>
              <a:t> in </a:t>
            </a:r>
            <a:r>
              <a:rPr lang="en-US" sz="9600" b="0" i="0" dirty="0" err="1">
                <a:solidFill>
                  <a:srgbClr val="000000"/>
                </a:solidFill>
                <a:effectLst/>
                <a:latin typeface="system-ui"/>
              </a:rPr>
              <a:t>Aenon</a:t>
            </a:r>
            <a:r>
              <a:rPr lang="en-US" sz="9600" b="0" i="0" dirty="0">
                <a:solidFill>
                  <a:srgbClr val="000000"/>
                </a:solidFill>
                <a:effectLst/>
                <a:latin typeface="system-ui"/>
              </a:rPr>
              <a:t>, near Salim, </a:t>
            </a:r>
            <a:r>
              <a:rPr lang="en-US" sz="9600" b="1" i="0" dirty="0">
                <a:solidFill>
                  <a:srgbClr val="000000"/>
                </a:solidFill>
                <a:effectLst/>
                <a:latin typeface="system-ui"/>
              </a:rPr>
              <a:t>be</a:t>
            </a:r>
            <a:r>
              <a:rPr lang="en-US" sz="9600" b="0" i="0" dirty="0">
                <a:solidFill>
                  <a:srgbClr val="000000"/>
                </a:solidFill>
                <a:effectLst/>
                <a:latin typeface="system-ui"/>
              </a:rPr>
              <a:t>cause there was an abundance of water there, and </a:t>
            </a:r>
            <a:r>
              <a:rPr lang="en-US" sz="9600" b="0" i="1" dirty="0">
                <a:solidFill>
                  <a:srgbClr val="000000"/>
                </a:solidFill>
                <a:effectLst/>
                <a:latin typeface="system-ui"/>
              </a:rPr>
              <a:t>people</a:t>
            </a:r>
            <a:r>
              <a:rPr lang="en-US" sz="9600" b="0" i="0" dirty="0">
                <a:solidFill>
                  <a:srgbClr val="000000"/>
                </a:solidFill>
                <a:effectLst/>
                <a:latin typeface="system-ui"/>
              </a:rPr>
              <a:t> were coming and </a:t>
            </a:r>
            <a:r>
              <a:rPr lang="en-US" sz="9600" b="1" i="0" dirty="0">
                <a:solidFill>
                  <a:srgbClr val="000000"/>
                </a:solidFill>
                <a:effectLst/>
                <a:latin typeface="system-ui"/>
              </a:rPr>
              <a:t>be</a:t>
            </a:r>
            <a:r>
              <a:rPr lang="en-US" sz="9600" b="0" i="0" dirty="0">
                <a:solidFill>
                  <a:srgbClr val="000000"/>
                </a:solidFill>
                <a:effectLst/>
                <a:latin typeface="system-ui"/>
              </a:rPr>
              <a:t>ing </a:t>
            </a:r>
            <a:r>
              <a:rPr lang="en-US" sz="9600" b="1" i="0" dirty="0">
                <a:solidFill>
                  <a:srgbClr val="000000"/>
                </a:solidFill>
                <a:effectLst/>
                <a:latin typeface="system-ui"/>
              </a:rPr>
              <a:t>baptized</a:t>
            </a:r>
            <a:r>
              <a:rPr lang="en-US" sz="9600" b="0" i="0" dirty="0">
                <a:solidFill>
                  <a:srgbClr val="000000"/>
                </a:solidFill>
                <a:effectLst/>
                <a:latin typeface="system-ui"/>
              </a:rPr>
              <a:t>—</a:t>
            </a:r>
          </a:p>
          <a:p>
            <a:pPr marL="0" indent="0" algn="l">
              <a:buNone/>
            </a:pPr>
            <a:r>
              <a:rPr lang="en-US" sz="9600" b="0" i="0" u="none" strike="noStrike" dirty="0">
                <a:solidFill>
                  <a:srgbClr val="952004"/>
                </a:solidFill>
                <a:effectLst/>
                <a:latin typeface="system-ui"/>
                <a:hlinkClick r:id="rId14"/>
              </a:rPr>
              <a:t>Acts 1:5</a:t>
            </a:r>
            <a:r>
              <a:rPr lang="en-US" sz="9600" b="0" i="0" u="none" strike="noStrike" dirty="0">
                <a:solidFill>
                  <a:srgbClr val="952004"/>
                </a:solidFill>
                <a:effectLst/>
                <a:latin typeface="system-ui"/>
              </a:rPr>
              <a:t> </a:t>
            </a:r>
            <a:r>
              <a:rPr lang="en-US" sz="9600" b="0" i="0" dirty="0">
                <a:solidFill>
                  <a:srgbClr val="000000"/>
                </a:solidFill>
                <a:effectLst/>
                <a:latin typeface="system-ui"/>
              </a:rPr>
              <a:t>for John </a:t>
            </a:r>
            <a:r>
              <a:rPr lang="en-US" sz="9600" b="1" i="0" dirty="0">
                <a:solidFill>
                  <a:srgbClr val="000000"/>
                </a:solidFill>
                <a:effectLst/>
                <a:latin typeface="system-ui"/>
              </a:rPr>
              <a:t>baptized</a:t>
            </a:r>
            <a:r>
              <a:rPr lang="en-US" sz="9600" b="0" i="0" dirty="0">
                <a:solidFill>
                  <a:srgbClr val="000000"/>
                </a:solidFill>
                <a:effectLst/>
                <a:latin typeface="system-ui"/>
              </a:rPr>
              <a:t> with water, but you will </a:t>
            </a:r>
            <a:r>
              <a:rPr lang="en-US" sz="9600" b="1" i="0" dirty="0">
                <a:solidFill>
                  <a:srgbClr val="000000"/>
                </a:solidFill>
                <a:effectLst/>
                <a:latin typeface="system-ui"/>
              </a:rPr>
              <a:t>be</a:t>
            </a:r>
            <a:r>
              <a:rPr lang="en-US" sz="9600" b="0" i="0" dirty="0">
                <a:solidFill>
                  <a:srgbClr val="000000"/>
                </a:solidFill>
                <a:effectLst/>
                <a:latin typeface="system-ui"/>
              </a:rPr>
              <a:t> </a:t>
            </a:r>
            <a:r>
              <a:rPr lang="en-US" sz="9600" b="1" i="0" dirty="0">
                <a:solidFill>
                  <a:srgbClr val="000000"/>
                </a:solidFill>
                <a:effectLst/>
                <a:latin typeface="system-ui"/>
              </a:rPr>
              <a:t>baptized</a:t>
            </a:r>
            <a:r>
              <a:rPr lang="en-US" sz="9600" b="0" i="0" dirty="0">
                <a:solidFill>
                  <a:srgbClr val="000000"/>
                </a:solidFill>
                <a:effectLst/>
                <a:latin typeface="system-ui"/>
              </a:rPr>
              <a:t> with the Holy Spirit not many days from now.”</a:t>
            </a:r>
          </a:p>
          <a:p>
            <a:pPr marL="0" indent="0" algn="l">
              <a:buNone/>
            </a:pPr>
            <a:r>
              <a:rPr lang="en-US" sz="9600" b="0" i="0" u="none" strike="noStrike" dirty="0">
                <a:solidFill>
                  <a:srgbClr val="952004"/>
                </a:solidFill>
                <a:effectLst/>
                <a:latin typeface="system-ui"/>
                <a:hlinkClick r:id="rId15"/>
              </a:rPr>
              <a:t>Acts 2:38</a:t>
            </a:r>
            <a:r>
              <a:rPr lang="en-US" sz="9600" b="0" i="0" u="none" strike="noStrike" dirty="0">
                <a:solidFill>
                  <a:srgbClr val="952004"/>
                </a:solidFill>
                <a:effectLst/>
                <a:latin typeface="system-ui"/>
              </a:rPr>
              <a:t> </a:t>
            </a:r>
            <a:r>
              <a:rPr lang="en-US" sz="9600" b="0" i="0" dirty="0">
                <a:solidFill>
                  <a:srgbClr val="000000"/>
                </a:solidFill>
                <a:effectLst/>
                <a:latin typeface="system-ui"/>
              </a:rPr>
              <a:t>Peter </a:t>
            </a:r>
            <a:r>
              <a:rPr lang="en-US" sz="9600" b="0" i="1" dirty="0">
                <a:solidFill>
                  <a:srgbClr val="000000"/>
                </a:solidFill>
                <a:effectLst/>
                <a:latin typeface="system-ui"/>
              </a:rPr>
              <a:t>said</a:t>
            </a:r>
            <a:r>
              <a:rPr lang="en-US" sz="9600" b="0" i="0" dirty="0">
                <a:solidFill>
                  <a:srgbClr val="000000"/>
                </a:solidFill>
                <a:effectLst/>
                <a:latin typeface="system-ui"/>
              </a:rPr>
              <a:t> to them, “Repent, and each of you </a:t>
            </a:r>
            <a:r>
              <a:rPr lang="en-US" sz="9600" b="1" i="0" dirty="0">
                <a:solidFill>
                  <a:srgbClr val="000000"/>
                </a:solidFill>
                <a:effectLst/>
                <a:latin typeface="system-ui"/>
              </a:rPr>
              <a:t>be</a:t>
            </a:r>
            <a:r>
              <a:rPr lang="en-US" sz="9600" b="0" i="0" dirty="0">
                <a:solidFill>
                  <a:srgbClr val="000000"/>
                </a:solidFill>
                <a:effectLst/>
                <a:latin typeface="system-ui"/>
              </a:rPr>
              <a:t> </a:t>
            </a:r>
            <a:r>
              <a:rPr lang="en-US" sz="9600" b="1" i="0" dirty="0">
                <a:solidFill>
                  <a:srgbClr val="000000"/>
                </a:solidFill>
                <a:effectLst/>
                <a:latin typeface="system-ui"/>
              </a:rPr>
              <a:t>baptized</a:t>
            </a:r>
            <a:r>
              <a:rPr lang="en-US" sz="9600" b="0" i="0" dirty="0">
                <a:solidFill>
                  <a:srgbClr val="000000"/>
                </a:solidFill>
                <a:effectLst/>
                <a:latin typeface="system-ui"/>
              </a:rPr>
              <a:t> in the name of Jesus Christ for the forgiveness of your sins, and you will receive the gift of the Holy Spirit.</a:t>
            </a:r>
          </a:p>
          <a:p>
            <a:pPr marL="0" indent="0">
              <a:buNone/>
            </a:pPr>
            <a:r>
              <a:rPr lang="en-US" sz="9600" dirty="0">
                <a:solidFill>
                  <a:srgbClr val="952004"/>
                </a:solidFill>
                <a:latin typeface="system-ui"/>
                <a:hlinkClick r:id="rId16"/>
              </a:rPr>
              <a:t>Mark 16:16</a:t>
            </a:r>
            <a:r>
              <a:rPr lang="en-US" sz="9600" dirty="0">
                <a:solidFill>
                  <a:srgbClr val="952004"/>
                </a:solidFill>
                <a:latin typeface="system-ui"/>
              </a:rPr>
              <a:t> </a:t>
            </a:r>
            <a:r>
              <a:rPr lang="en-US" sz="9600" dirty="0">
                <a:solidFill>
                  <a:srgbClr val="000000"/>
                </a:solidFill>
                <a:latin typeface="system-ui"/>
              </a:rPr>
              <a:t>The one who has </a:t>
            </a:r>
            <a:r>
              <a:rPr lang="en-US" sz="9600" b="1" dirty="0">
                <a:solidFill>
                  <a:srgbClr val="FF0000"/>
                </a:solidFill>
                <a:highlight>
                  <a:srgbClr val="FFFF00"/>
                </a:highlight>
                <a:latin typeface="system-ui"/>
              </a:rPr>
              <a:t>be</a:t>
            </a:r>
            <a:r>
              <a:rPr lang="en-US" sz="9600" dirty="0">
                <a:solidFill>
                  <a:srgbClr val="FF0000"/>
                </a:solidFill>
                <a:highlight>
                  <a:srgbClr val="FFFF00"/>
                </a:highlight>
                <a:latin typeface="system-ui"/>
              </a:rPr>
              <a:t>lieved and has </a:t>
            </a:r>
            <a:r>
              <a:rPr lang="en-US" sz="9600" b="1" dirty="0">
                <a:solidFill>
                  <a:srgbClr val="FF0000"/>
                </a:solidFill>
                <a:highlight>
                  <a:srgbClr val="FFFF00"/>
                </a:highlight>
                <a:latin typeface="system-ui"/>
              </a:rPr>
              <a:t>be</a:t>
            </a:r>
            <a:r>
              <a:rPr lang="en-US" sz="9600" dirty="0">
                <a:solidFill>
                  <a:srgbClr val="FF0000"/>
                </a:solidFill>
                <a:highlight>
                  <a:srgbClr val="FFFF00"/>
                </a:highlight>
                <a:latin typeface="system-ui"/>
              </a:rPr>
              <a:t>en </a:t>
            </a:r>
            <a:r>
              <a:rPr lang="en-US" sz="9600" b="1" dirty="0">
                <a:solidFill>
                  <a:srgbClr val="FF0000"/>
                </a:solidFill>
                <a:highlight>
                  <a:srgbClr val="FFFF00"/>
                </a:highlight>
                <a:latin typeface="system-ui"/>
              </a:rPr>
              <a:t>baptized</a:t>
            </a:r>
            <a:r>
              <a:rPr lang="en-US" sz="9600" dirty="0">
                <a:solidFill>
                  <a:srgbClr val="FF0000"/>
                </a:solidFill>
                <a:highlight>
                  <a:srgbClr val="FFFF00"/>
                </a:highlight>
                <a:latin typeface="system-ui"/>
              </a:rPr>
              <a:t> will </a:t>
            </a:r>
            <a:r>
              <a:rPr lang="en-US" sz="9600" b="1" dirty="0">
                <a:solidFill>
                  <a:srgbClr val="FF0000"/>
                </a:solidFill>
                <a:highlight>
                  <a:srgbClr val="FFFF00"/>
                </a:highlight>
                <a:latin typeface="system-ui"/>
              </a:rPr>
              <a:t>be</a:t>
            </a:r>
            <a:r>
              <a:rPr lang="en-US" sz="9600" dirty="0">
                <a:solidFill>
                  <a:srgbClr val="FF0000"/>
                </a:solidFill>
                <a:highlight>
                  <a:srgbClr val="FFFF00"/>
                </a:highlight>
                <a:latin typeface="system-ui"/>
              </a:rPr>
              <a:t> saved</a:t>
            </a:r>
            <a:r>
              <a:rPr lang="en-US" sz="9600" dirty="0">
                <a:solidFill>
                  <a:srgbClr val="000000"/>
                </a:solidFill>
                <a:highlight>
                  <a:srgbClr val="FFFF00"/>
                </a:highlight>
                <a:latin typeface="system-ui"/>
              </a:rPr>
              <a:t>, but the one who has not </a:t>
            </a:r>
            <a:r>
              <a:rPr lang="en-US" sz="9600" b="1" dirty="0">
                <a:solidFill>
                  <a:srgbClr val="000000"/>
                </a:solidFill>
                <a:highlight>
                  <a:srgbClr val="FFFF00"/>
                </a:highlight>
                <a:latin typeface="system-ui"/>
              </a:rPr>
              <a:t>be</a:t>
            </a:r>
            <a:r>
              <a:rPr lang="en-US" sz="9600" dirty="0">
                <a:solidFill>
                  <a:srgbClr val="000000"/>
                </a:solidFill>
                <a:highlight>
                  <a:srgbClr val="FFFF00"/>
                </a:highlight>
                <a:latin typeface="system-ui"/>
              </a:rPr>
              <a:t>lieved will </a:t>
            </a:r>
            <a:r>
              <a:rPr lang="en-US" sz="9600" b="1" dirty="0">
                <a:solidFill>
                  <a:srgbClr val="000000"/>
                </a:solidFill>
                <a:highlight>
                  <a:srgbClr val="FFFF00"/>
                </a:highlight>
                <a:latin typeface="system-ui"/>
              </a:rPr>
              <a:t>be</a:t>
            </a:r>
            <a:r>
              <a:rPr lang="en-US" sz="9600" dirty="0">
                <a:solidFill>
                  <a:srgbClr val="000000"/>
                </a:solidFill>
                <a:highlight>
                  <a:srgbClr val="FFFF00"/>
                </a:highlight>
                <a:latin typeface="system-ui"/>
              </a:rPr>
              <a:t> condemned.</a:t>
            </a:r>
            <a:r>
              <a:rPr lang="en-US" sz="9600" dirty="0">
                <a:solidFill>
                  <a:srgbClr val="4A4A4A"/>
                </a:solidFill>
                <a:highlight>
                  <a:srgbClr val="FFFF00"/>
                </a:highlight>
                <a:latin typeface="system-ui"/>
              </a:rPr>
              <a:t> </a:t>
            </a:r>
            <a:endParaRPr lang="en-US" sz="9600" dirty="0">
              <a:solidFill>
                <a:srgbClr val="000000"/>
              </a:solidFill>
              <a:highlight>
                <a:srgbClr val="FFFF00"/>
              </a:highlight>
              <a:latin typeface="system-ui"/>
            </a:endParaRPr>
          </a:p>
          <a:p>
            <a:pPr marL="0" indent="0" algn="l">
              <a:buNone/>
            </a:pPr>
            <a:endParaRPr lang="en-US" sz="9600" b="0" i="0" dirty="0">
              <a:solidFill>
                <a:srgbClr val="000000"/>
              </a:solidFill>
              <a:effectLst/>
              <a:latin typeface="system-ui"/>
            </a:endParaRPr>
          </a:p>
          <a:p>
            <a:endParaRPr lang="en-US" dirty="0"/>
          </a:p>
        </p:txBody>
      </p:sp>
    </p:spTree>
    <p:extLst>
      <p:ext uri="{BB962C8B-B14F-4D97-AF65-F5344CB8AC3E}">
        <p14:creationId xmlns:p14="http://schemas.microsoft.com/office/powerpoint/2010/main" val="266121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BD74-B8AC-330F-92A6-4427501A4E14}"/>
              </a:ext>
            </a:extLst>
          </p:cNvPr>
          <p:cNvSpPr>
            <a:spLocks noGrp="1"/>
          </p:cNvSpPr>
          <p:nvPr>
            <p:ph type="title"/>
          </p:nvPr>
        </p:nvSpPr>
        <p:spPr/>
        <p:txBody>
          <a:bodyPr/>
          <a:lstStyle/>
          <a:p>
            <a:r>
              <a:rPr lang="en-US" dirty="0">
                <a:highlight>
                  <a:srgbClr val="FFFF00"/>
                </a:highlight>
              </a:rPr>
              <a:t>Word search</a:t>
            </a:r>
            <a:r>
              <a:rPr lang="en-US" dirty="0"/>
              <a:t>: </a:t>
            </a:r>
            <a:r>
              <a:rPr lang="en-US" dirty="0">
                <a:highlight>
                  <a:srgbClr val="FFFF00"/>
                </a:highlight>
              </a:rPr>
              <a:t>“In the name of Jesus</a:t>
            </a:r>
            <a:r>
              <a:rPr lang="en-US" dirty="0"/>
              <a:t>”</a:t>
            </a:r>
          </a:p>
        </p:txBody>
      </p:sp>
      <p:sp>
        <p:nvSpPr>
          <p:cNvPr id="3" name="Content Placeholder 2">
            <a:extLst>
              <a:ext uri="{FF2B5EF4-FFF2-40B4-BE49-F238E27FC236}">
                <a16:creationId xmlns:a16="http://schemas.microsoft.com/office/drawing/2014/main" id="{FA9EEF66-DA46-3128-B604-123EBCD04433}"/>
              </a:ext>
            </a:extLst>
          </p:cNvPr>
          <p:cNvSpPr>
            <a:spLocks noGrp="1"/>
          </p:cNvSpPr>
          <p:nvPr>
            <p:ph idx="1"/>
          </p:nvPr>
        </p:nvSpPr>
        <p:spPr/>
        <p:txBody>
          <a:bodyPr/>
          <a:lstStyle/>
          <a:p>
            <a:pPr marL="0" indent="0">
              <a:buNone/>
            </a:pPr>
            <a:r>
              <a:rPr lang="en-US" dirty="0">
                <a:solidFill>
                  <a:srgbClr val="0000FF"/>
                </a:solidFill>
              </a:rPr>
              <a:t>Acts: 3:6 </a:t>
            </a:r>
            <a:r>
              <a:rPr lang="en-US" b="0" i="0" dirty="0">
                <a:solidFill>
                  <a:srgbClr val="000000"/>
                </a:solidFill>
                <a:effectLst/>
                <a:latin typeface="system-ui"/>
              </a:rPr>
              <a:t>But Peter said, “I do not have silver and gold, but what I do have I give to you: </a:t>
            </a:r>
            <a:r>
              <a:rPr lang="en-US" b="1" i="0" dirty="0">
                <a:solidFill>
                  <a:srgbClr val="000000"/>
                </a:solidFill>
                <a:effectLst/>
                <a:latin typeface="system-ui"/>
              </a:rPr>
              <a:t>In</a:t>
            </a:r>
            <a:r>
              <a:rPr lang="en-US" b="0" i="0" dirty="0">
                <a:solidFill>
                  <a:srgbClr val="000000"/>
                </a:solidFill>
                <a:effectLst/>
                <a:latin typeface="system-ui"/>
              </a:rPr>
              <a:t> </a:t>
            </a:r>
            <a:r>
              <a:rPr lang="en-US" b="1" i="0" dirty="0">
                <a:solidFill>
                  <a:srgbClr val="000000"/>
                </a:solidFill>
                <a:effectLst/>
                <a:latin typeface="system-ui"/>
              </a:rPr>
              <a:t>the</a:t>
            </a:r>
            <a:r>
              <a:rPr lang="en-US" b="0" i="0" dirty="0">
                <a:solidFill>
                  <a:srgbClr val="000000"/>
                </a:solidFill>
                <a:effectLst/>
                <a:latin typeface="system-ui"/>
              </a:rPr>
              <a:t> </a:t>
            </a:r>
            <a:r>
              <a:rPr lang="en-US" b="1" i="0" dirty="0">
                <a:solidFill>
                  <a:srgbClr val="000000"/>
                </a:solidFill>
                <a:effectLst/>
                <a:latin typeface="system-ui"/>
              </a:rPr>
              <a:t>name</a:t>
            </a:r>
            <a:r>
              <a:rPr lang="en-US" b="0" i="0" dirty="0">
                <a:solidFill>
                  <a:srgbClr val="000000"/>
                </a:solidFill>
                <a:effectLst/>
                <a:latin typeface="system-ui"/>
              </a:rPr>
              <a:t> </a:t>
            </a:r>
            <a:r>
              <a:rPr lang="en-US" b="1" i="0" dirty="0">
                <a:solidFill>
                  <a:srgbClr val="000000"/>
                </a:solidFill>
                <a:effectLst/>
                <a:latin typeface="system-ui"/>
              </a:rPr>
              <a:t>of</a:t>
            </a:r>
            <a:r>
              <a:rPr lang="en-US" b="0" i="0" dirty="0">
                <a:solidFill>
                  <a:srgbClr val="000000"/>
                </a:solidFill>
                <a:effectLst/>
                <a:latin typeface="system-ui"/>
              </a:rPr>
              <a:t> </a:t>
            </a:r>
            <a:r>
              <a:rPr lang="en-US" b="1" i="0" dirty="0">
                <a:solidFill>
                  <a:srgbClr val="000000"/>
                </a:solidFill>
                <a:effectLst/>
                <a:latin typeface="system-ui"/>
              </a:rPr>
              <a:t>Jesus</a:t>
            </a:r>
            <a:r>
              <a:rPr lang="en-US" b="0" i="0" dirty="0">
                <a:solidFill>
                  <a:srgbClr val="000000"/>
                </a:solidFill>
                <a:effectLst/>
                <a:latin typeface="system-ui"/>
              </a:rPr>
              <a:t> Christ </a:t>
            </a:r>
            <a:r>
              <a:rPr lang="en-US" b="1" i="0" dirty="0">
                <a:solidFill>
                  <a:srgbClr val="000000"/>
                </a:solidFill>
                <a:effectLst/>
                <a:latin typeface="system-ui"/>
              </a:rPr>
              <a:t>the</a:t>
            </a:r>
            <a:r>
              <a:rPr lang="en-US" b="0" i="0" dirty="0">
                <a:solidFill>
                  <a:srgbClr val="000000"/>
                </a:solidFill>
                <a:effectLst/>
                <a:latin typeface="system-ui"/>
              </a:rPr>
              <a:t> Nazarene, walk!”</a:t>
            </a:r>
          </a:p>
          <a:p>
            <a:pPr marL="0" indent="0">
              <a:buNone/>
            </a:pPr>
            <a:r>
              <a:rPr lang="en-US" dirty="0">
                <a:solidFill>
                  <a:srgbClr val="0000FF"/>
                </a:solidFill>
              </a:rPr>
              <a:t>Acts 4:12 </a:t>
            </a:r>
            <a:r>
              <a:rPr lang="en-US" u="sng" dirty="0"/>
              <a:t>And there is salvation in </a:t>
            </a:r>
            <a:r>
              <a:rPr lang="en-US" b="1" u="sng" dirty="0"/>
              <a:t>no</a:t>
            </a:r>
            <a:r>
              <a:rPr lang="en-US" u="sng" dirty="0"/>
              <a:t> one else; for there is </a:t>
            </a:r>
            <a:r>
              <a:rPr lang="en-US" b="1" u="sng" dirty="0"/>
              <a:t>no</a:t>
            </a:r>
            <a:r>
              <a:rPr lang="en-US" u="sng" dirty="0"/>
              <a:t> </a:t>
            </a:r>
            <a:r>
              <a:rPr lang="en-US" b="1" u="sng" dirty="0"/>
              <a:t>other</a:t>
            </a:r>
            <a:r>
              <a:rPr lang="en-US" u="sng" dirty="0"/>
              <a:t> </a:t>
            </a:r>
            <a:r>
              <a:rPr lang="en-US" b="1" u="sng" dirty="0"/>
              <a:t>name</a:t>
            </a:r>
            <a:r>
              <a:rPr lang="en-US" u="sng" dirty="0"/>
              <a:t> under heaven that has been given among mankind by which we must be saved.</a:t>
            </a:r>
            <a:r>
              <a:rPr lang="en-US" dirty="0"/>
              <a:t>”</a:t>
            </a:r>
            <a:endParaRPr lang="en-US" dirty="0">
              <a:solidFill>
                <a:srgbClr val="000000"/>
              </a:solidFill>
              <a:latin typeface="system-ui"/>
            </a:endParaRPr>
          </a:p>
          <a:p>
            <a:pPr marL="0" indent="0">
              <a:buNone/>
            </a:pPr>
            <a:r>
              <a:rPr lang="en-US" dirty="0">
                <a:solidFill>
                  <a:srgbClr val="0000FF"/>
                </a:solidFill>
              </a:rPr>
              <a:t>Acts 10:48  </a:t>
            </a:r>
            <a:r>
              <a:rPr lang="en-US" dirty="0"/>
              <a:t>And he ordered </a:t>
            </a:r>
            <a:r>
              <a:rPr lang="en-US" b="1" dirty="0"/>
              <a:t>the</a:t>
            </a:r>
            <a:r>
              <a:rPr lang="en-US" dirty="0"/>
              <a:t>m to be baptized </a:t>
            </a:r>
            <a:r>
              <a:rPr lang="en-US" b="1" dirty="0"/>
              <a:t>in the name of Jesus </a:t>
            </a:r>
            <a:r>
              <a:rPr lang="en-US" dirty="0"/>
              <a:t>Christ.  </a:t>
            </a:r>
            <a:r>
              <a:rPr lang="en-US" b="1" dirty="0"/>
              <a:t>The</a:t>
            </a:r>
            <a:r>
              <a:rPr lang="en-US" dirty="0"/>
              <a:t>n </a:t>
            </a:r>
            <a:r>
              <a:rPr lang="en-US" b="1" dirty="0"/>
              <a:t>the</a:t>
            </a:r>
            <a:r>
              <a:rPr lang="en-US" dirty="0"/>
              <a:t>y asked him to stay on for a few days.</a:t>
            </a:r>
            <a:endParaRPr lang="en-US" b="0" i="0" dirty="0">
              <a:solidFill>
                <a:srgbClr val="000000"/>
              </a:solidFill>
              <a:effectLst/>
              <a:latin typeface="system-ui"/>
            </a:endParaRPr>
          </a:p>
          <a:p>
            <a:endParaRPr lang="en-US" dirty="0"/>
          </a:p>
        </p:txBody>
      </p:sp>
    </p:spTree>
    <p:extLst>
      <p:ext uri="{BB962C8B-B14F-4D97-AF65-F5344CB8AC3E}">
        <p14:creationId xmlns:p14="http://schemas.microsoft.com/office/powerpoint/2010/main" val="5612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B075-618B-C66B-57A7-13C7312BDCB8}"/>
              </a:ext>
            </a:extLst>
          </p:cNvPr>
          <p:cNvSpPr>
            <a:spLocks noGrp="1"/>
          </p:cNvSpPr>
          <p:nvPr>
            <p:ph type="title"/>
          </p:nvPr>
        </p:nvSpPr>
        <p:spPr>
          <a:xfrm>
            <a:off x="838200" y="365125"/>
            <a:ext cx="10515600" cy="419879"/>
          </a:xfrm>
        </p:spPr>
        <p:txBody>
          <a:bodyPr>
            <a:normAutofit fontScale="90000"/>
          </a:bodyPr>
          <a:lstStyle/>
          <a:p>
            <a:pPr algn="ctr"/>
            <a:r>
              <a:rPr lang="en-US" dirty="0"/>
              <a:t>“Be Baptized” </a:t>
            </a:r>
            <a:r>
              <a:rPr lang="en-US" dirty="0">
                <a:highlight>
                  <a:srgbClr val="FFFF00"/>
                </a:highlight>
              </a:rPr>
              <a:t>Parallel Translations</a:t>
            </a:r>
          </a:p>
        </p:txBody>
      </p:sp>
      <p:sp>
        <p:nvSpPr>
          <p:cNvPr id="3" name="Content Placeholder 2">
            <a:extLst>
              <a:ext uri="{FF2B5EF4-FFF2-40B4-BE49-F238E27FC236}">
                <a16:creationId xmlns:a16="http://schemas.microsoft.com/office/drawing/2014/main" id="{4D41D58C-D88D-1869-57DB-EEA1E2E1A21A}"/>
              </a:ext>
            </a:extLst>
          </p:cNvPr>
          <p:cNvSpPr>
            <a:spLocks noGrp="1"/>
          </p:cNvSpPr>
          <p:nvPr>
            <p:ph idx="1"/>
          </p:nvPr>
        </p:nvSpPr>
        <p:spPr>
          <a:xfrm>
            <a:off x="838200" y="785004"/>
            <a:ext cx="10515600" cy="6072996"/>
          </a:xfrm>
        </p:spPr>
        <p:txBody>
          <a:bodyPr/>
          <a:lstStyle/>
          <a:p>
            <a:r>
              <a:rPr lang="en-US" dirty="0">
                <a:solidFill>
                  <a:srgbClr val="0000FF"/>
                </a:solidFill>
                <a:highlight>
                  <a:srgbClr val="FFFF00"/>
                </a:highlight>
              </a:rPr>
              <a:t>Mark 16:15-16 </a:t>
            </a:r>
            <a:r>
              <a:rPr lang="en-US" b="1" i="1" baseline="30000" dirty="0">
                <a:solidFill>
                  <a:srgbClr val="000000"/>
                </a:solidFill>
                <a:effectLst/>
                <a:latin typeface="system-ui"/>
              </a:rPr>
              <a:t>15 </a:t>
            </a:r>
            <a:r>
              <a:rPr lang="en-US" dirty="0">
                <a:solidFill>
                  <a:srgbClr val="0000FF"/>
                </a:solidFill>
              </a:rPr>
              <a:t>NIV </a:t>
            </a:r>
            <a:r>
              <a:rPr lang="en-US" b="0" i="1" dirty="0">
                <a:solidFill>
                  <a:srgbClr val="000000"/>
                </a:solidFill>
                <a:effectLst/>
                <a:latin typeface="system-ui"/>
              </a:rPr>
              <a:t>He said to them, “Go into all the world and preach the gospel to all creation. </a:t>
            </a:r>
            <a:r>
              <a:rPr lang="en-US" b="0" i="0" baseline="30000" dirty="0">
                <a:solidFill>
                  <a:srgbClr val="000000"/>
                </a:solidFill>
                <a:effectLst/>
                <a:latin typeface="system-ui"/>
              </a:rPr>
              <a:t>(</a:t>
            </a:r>
            <a:r>
              <a:rPr lang="en-US" b="0" i="0" baseline="30000" dirty="0">
                <a:solidFill>
                  <a:srgbClr val="4A4A4A"/>
                </a:solidFill>
                <a:effectLst/>
                <a:latin typeface="system-ui"/>
                <a:hlinkClick r:id="rId2" tooltip="See cross-reference A"/>
              </a:rPr>
              <a:t>A</a:t>
            </a:r>
            <a:r>
              <a:rPr lang="en-US" b="0" i="0" baseline="30000" dirty="0">
                <a:solidFill>
                  <a:srgbClr val="000000"/>
                </a:solidFill>
                <a:effectLst/>
                <a:latin typeface="system-ui"/>
              </a:rPr>
              <a:t>)</a:t>
            </a:r>
            <a:r>
              <a:rPr lang="en-US" b="0" i="0" dirty="0">
                <a:solidFill>
                  <a:srgbClr val="000000"/>
                </a:solidFill>
                <a:effectLst/>
                <a:latin typeface="system-ui"/>
              </a:rPr>
              <a:t> </a:t>
            </a:r>
            <a:r>
              <a:rPr lang="en-US" b="1" i="1" baseline="30000" dirty="0">
                <a:solidFill>
                  <a:srgbClr val="000000"/>
                </a:solidFill>
                <a:effectLst/>
                <a:latin typeface="system-ui"/>
              </a:rPr>
              <a:t>16 </a:t>
            </a:r>
            <a:r>
              <a:rPr lang="en-US" b="0" i="1" dirty="0">
                <a:solidFill>
                  <a:srgbClr val="FF0000"/>
                </a:solidFill>
                <a:effectLst/>
                <a:highlight>
                  <a:srgbClr val="FFFF00"/>
                </a:highlight>
                <a:latin typeface="system-ui"/>
              </a:rPr>
              <a:t>Whoever believes and is baptized will </a:t>
            </a:r>
            <a:r>
              <a:rPr lang="en-US" i="1" dirty="0">
                <a:solidFill>
                  <a:srgbClr val="FF0000"/>
                </a:solidFill>
                <a:highlight>
                  <a:srgbClr val="FFFF00"/>
                </a:highlight>
                <a:latin typeface="system-ui"/>
              </a:rPr>
              <a:t>be saved, </a:t>
            </a:r>
            <a:r>
              <a:rPr lang="en-US" i="1" dirty="0">
                <a:solidFill>
                  <a:srgbClr val="000000"/>
                </a:solidFill>
                <a:highlight>
                  <a:srgbClr val="FFFF00"/>
                </a:highlight>
                <a:latin typeface="system-ui"/>
              </a:rPr>
              <a:t>but </a:t>
            </a:r>
            <a:r>
              <a:rPr lang="en-US" b="1" i="1" dirty="0">
                <a:solidFill>
                  <a:srgbClr val="000000"/>
                </a:solidFill>
                <a:highlight>
                  <a:srgbClr val="FFFF00"/>
                </a:highlight>
                <a:latin typeface="system-ui"/>
              </a:rPr>
              <a:t>whoever </a:t>
            </a:r>
            <a:r>
              <a:rPr lang="en-US" b="1" i="1" u="sng" dirty="0">
                <a:solidFill>
                  <a:srgbClr val="000000"/>
                </a:solidFill>
                <a:highlight>
                  <a:srgbClr val="FFFF00"/>
                </a:highlight>
                <a:latin typeface="system-ui"/>
              </a:rPr>
              <a:t>does not believe </a:t>
            </a:r>
            <a:r>
              <a:rPr lang="en-US" b="1" i="1" dirty="0">
                <a:solidFill>
                  <a:srgbClr val="000000"/>
                </a:solidFill>
                <a:highlight>
                  <a:srgbClr val="FFFF00"/>
                </a:highlight>
                <a:latin typeface="system-ui"/>
              </a:rPr>
              <a:t>will be condemned</a:t>
            </a:r>
            <a:r>
              <a:rPr lang="en-US" i="1" dirty="0">
                <a:solidFill>
                  <a:srgbClr val="000000"/>
                </a:solidFill>
                <a:latin typeface="system-ui"/>
              </a:rPr>
              <a:t>. </a:t>
            </a:r>
            <a:endParaRPr lang="en-US" dirty="0">
              <a:solidFill>
                <a:srgbClr val="0000FF"/>
              </a:solidFill>
            </a:endParaRPr>
          </a:p>
          <a:p>
            <a:r>
              <a:rPr lang="en-US" dirty="0">
                <a:solidFill>
                  <a:srgbClr val="0000FF"/>
                </a:solidFill>
              </a:rPr>
              <a:t>KJV</a:t>
            </a:r>
            <a:r>
              <a:rPr lang="en-US" b="1" i="0" baseline="30000" dirty="0">
                <a:solidFill>
                  <a:srgbClr val="000000"/>
                </a:solidFill>
                <a:effectLst/>
                <a:latin typeface="system-ui"/>
              </a:rPr>
              <a:t>15 </a:t>
            </a:r>
            <a:r>
              <a:rPr lang="en-US" b="0" i="0" dirty="0">
                <a:solidFill>
                  <a:srgbClr val="000000"/>
                </a:solidFill>
                <a:effectLst/>
                <a:latin typeface="system-ui"/>
              </a:rPr>
              <a:t>And he said unto them, Go ye into all the world, and preach the gospel to every creature</a:t>
            </a:r>
            <a:r>
              <a:rPr lang="en-US" i="1" dirty="0">
                <a:solidFill>
                  <a:srgbClr val="000000"/>
                </a:solidFill>
                <a:latin typeface="system-ui"/>
              </a:rPr>
              <a:t>. </a:t>
            </a:r>
            <a:r>
              <a:rPr lang="en-US" b="1" i="0" baseline="30000" dirty="0">
                <a:solidFill>
                  <a:srgbClr val="000000"/>
                </a:solidFill>
                <a:effectLst/>
                <a:latin typeface="system-ui"/>
              </a:rPr>
              <a:t>16 </a:t>
            </a:r>
            <a:r>
              <a:rPr lang="en-US" b="0" i="0" dirty="0">
                <a:solidFill>
                  <a:srgbClr val="000000"/>
                </a:solidFill>
                <a:effectLst/>
                <a:highlight>
                  <a:srgbClr val="FFFF00"/>
                </a:highlight>
                <a:latin typeface="system-ui"/>
              </a:rPr>
              <a:t>He that believeth and is baptized shall be saved; but he that believeth not shall be damned</a:t>
            </a:r>
            <a:r>
              <a:rPr lang="en-US" b="0" i="0" dirty="0">
                <a:solidFill>
                  <a:srgbClr val="000000"/>
                </a:solidFill>
                <a:effectLst/>
                <a:latin typeface="system-ui"/>
              </a:rPr>
              <a:t>.</a:t>
            </a:r>
            <a:r>
              <a:rPr lang="en-US" i="1" dirty="0">
                <a:solidFill>
                  <a:srgbClr val="000000"/>
                </a:solidFill>
                <a:latin typeface="system-ui"/>
              </a:rPr>
              <a:t> </a:t>
            </a:r>
            <a:endParaRPr lang="en-US" dirty="0">
              <a:solidFill>
                <a:srgbClr val="0000FF"/>
              </a:solidFill>
            </a:endParaRPr>
          </a:p>
          <a:p>
            <a:r>
              <a:rPr lang="en-US" dirty="0">
                <a:solidFill>
                  <a:srgbClr val="0000FF"/>
                </a:solidFill>
              </a:rPr>
              <a:t>NKJV</a:t>
            </a:r>
            <a:r>
              <a:rPr lang="en-US" b="1" i="0" baseline="30000" dirty="0">
                <a:solidFill>
                  <a:srgbClr val="000000"/>
                </a:solidFill>
                <a:effectLst/>
                <a:latin typeface="system-ui"/>
              </a:rPr>
              <a:t>15 </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cross-reference A"/>
              </a:rPr>
              <a:t>A</a:t>
            </a:r>
            <a:r>
              <a:rPr lang="en-US" b="0" i="0" baseline="30000" dirty="0">
                <a:solidFill>
                  <a:srgbClr val="000000"/>
                </a:solidFill>
                <a:effectLst/>
                <a:latin typeface="system-ui"/>
              </a:rPr>
              <a:t>)</a:t>
            </a:r>
            <a:r>
              <a:rPr lang="en-US" b="0" i="0" dirty="0">
                <a:solidFill>
                  <a:srgbClr val="000000"/>
                </a:solidFill>
                <a:effectLst/>
                <a:latin typeface="system-ui"/>
              </a:rPr>
              <a:t>And He said to them, </a:t>
            </a:r>
            <a:r>
              <a:rPr lang="en-US" b="0" i="0" dirty="0">
                <a:solidFill>
                  <a:srgbClr val="FF0000"/>
                </a:solidFill>
                <a:effectLst/>
                <a:latin typeface="system-ui"/>
              </a:rPr>
              <a:t>“</a:t>
            </a:r>
            <a:r>
              <a:rPr lang="en-US" b="0" i="0" dirty="0">
                <a:effectLst/>
                <a:latin typeface="system-ui"/>
              </a:rPr>
              <a:t>Go into all the world </a:t>
            </a:r>
            <a:r>
              <a:rPr lang="en-US" b="0" i="0" baseline="30000" dirty="0">
                <a:effectLst/>
                <a:latin typeface="system-ui"/>
              </a:rPr>
              <a:t>(</a:t>
            </a:r>
            <a:r>
              <a:rPr lang="en-US" b="0" i="0" baseline="30000" dirty="0">
                <a:effectLst/>
                <a:latin typeface="system-ui"/>
                <a:hlinkClick r:id="rId4" tooltip="See cross-reference B">
                  <a:extLst>
                    <a:ext uri="{A12FA001-AC4F-418D-AE19-62706E023703}">
                      <ahyp:hlinkClr xmlns:ahyp="http://schemas.microsoft.com/office/drawing/2018/hyperlinkcolor" val="tx"/>
                    </a:ext>
                  </a:extLst>
                </a:hlinkClick>
              </a:rPr>
              <a:t>B</a:t>
            </a:r>
            <a:r>
              <a:rPr lang="en-US" b="0" i="0" baseline="30000" dirty="0">
                <a:effectLst/>
                <a:latin typeface="system-ui"/>
              </a:rPr>
              <a:t>)</a:t>
            </a:r>
            <a:r>
              <a:rPr lang="en-US" b="0" i="0" dirty="0">
                <a:effectLst/>
                <a:latin typeface="system-ui"/>
              </a:rPr>
              <a:t>and preach the gospel to every creature. </a:t>
            </a:r>
            <a:r>
              <a:rPr lang="en-US" b="1" i="0" baseline="30000" dirty="0">
                <a:effectLst/>
                <a:latin typeface="system-ui"/>
              </a:rPr>
              <a:t>16 </a:t>
            </a:r>
            <a:r>
              <a:rPr lang="en-US" b="0" i="0" baseline="30000" dirty="0">
                <a:effectLst/>
                <a:latin typeface="system-ui"/>
              </a:rPr>
              <a:t>©</a:t>
            </a:r>
            <a:r>
              <a:rPr lang="en-US" b="0" i="0" dirty="0">
                <a:effectLst/>
                <a:highlight>
                  <a:srgbClr val="FFFF00"/>
                </a:highlight>
                <a:latin typeface="system-ui"/>
              </a:rPr>
              <a:t>He who believes and is baptized will be saved; </a:t>
            </a:r>
            <a:r>
              <a:rPr lang="en-US" b="0" i="0" baseline="30000" dirty="0">
                <a:effectLst/>
                <a:latin typeface="system-ui"/>
              </a:rPr>
              <a:t>(</a:t>
            </a:r>
            <a:r>
              <a:rPr lang="en-US" b="0" i="0" baseline="30000" dirty="0">
                <a:effectLst/>
                <a:latin typeface="system-ui"/>
                <a:hlinkClick r:id="rId5" tooltip="See cross-reference D">
                  <a:extLst>
                    <a:ext uri="{A12FA001-AC4F-418D-AE19-62706E023703}">
                      <ahyp:hlinkClr xmlns:ahyp="http://schemas.microsoft.com/office/drawing/2018/hyperlinkcolor" val="tx"/>
                    </a:ext>
                  </a:extLst>
                </a:hlinkClick>
              </a:rPr>
              <a:t>D</a:t>
            </a:r>
            <a:r>
              <a:rPr lang="en-US" b="0" i="0" baseline="30000" dirty="0">
                <a:effectLst/>
                <a:latin typeface="system-ui"/>
              </a:rPr>
              <a:t>)</a:t>
            </a:r>
            <a:r>
              <a:rPr lang="en-US" b="0" i="0" dirty="0">
                <a:effectLst/>
                <a:latin typeface="system-ui"/>
              </a:rPr>
              <a:t>but he who does not believe will be condemned, </a:t>
            </a:r>
          </a:p>
          <a:p>
            <a:r>
              <a:rPr lang="en-US" dirty="0">
                <a:solidFill>
                  <a:srgbClr val="0000FF"/>
                </a:solidFill>
              </a:rPr>
              <a:t>NLT</a:t>
            </a:r>
            <a:r>
              <a:rPr lang="en-US" b="1" baseline="30000" dirty="0"/>
              <a:t>15 </a:t>
            </a:r>
            <a:r>
              <a:rPr lang="en-US" dirty="0"/>
              <a:t>And He said to them, “</a:t>
            </a:r>
            <a:r>
              <a:rPr lang="en-US" baseline="30000" dirty="0"/>
              <a:t>(</a:t>
            </a:r>
            <a:r>
              <a:rPr lang="en-US" baseline="30000" dirty="0">
                <a:hlinkClick r:id="rId6" tooltip="See cross-reference A"/>
              </a:rPr>
              <a:t>A</a:t>
            </a:r>
            <a:r>
              <a:rPr lang="en-US" baseline="30000" dirty="0"/>
              <a:t>)</a:t>
            </a:r>
            <a:r>
              <a:rPr lang="en-US" dirty="0"/>
              <a:t>Go into all the world and preach the </a:t>
            </a:r>
            <a:r>
              <a:rPr lang="en-US" dirty="0">
                <a:solidFill>
                  <a:srgbClr val="0000FF"/>
                </a:solidFill>
              </a:rPr>
              <a:t>gospel</a:t>
            </a:r>
            <a:r>
              <a:rPr lang="en-US" dirty="0"/>
              <a:t> to all creation. </a:t>
            </a:r>
            <a:r>
              <a:rPr lang="en-US" b="1" baseline="30000" dirty="0"/>
              <a:t>16 </a:t>
            </a:r>
            <a:r>
              <a:rPr lang="en-US" baseline="30000" dirty="0"/>
              <a:t>(</a:t>
            </a:r>
            <a:r>
              <a:rPr lang="en-US" baseline="30000" dirty="0">
                <a:hlinkClick r:id="rId7" tooltip="See cross-reference B"/>
              </a:rPr>
              <a:t>B</a:t>
            </a:r>
            <a:r>
              <a:rPr lang="en-US" baseline="30000" dirty="0"/>
              <a:t>)</a:t>
            </a:r>
            <a:r>
              <a:rPr lang="en-US" dirty="0">
                <a:highlight>
                  <a:srgbClr val="FFFF00"/>
                </a:highlight>
              </a:rPr>
              <a:t>The one who has believed and has been baptized will be saved</a:t>
            </a:r>
            <a:r>
              <a:rPr lang="en-US" dirty="0"/>
              <a:t>, but the one who has not believed will be condemned.</a:t>
            </a:r>
            <a:endParaRPr lang="en-US" b="0" i="0" dirty="0">
              <a:effectLst/>
              <a:latin typeface="system-ui"/>
            </a:endParaRPr>
          </a:p>
        </p:txBody>
      </p:sp>
    </p:spTree>
    <p:extLst>
      <p:ext uri="{BB962C8B-B14F-4D97-AF65-F5344CB8AC3E}">
        <p14:creationId xmlns:p14="http://schemas.microsoft.com/office/powerpoint/2010/main" val="299725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E1260-C2DE-B86D-9F01-9497B45D8F35}"/>
              </a:ext>
            </a:extLst>
          </p:cNvPr>
          <p:cNvSpPr>
            <a:spLocks noGrp="1"/>
          </p:cNvSpPr>
          <p:nvPr>
            <p:ph type="title"/>
          </p:nvPr>
        </p:nvSpPr>
        <p:spPr>
          <a:xfrm>
            <a:off x="838200" y="365126"/>
            <a:ext cx="10515600" cy="540962"/>
          </a:xfrm>
        </p:spPr>
        <p:txBody>
          <a:bodyPr>
            <a:normAutofit fontScale="90000"/>
          </a:bodyPr>
          <a:lstStyle/>
          <a:p>
            <a:pPr algn="ctr"/>
            <a:r>
              <a:rPr lang="en-US" sz="4000" dirty="0">
                <a:solidFill>
                  <a:srgbClr val="0000FF"/>
                </a:solidFill>
                <a:latin typeface="+mn-lt"/>
                <a:ea typeface="+mn-ea"/>
                <a:cs typeface="+mn-cs"/>
              </a:rPr>
              <a:t>Acts 2:38 </a:t>
            </a:r>
            <a:r>
              <a:rPr lang="en-US" dirty="0">
                <a:highlight>
                  <a:srgbClr val="FFFF00"/>
                </a:highlight>
              </a:rPr>
              <a:t>Parallel Translations</a:t>
            </a:r>
          </a:p>
        </p:txBody>
      </p:sp>
      <p:sp>
        <p:nvSpPr>
          <p:cNvPr id="3" name="Content Placeholder 2">
            <a:extLst>
              <a:ext uri="{FF2B5EF4-FFF2-40B4-BE49-F238E27FC236}">
                <a16:creationId xmlns:a16="http://schemas.microsoft.com/office/drawing/2014/main" id="{75873BF1-C7D9-4D48-8909-2E0249CD53C6}"/>
              </a:ext>
            </a:extLst>
          </p:cNvPr>
          <p:cNvSpPr>
            <a:spLocks noGrp="1"/>
          </p:cNvSpPr>
          <p:nvPr>
            <p:ph idx="1"/>
          </p:nvPr>
        </p:nvSpPr>
        <p:spPr>
          <a:xfrm>
            <a:off x="838200" y="1091682"/>
            <a:ext cx="10515600" cy="5766318"/>
          </a:xfrm>
        </p:spPr>
        <p:txBody>
          <a:bodyPr>
            <a:normAutofit fontScale="85000" lnSpcReduction="20000"/>
          </a:bodyPr>
          <a:lstStyle/>
          <a:p>
            <a:pPr marL="0" indent="0">
              <a:buNone/>
            </a:pPr>
            <a:r>
              <a:rPr lang="en-US" i="0" u="none" strike="noStrike" dirty="0">
                <a:solidFill>
                  <a:srgbClr val="008AE6"/>
                </a:solidFill>
                <a:effectLst/>
                <a:latin typeface="Segoe UI Variable Display Semib" pitchFamily="2" charset="0"/>
                <a:hlinkClick r:id="rId2"/>
              </a:rPr>
              <a:t>New International Version</a:t>
            </a:r>
            <a:r>
              <a:rPr lang="en-US" i="0" u="none" strike="noStrike" dirty="0">
                <a:solidFill>
                  <a:srgbClr val="008AE6"/>
                </a:solidFill>
                <a:effectLst/>
                <a:latin typeface="Segoe UI Variable Display Semib" pitchFamily="2" charset="0"/>
              </a:rPr>
              <a:t> </a:t>
            </a:r>
            <a:r>
              <a:rPr lang="en-US" b="0" i="0" dirty="0">
                <a:solidFill>
                  <a:srgbClr val="001320"/>
                </a:solidFill>
                <a:effectLst/>
                <a:latin typeface="Segoe UI Variable Display Semib" pitchFamily="2" charset="0"/>
              </a:rPr>
              <a:t>Peter replied, </a:t>
            </a:r>
            <a:r>
              <a:rPr lang="en-US" b="0" i="0" dirty="0">
                <a:solidFill>
                  <a:srgbClr val="001320"/>
                </a:solidFill>
                <a:effectLst/>
                <a:highlight>
                  <a:srgbClr val="FFFF00"/>
                </a:highlight>
                <a:latin typeface="Segoe UI Variable Display Semib" pitchFamily="2" charset="0"/>
              </a:rPr>
              <a:t>“Repent and be baptized, every one of you, in the name of Jesus Christ </a:t>
            </a:r>
            <a:r>
              <a:rPr lang="en-US" b="0" i="0" dirty="0">
                <a:solidFill>
                  <a:srgbClr val="001320"/>
                </a:solidFill>
                <a:effectLst/>
                <a:latin typeface="Segoe UI Variable Display Semib" pitchFamily="2" charset="0"/>
              </a:rPr>
              <a:t>for the forgiveness of your sins. And you will receive the gift of the Holy Spirit.</a:t>
            </a:r>
          </a:p>
          <a:p>
            <a:pPr marL="0" indent="0">
              <a:buNone/>
            </a:pPr>
            <a:br>
              <a:rPr lang="en-US" b="0" i="0" dirty="0">
                <a:solidFill>
                  <a:srgbClr val="001320"/>
                </a:solidFill>
                <a:effectLst/>
                <a:latin typeface="Segoe UI Variable Display Semib" pitchFamily="2" charset="0"/>
              </a:rPr>
            </a:br>
            <a:r>
              <a:rPr lang="en-US" b="1" i="0" u="none" strike="noStrike" dirty="0">
                <a:solidFill>
                  <a:srgbClr val="008AE6"/>
                </a:solidFill>
                <a:effectLst/>
                <a:latin typeface="Segoe UI Variable Display Semib" pitchFamily="2" charset="0"/>
                <a:hlinkClick r:id="rId3"/>
              </a:rPr>
              <a:t>English Standard Version</a:t>
            </a:r>
            <a:r>
              <a:rPr lang="en-US" b="1" i="0" u="none" strike="noStrike" dirty="0">
                <a:solidFill>
                  <a:srgbClr val="008AE6"/>
                </a:solidFill>
                <a:effectLst/>
                <a:latin typeface="Segoe UI Variable Display Semib" pitchFamily="2" charset="0"/>
              </a:rPr>
              <a:t> </a:t>
            </a:r>
            <a:r>
              <a:rPr lang="en-US" b="0" i="0" dirty="0">
                <a:solidFill>
                  <a:srgbClr val="001320"/>
                </a:solidFill>
                <a:effectLst/>
                <a:latin typeface="Segoe UI Variable Display Semib" pitchFamily="2" charset="0"/>
              </a:rPr>
              <a:t>And Peter said to them, “</a:t>
            </a:r>
            <a:r>
              <a:rPr lang="en-US" b="0" i="0" dirty="0">
                <a:solidFill>
                  <a:srgbClr val="001320"/>
                </a:solidFill>
                <a:effectLst/>
                <a:highlight>
                  <a:srgbClr val="FFFF00"/>
                </a:highlight>
                <a:latin typeface="Segoe UI Variable Display Semib" pitchFamily="2" charset="0"/>
              </a:rPr>
              <a:t>Repent and be baptized every one of you in the name of Jesus Christ </a:t>
            </a:r>
            <a:r>
              <a:rPr lang="en-US" b="0" i="0" dirty="0">
                <a:solidFill>
                  <a:srgbClr val="001320"/>
                </a:solidFill>
                <a:effectLst/>
                <a:latin typeface="Segoe UI Variable Display Semib" pitchFamily="2" charset="0"/>
              </a:rPr>
              <a:t>for the forgiveness of your sins, and you will receive the gift of the Holy Spirit.</a:t>
            </a:r>
          </a:p>
          <a:p>
            <a:pPr marL="0" indent="0">
              <a:buNone/>
            </a:pPr>
            <a:r>
              <a:rPr lang="en-US" b="1" i="0" u="none" strike="noStrike" dirty="0">
                <a:solidFill>
                  <a:srgbClr val="008AE6"/>
                </a:solidFill>
                <a:effectLst/>
                <a:latin typeface="Roboto" panose="02000000000000000000" pitchFamily="2" charset="0"/>
                <a:hlinkClick r:id="rId4"/>
              </a:rPr>
              <a:t>King James Bible</a:t>
            </a:r>
            <a:r>
              <a:rPr lang="en-US" b="1" i="0" u="none" strike="noStrike" dirty="0">
                <a:solidFill>
                  <a:srgbClr val="008AE6"/>
                </a:solidFill>
                <a:effectLst/>
                <a:latin typeface="Roboto" panose="02000000000000000000" pitchFamily="2" charset="0"/>
              </a:rPr>
              <a:t> </a:t>
            </a:r>
            <a:r>
              <a:rPr lang="en-US" b="0" i="0" dirty="0">
                <a:solidFill>
                  <a:srgbClr val="001320"/>
                </a:solidFill>
                <a:effectLst/>
                <a:latin typeface="Roboto" panose="02000000000000000000" pitchFamily="2" charset="0"/>
              </a:rPr>
              <a:t>Then Peter said unto them, </a:t>
            </a:r>
            <a:r>
              <a:rPr lang="en-US" b="0" i="0" dirty="0">
                <a:solidFill>
                  <a:srgbClr val="001320"/>
                </a:solidFill>
                <a:effectLst/>
                <a:highlight>
                  <a:srgbClr val="FFFF00"/>
                </a:highlight>
                <a:latin typeface="Roboto" panose="02000000000000000000" pitchFamily="2" charset="0"/>
              </a:rPr>
              <a:t>Repent, and be baptized every one of you in the name of Jesus Chris</a:t>
            </a:r>
            <a:r>
              <a:rPr lang="en-US" b="0" i="0" dirty="0">
                <a:solidFill>
                  <a:srgbClr val="001320"/>
                </a:solidFill>
                <a:effectLst/>
                <a:latin typeface="Roboto" panose="02000000000000000000" pitchFamily="2" charset="0"/>
              </a:rPr>
              <a:t>t for the remission of sins, and ye shall receive the gift of the Holy Ghost.</a:t>
            </a:r>
          </a:p>
          <a:p>
            <a:pPr marL="0" indent="0">
              <a:buNone/>
            </a:pPr>
            <a:br>
              <a:rPr lang="en-US" b="0" i="0" dirty="0">
                <a:solidFill>
                  <a:srgbClr val="001320"/>
                </a:solidFill>
                <a:effectLst/>
                <a:latin typeface="Roboto" panose="02000000000000000000" pitchFamily="2" charset="0"/>
              </a:rPr>
            </a:br>
            <a:r>
              <a:rPr lang="en-US" b="1" i="0" u="none" strike="noStrike" dirty="0">
                <a:solidFill>
                  <a:srgbClr val="008AE6"/>
                </a:solidFill>
                <a:effectLst/>
                <a:latin typeface="Roboto" panose="02000000000000000000" pitchFamily="2" charset="0"/>
                <a:hlinkClick r:id="rId5"/>
              </a:rPr>
              <a:t>New American Standard Bible</a:t>
            </a:r>
            <a:r>
              <a:rPr lang="en-US" b="1" i="0" u="none" strike="noStrike" dirty="0">
                <a:solidFill>
                  <a:srgbClr val="008AE6"/>
                </a:solidFill>
                <a:effectLst/>
                <a:latin typeface="Roboto" panose="02000000000000000000" pitchFamily="2" charset="0"/>
              </a:rPr>
              <a:t> </a:t>
            </a:r>
            <a:r>
              <a:rPr lang="en-US" b="0" i="0" dirty="0">
                <a:solidFill>
                  <a:srgbClr val="001320"/>
                </a:solidFill>
                <a:effectLst/>
                <a:latin typeface="Roboto" panose="02000000000000000000" pitchFamily="2" charset="0"/>
              </a:rPr>
              <a:t>Peter </a:t>
            </a:r>
            <a:r>
              <a:rPr lang="en-US" b="0" i="1" dirty="0">
                <a:solidFill>
                  <a:srgbClr val="001320"/>
                </a:solidFill>
                <a:effectLst/>
                <a:latin typeface="Roboto" panose="02000000000000000000" pitchFamily="2" charset="0"/>
              </a:rPr>
              <a:t>said</a:t>
            </a:r>
            <a:r>
              <a:rPr lang="en-US" b="0" i="0" dirty="0">
                <a:solidFill>
                  <a:srgbClr val="001320"/>
                </a:solidFill>
                <a:effectLst/>
                <a:latin typeface="Roboto" panose="02000000000000000000" pitchFamily="2" charset="0"/>
              </a:rPr>
              <a:t> to them, </a:t>
            </a:r>
            <a:r>
              <a:rPr lang="en-US" b="0" i="0" dirty="0">
                <a:solidFill>
                  <a:srgbClr val="001320"/>
                </a:solidFill>
                <a:effectLst/>
                <a:highlight>
                  <a:srgbClr val="FFFF00"/>
                </a:highlight>
                <a:latin typeface="Roboto" panose="02000000000000000000" pitchFamily="2" charset="0"/>
              </a:rPr>
              <a:t>“Repent, and each of you be baptized in the name of Jesus Christ</a:t>
            </a:r>
            <a:r>
              <a:rPr lang="en-US" b="0" i="0" dirty="0">
                <a:solidFill>
                  <a:srgbClr val="001320"/>
                </a:solidFill>
                <a:effectLst/>
                <a:latin typeface="Roboto" panose="02000000000000000000" pitchFamily="2" charset="0"/>
              </a:rPr>
              <a:t> for the forgiveness of your sins, and you will receive the gift of the Holy Spirit.</a:t>
            </a:r>
            <a:r>
              <a:rPr lang="en-US" dirty="0"/>
              <a:t> </a:t>
            </a:r>
            <a:br>
              <a:rPr lang="en-US" dirty="0"/>
            </a:br>
            <a:endParaRPr lang="en-US" dirty="0"/>
          </a:p>
          <a:p>
            <a:pPr marL="0" indent="0">
              <a:buNone/>
            </a:pPr>
            <a:r>
              <a:rPr lang="en-US" b="1" dirty="0">
                <a:hlinkClick r:id="rId6"/>
              </a:rPr>
              <a:t>New Living Translation</a:t>
            </a:r>
            <a:r>
              <a:rPr lang="en-US" b="1" dirty="0"/>
              <a:t> </a:t>
            </a:r>
            <a:r>
              <a:rPr lang="en-US" dirty="0"/>
              <a:t>Peter replied, </a:t>
            </a:r>
            <a:r>
              <a:rPr lang="en-US" dirty="0">
                <a:highlight>
                  <a:srgbClr val="FFFF00"/>
                </a:highlight>
              </a:rPr>
              <a:t>“Each of you must repent of your sins and turn to God, and be baptized in the name of Jesus Christ </a:t>
            </a:r>
            <a:r>
              <a:rPr lang="en-US" dirty="0"/>
              <a:t>for the forgiveness of your sins. Then you will receive the gift of the Holy Spirit.</a:t>
            </a:r>
            <a:br>
              <a:rPr lang="en-US" b="0" i="0" dirty="0">
                <a:solidFill>
                  <a:srgbClr val="001320"/>
                </a:solidFill>
                <a:effectLst/>
                <a:latin typeface="Segoe UI Variable Display Semib" pitchFamily="2" charset="0"/>
              </a:rPr>
            </a:br>
            <a:endParaRPr lang="en-US" b="0" i="0" dirty="0">
              <a:solidFill>
                <a:srgbClr val="001320"/>
              </a:solidFill>
              <a:effectLst/>
              <a:latin typeface="Segoe UI Variable Display Semib" pitchFamily="2" charset="0"/>
            </a:endParaRPr>
          </a:p>
          <a:p>
            <a:endParaRPr lang="en-US" dirty="0"/>
          </a:p>
        </p:txBody>
      </p:sp>
    </p:spTree>
    <p:extLst>
      <p:ext uri="{BB962C8B-B14F-4D97-AF65-F5344CB8AC3E}">
        <p14:creationId xmlns:p14="http://schemas.microsoft.com/office/powerpoint/2010/main" val="271849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F7ABB-2AB6-1E9D-F4F2-89F352DF81B1}"/>
              </a:ext>
            </a:extLst>
          </p:cNvPr>
          <p:cNvSpPr>
            <a:spLocks noGrp="1"/>
          </p:cNvSpPr>
          <p:nvPr>
            <p:ph idx="1"/>
          </p:nvPr>
        </p:nvSpPr>
        <p:spPr/>
        <p:txBody>
          <a:bodyPr/>
          <a:lstStyle/>
          <a:p>
            <a:pPr marL="0" indent="0" algn="ctr">
              <a:buNone/>
            </a:pPr>
            <a:r>
              <a:rPr lang="en-US" sz="4400" b="1" dirty="0"/>
              <a:t>Studying a Commentary that you trust for a passage</a:t>
            </a:r>
          </a:p>
          <a:p>
            <a:endParaRPr lang="en-US" dirty="0"/>
          </a:p>
        </p:txBody>
      </p:sp>
    </p:spTree>
    <p:extLst>
      <p:ext uri="{BB962C8B-B14F-4D97-AF65-F5344CB8AC3E}">
        <p14:creationId xmlns:p14="http://schemas.microsoft.com/office/powerpoint/2010/main" val="2536563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063F-B103-B779-98E6-6D948A854211}"/>
              </a:ext>
            </a:extLst>
          </p:cNvPr>
          <p:cNvSpPr>
            <a:spLocks noGrp="1"/>
          </p:cNvSpPr>
          <p:nvPr>
            <p:ph type="title"/>
          </p:nvPr>
        </p:nvSpPr>
        <p:spPr>
          <a:xfrm>
            <a:off x="838200" y="149772"/>
            <a:ext cx="10515600" cy="646387"/>
          </a:xfrm>
        </p:spPr>
        <p:txBody>
          <a:bodyPr>
            <a:normAutofit fontScale="90000"/>
          </a:bodyPr>
          <a:lstStyle/>
          <a:p>
            <a:pPr algn="ctr"/>
            <a:r>
              <a:rPr lang="en-US" dirty="0"/>
              <a:t>Study Objectives</a:t>
            </a:r>
          </a:p>
        </p:txBody>
      </p:sp>
      <p:sp>
        <p:nvSpPr>
          <p:cNvPr id="3" name="Content Placeholder 2">
            <a:extLst>
              <a:ext uri="{FF2B5EF4-FFF2-40B4-BE49-F238E27FC236}">
                <a16:creationId xmlns:a16="http://schemas.microsoft.com/office/drawing/2014/main" id="{DE8DD4AE-D217-3DD3-A7D9-D76F3A4F95C5}"/>
              </a:ext>
            </a:extLst>
          </p:cNvPr>
          <p:cNvSpPr>
            <a:spLocks noGrp="1"/>
          </p:cNvSpPr>
          <p:nvPr>
            <p:ph idx="1"/>
          </p:nvPr>
        </p:nvSpPr>
        <p:spPr>
          <a:xfrm>
            <a:off x="838200" y="1051965"/>
            <a:ext cx="10515600" cy="5510676"/>
          </a:xfrm>
        </p:spPr>
        <p:txBody>
          <a:bodyPr>
            <a:normAutofit fontScale="40000" lnSpcReduction="20000"/>
          </a:bodyPr>
          <a:lstStyle/>
          <a:p>
            <a:pPr marL="0" marR="0" lvl="0" indent="0" algn="ctr">
              <a:lnSpc>
                <a:spcPct val="107000"/>
              </a:lnSpc>
              <a:spcBef>
                <a:spcPts val="0"/>
              </a:spcBef>
              <a:spcAft>
                <a:spcPts val="0"/>
              </a:spcAft>
              <a:buNone/>
            </a:pPr>
            <a:r>
              <a:rPr lang="en-US" sz="6800" dirty="0">
                <a:effectLst/>
                <a:latin typeface="Segoe UI" panose="020B0502040204020203" pitchFamily="34" charset="0"/>
                <a:ea typeface="Calibri" panose="020F0502020204030204" pitchFamily="34" charset="0"/>
              </a:rPr>
              <a:t>These sessions are intended to provide help in studying the Word of God. </a:t>
            </a:r>
          </a:p>
          <a:p>
            <a:pPr marL="0" marR="0" lvl="0" indent="0">
              <a:lnSpc>
                <a:spcPct val="107000"/>
              </a:lnSpc>
              <a:spcBef>
                <a:spcPts val="0"/>
              </a:spcBef>
              <a:spcAft>
                <a:spcPts val="0"/>
              </a:spcAft>
              <a:buNone/>
            </a:pPr>
            <a:r>
              <a:rPr lang="en-US" sz="6800" dirty="0">
                <a:latin typeface="Segoe UI" panose="020B0502040204020203" pitchFamily="34" charset="0"/>
                <a:ea typeface="Calibri" panose="020F0502020204030204" pitchFamily="34" charset="0"/>
              </a:rPr>
              <a:t>Our Objectives:</a:t>
            </a:r>
            <a:endParaRPr lang="en-US" sz="6800" dirty="0">
              <a:effectLst/>
              <a:latin typeface="Segoe UI" panose="020B0502040204020203" pitchFamily="34" charset="0"/>
              <a:ea typeface="Calibri" panose="020F0502020204030204" pitchFamily="34" charset="0"/>
            </a:endParaRPr>
          </a:p>
          <a:p>
            <a:pPr marL="0" marR="0" lvl="0" indent="0" algn="ctr">
              <a:lnSpc>
                <a:spcPct val="107000"/>
              </a:lnSpc>
              <a:spcBef>
                <a:spcPts val="0"/>
              </a:spcBef>
              <a:spcAft>
                <a:spcPts val="0"/>
              </a:spcAft>
              <a:buNone/>
            </a:pPr>
            <a:endParaRPr lang="en-US" sz="6800" dirty="0">
              <a:effectLst/>
              <a:latin typeface="Segoe UI" panose="020B0502040204020203" pitchFamily="34" charset="0"/>
              <a:ea typeface="Calibri" panose="020F0502020204030204" pitchFamily="34" charset="0"/>
            </a:endParaRPr>
          </a:p>
          <a:p>
            <a:pPr marL="1143000" marR="0" lvl="0" indent="-1143000">
              <a:lnSpc>
                <a:spcPct val="107000"/>
              </a:lnSpc>
              <a:spcBef>
                <a:spcPts val="0"/>
              </a:spcBef>
              <a:spcAft>
                <a:spcPts val="0"/>
              </a:spcAft>
              <a:buFont typeface="+mj-lt"/>
              <a:buAutoNum type="arabicPeriod"/>
            </a:pPr>
            <a:r>
              <a:rPr lang="en-US" sz="6800" b="1" dirty="0">
                <a:latin typeface="Segoe UI" panose="020B0502040204020203" pitchFamily="34" charset="0"/>
                <a:ea typeface="Calibri" panose="020F0502020204030204" pitchFamily="34" charset="0"/>
              </a:rPr>
              <a:t>To learn to accurately handle the Word of God.</a:t>
            </a:r>
          </a:p>
          <a:p>
            <a:pPr marL="1143000" marR="0" lvl="0" indent="-1143000">
              <a:lnSpc>
                <a:spcPct val="107000"/>
              </a:lnSpc>
              <a:spcBef>
                <a:spcPts val="0"/>
              </a:spcBef>
              <a:spcAft>
                <a:spcPts val="0"/>
              </a:spcAft>
              <a:buFont typeface="+mj-lt"/>
              <a:buAutoNum type="arabicPeriod"/>
            </a:pPr>
            <a:endParaRPr lang="en-US" sz="6800" dirty="0">
              <a:latin typeface="Segoe UI" panose="020B0502040204020203" pitchFamily="34" charset="0"/>
              <a:ea typeface="Calibri" panose="020F0502020204030204" pitchFamily="34" charset="0"/>
            </a:endParaRPr>
          </a:p>
          <a:p>
            <a:pPr marL="1143000" marR="0" lvl="0" indent="-1143000">
              <a:lnSpc>
                <a:spcPct val="107000"/>
              </a:lnSpc>
              <a:spcBef>
                <a:spcPts val="0"/>
              </a:spcBef>
              <a:spcAft>
                <a:spcPts val="0"/>
              </a:spcAft>
              <a:buFont typeface="+mj-lt"/>
              <a:buAutoNum type="arabicPeriod"/>
            </a:pPr>
            <a:r>
              <a:rPr lang="en-US" sz="6800" b="1" dirty="0">
                <a:latin typeface="Segoe UI" panose="020B0502040204020203" pitchFamily="34" charset="0"/>
                <a:ea typeface="Calibri" panose="020F0502020204030204" pitchFamily="34" charset="0"/>
              </a:rPr>
              <a:t>To teach you the process of </a:t>
            </a:r>
            <a:r>
              <a:rPr lang="en-US" sz="6800" b="1" i="1" dirty="0">
                <a:latin typeface="Segoe UI" panose="020B0502040204020203" pitchFamily="34" charset="0"/>
                <a:ea typeface="Calibri" panose="020F0502020204030204" pitchFamily="34" charset="0"/>
              </a:rPr>
              <a:t>“expository</a:t>
            </a:r>
            <a:r>
              <a:rPr lang="en-US" sz="6800" b="1" dirty="0">
                <a:latin typeface="Segoe UI" panose="020B0502040204020203" pitchFamily="34" charset="0"/>
                <a:ea typeface="Calibri" panose="020F0502020204030204" pitchFamily="34" charset="0"/>
              </a:rPr>
              <a:t>” (“word</a:t>
            </a:r>
            <a:r>
              <a:rPr lang="en-US" sz="6800" b="1" i="1" dirty="0">
                <a:latin typeface="Segoe UI" panose="020B0502040204020203" pitchFamily="34" charset="0"/>
                <a:ea typeface="Calibri" panose="020F0502020204030204" pitchFamily="34" charset="0"/>
              </a:rPr>
              <a:t> for word", "verse</a:t>
            </a:r>
            <a:r>
              <a:rPr lang="en-US" sz="6800" b="1" dirty="0">
                <a:latin typeface="Segoe UI" panose="020B0502040204020203" pitchFamily="34" charset="0"/>
                <a:ea typeface="Calibri" panose="020F0502020204030204" pitchFamily="34" charset="0"/>
              </a:rPr>
              <a:t> by verse”) study of God’s Word, in “context” according the revealed truth of the Bible.</a:t>
            </a:r>
          </a:p>
          <a:p>
            <a:pPr marL="1143000" marR="0" lvl="0" indent="-1143000">
              <a:lnSpc>
                <a:spcPct val="107000"/>
              </a:lnSpc>
              <a:spcBef>
                <a:spcPts val="0"/>
              </a:spcBef>
              <a:spcAft>
                <a:spcPts val="0"/>
              </a:spcAft>
              <a:buFont typeface="+mj-lt"/>
              <a:buAutoNum type="arabicPeriod"/>
            </a:pPr>
            <a:endParaRPr lang="en-US" sz="6800" dirty="0">
              <a:latin typeface="Segoe UI" panose="020B0502040204020203" pitchFamily="34" charset="0"/>
              <a:ea typeface="Calibri" panose="020F0502020204030204" pitchFamily="34" charset="0"/>
            </a:endParaRPr>
          </a:p>
          <a:p>
            <a:pPr marL="1143000" marR="0" lvl="0" indent="-1143000">
              <a:lnSpc>
                <a:spcPct val="107000"/>
              </a:lnSpc>
              <a:spcBef>
                <a:spcPts val="0"/>
              </a:spcBef>
              <a:spcAft>
                <a:spcPts val="0"/>
              </a:spcAft>
              <a:buFont typeface="+mj-lt"/>
              <a:buAutoNum type="arabicPeriod"/>
            </a:pPr>
            <a:r>
              <a:rPr lang="en-US" sz="6800" b="1" dirty="0">
                <a:latin typeface="Segoe UI" panose="020B0502040204020203" pitchFamily="34" charset="0"/>
                <a:ea typeface="Calibri" panose="020F0502020204030204" pitchFamily="34" charset="0"/>
              </a:rPr>
              <a:t>To give you some tools to use to help you in your study.</a:t>
            </a:r>
          </a:p>
          <a:p>
            <a:pPr marL="1143000" marR="0" lvl="0" indent="-1143000">
              <a:lnSpc>
                <a:spcPct val="107000"/>
              </a:lnSpc>
              <a:spcBef>
                <a:spcPts val="0"/>
              </a:spcBef>
              <a:spcAft>
                <a:spcPts val="0"/>
              </a:spcAft>
              <a:buFont typeface="+mj-lt"/>
              <a:buAutoNum type="arabicPeriod"/>
            </a:pPr>
            <a:endParaRPr lang="en-US" sz="6800" dirty="0">
              <a:effectLst/>
              <a:latin typeface="Segoe UI" panose="020B0502040204020203" pitchFamily="34" charset="0"/>
              <a:ea typeface="Calibri" panose="020F0502020204030204" pitchFamily="34" charset="0"/>
            </a:endParaRPr>
          </a:p>
          <a:p>
            <a:pPr marR="0" indent="0">
              <a:lnSpc>
                <a:spcPct val="107000"/>
              </a:lnSpc>
              <a:spcBef>
                <a:spcPts val="0"/>
              </a:spcBef>
              <a:spcAft>
                <a:spcPts val="800"/>
              </a:spcAft>
              <a:buNone/>
            </a:pPr>
            <a:r>
              <a:rPr lang="en-US" sz="6800" dirty="0">
                <a:effectLst/>
                <a:latin typeface="Segoe UI" panose="020B0502040204020203" pitchFamily="34" charset="0"/>
                <a:ea typeface="Calibri" panose="020F0502020204030204" pitchFamily="34" charset="0"/>
              </a:rPr>
              <a:t> </a:t>
            </a:r>
          </a:p>
          <a:p>
            <a:endParaRPr lang="en-US" dirty="0"/>
          </a:p>
        </p:txBody>
      </p:sp>
    </p:spTree>
    <p:extLst>
      <p:ext uri="{BB962C8B-B14F-4D97-AF65-F5344CB8AC3E}">
        <p14:creationId xmlns:p14="http://schemas.microsoft.com/office/powerpoint/2010/main" val="94933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AE30D-36DE-394B-7E2F-E31417FBF729}"/>
              </a:ext>
            </a:extLst>
          </p:cNvPr>
          <p:cNvSpPr>
            <a:spLocks noGrp="1"/>
          </p:cNvSpPr>
          <p:nvPr>
            <p:ph type="title"/>
          </p:nvPr>
        </p:nvSpPr>
        <p:spPr>
          <a:xfrm>
            <a:off x="838200" y="365125"/>
            <a:ext cx="10515600" cy="920211"/>
          </a:xfrm>
        </p:spPr>
        <p:txBody>
          <a:bodyPr>
            <a:normAutofit fontScale="90000"/>
          </a:bodyPr>
          <a:lstStyle/>
          <a:p>
            <a:pPr algn="ctr"/>
            <a:br>
              <a:rPr lang="en-US" sz="4000" b="1" dirty="0"/>
            </a:br>
            <a:r>
              <a:rPr lang="en-US" sz="4000" b="1" dirty="0"/>
              <a:t>Dr. Thomas Constables </a:t>
            </a:r>
            <a:r>
              <a:rPr lang="en-US" sz="4000" b="1" dirty="0">
                <a:highlight>
                  <a:srgbClr val="FFFF00"/>
                </a:highlight>
              </a:rPr>
              <a:t>Notes</a:t>
            </a:r>
            <a:r>
              <a:rPr lang="en-US" sz="4000" b="1" dirty="0"/>
              <a:t> on Mark 2023 edition. Page 346; </a:t>
            </a:r>
            <a:r>
              <a:rPr lang="en-US" sz="4000" b="1" dirty="0">
                <a:highlight>
                  <a:srgbClr val="FFFF00"/>
                </a:highlight>
              </a:rPr>
              <a:t>Mark 16:16- Commentary</a:t>
            </a:r>
            <a:br>
              <a:rPr lang="en-US" sz="4000" b="1" dirty="0"/>
            </a:br>
            <a:endParaRPr lang="en-US" sz="4000" b="1" dirty="0"/>
          </a:p>
        </p:txBody>
      </p:sp>
      <p:sp>
        <p:nvSpPr>
          <p:cNvPr id="3" name="Content Placeholder 2">
            <a:extLst>
              <a:ext uri="{FF2B5EF4-FFF2-40B4-BE49-F238E27FC236}">
                <a16:creationId xmlns:a16="http://schemas.microsoft.com/office/drawing/2014/main" id="{B104FA45-90EF-57B7-5874-DB060E465E2D}"/>
              </a:ext>
            </a:extLst>
          </p:cNvPr>
          <p:cNvSpPr>
            <a:spLocks noGrp="1"/>
          </p:cNvSpPr>
          <p:nvPr>
            <p:ph idx="1"/>
          </p:nvPr>
        </p:nvSpPr>
        <p:spPr>
          <a:xfrm>
            <a:off x="838200" y="1371600"/>
            <a:ext cx="10515600" cy="5486399"/>
          </a:xfrm>
        </p:spPr>
        <p:txBody>
          <a:bodyPr>
            <a:normAutofit fontScale="92500" lnSpcReduction="10000"/>
          </a:bodyPr>
          <a:lstStyle/>
          <a:p>
            <a:r>
              <a:rPr lang="en-US" dirty="0"/>
              <a:t>16:16 This is a verse that some people believe teaches the necessity of water baptism for salvation. </a:t>
            </a:r>
            <a:r>
              <a:rPr lang="en-US" dirty="0">
                <a:highlight>
                  <a:srgbClr val="FFFF00"/>
                </a:highlight>
              </a:rPr>
              <a:t>However, Christian baptism elsewhere in the New Testament is always defined by an outward confession of belief in Jesus Christ.</a:t>
            </a:r>
          </a:p>
          <a:p>
            <a:r>
              <a:rPr lang="en-US" dirty="0"/>
              <a:t> This verse also regards baptism as such. </a:t>
            </a:r>
            <a:r>
              <a:rPr lang="en-US" dirty="0">
                <a:highlight>
                  <a:srgbClr val="FFFF00"/>
                </a:highlight>
              </a:rPr>
              <a:t>The second part of the verse clearly teaches that unbelief alone results in condemnation </a:t>
            </a:r>
            <a:r>
              <a:rPr lang="en-US" dirty="0"/>
              <a:t>(cf. 9:43- 48),</a:t>
            </a:r>
          </a:p>
          <a:p>
            <a:r>
              <a:rPr lang="en-US" dirty="0"/>
              <a:t> </a:t>
            </a:r>
            <a:r>
              <a:rPr lang="en-US" dirty="0">
                <a:highlight>
                  <a:srgbClr val="FFFF00"/>
                </a:highlight>
              </a:rPr>
              <a:t>not belief and failure to undergo baptism</a:t>
            </a:r>
            <a:r>
              <a:rPr lang="en-US" dirty="0"/>
              <a:t>. In the first part of the verse, one article governs both participles: "has believed and has been baptized" or "believes and is baptized" (NIV).</a:t>
            </a:r>
          </a:p>
          <a:p>
            <a:r>
              <a:rPr lang="en-US" dirty="0"/>
              <a:t>This indicates the close relationship between believing and being baptized. However, they are not inseparable (cf. Rom. 3:21-28; 1 Cor. 1:17; Eph.2:8-9). </a:t>
            </a:r>
          </a:p>
          <a:p>
            <a:r>
              <a:rPr lang="en-US" dirty="0"/>
              <a:t>Baptism is not a condition for salvation, but it is an important step of obedience for a believing disciple.</a:t>
            </a:r>
          </a:p>
        </p:txBody>
      </p:sp>
    </p:spTree>
    <p:extLst>
      <p:ext uri="{BB962C8B-B14F-4D97-AF65-F5344CB8AC3E}">
        <p14:creationId xmlns:p14="http://schemas.microsoft.com/office/powerpoint/2010/main" val="102260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4439-8E7D-8E0C-283E-BF3F29142FBF}"/>
              </a:ext>
            </a:extLst>
          </p:cNvPr>
          <p:cNvSpPr>
            <a:spLocks noGrp="1"/>
          </p:cNvSpPr>
          <p:nvPr>
            <p:ph type="title"/>
          </p:nvPr>
        </p:nvSpPr>
        <p:spPr>
          <a:xfrm>
            <a:off x="1196788" y="329266"/>
            <a:ext cx="10515600" cy="1325563"/>
          </a:xfrm>
        </p:spPr>
        <p:txBody>
          <a:bodyPr/>
          <a:lstStyle/>
          <a:p>
            <a:pPr algn="ctr"/>
            <a:r>
              <a:rPr lang="en-US" b="1" dirty="0"/>
              <a:t>Using a Concordance to search occurrences of a phrase or word in a text.</a:t>
            </a:r>
          </a:p>
        </p:txBody>
      </p:sp>
      <p:sp>
        <p:nvSpPr>
          <p:cNvPr id="3" name="Content Placeholder 2">
            <a:extLst>
              <a:ext uri="{FF2B5EF4-FFF2-40B4-BE49-F238E27FC236}">
                <a16:creationId xmlns:a16="http://schemas.microsoft.com/office/drawing/2014/main" id="{14B7FB57-E726-B43A-FF50-B452D9476011}"/>
              </a:ext>
            </a:extLst>
          </p:cNvPr>
          <p:cNvSpPr>
            <a:spLocks noGrp="1"/>
          </p:cNvSpPr>
          <p:nvPr>
            <p:ph idx="1"/>
          </p:nvPr>
        </p:nvSpPr>
        <p:spPr/>
        <p:txBody>
          <a:bodyPr>
            <a:normAutofit/>
          </a:bodyPr>
          <a:lstStyle/>
          <a:p>
            <a:pPr marL="914400" lvl="2" indent="0" algn="ctr">
              <a:buNone/>
            </a:pPr>
            <a:r>
              <a:rPr lang="en-US" sz="3600" b="1" dirty="0"/>
              <a:t>1. Do a phrase or word search in </a:t>
            </a:r>
          </a:p>
          <a:p>
            <a:pPr marL="914400" lvl="2" indent="0" algn="ctr">
              <a:buNone/>
            </a:pPr>
            <a:r>
              <a:rPr lang="en-US" sz="3600" b="1" dirty="0">
                <a:solidFill>
                  <a:srgbClr val="0066FF"/>
                </a:solidFill>
              </a:rPr>
              <a:t>www.Biblegateway.com</a:t>
            </a:r>
          </a:p>
          <a:p>
            <a:pPr marL="1657350" lvl="2" indent="-742950" algn="ctr">
              <a:buAutoNum type="arabicPeriod" startAt="2"/>
            </a:pPr>
            <a:r>
              <a:rPr lang="en-US" sz="3600" b="1" dirty="0"/>
              <a:t>Ask a question in </a:t>
            </a:r>
            <a:r>
              <a:rPr lang="en-US" sz="3600" b="1" dirty="0">
                <a:solidFill>
                  <a:srgbClr val="0000FF"/>
                </a:solidFill>
                <a:hlinkClick r:id="rId2"/>
              </a:rPr>
              <a:t>www.gotquestions.org</a:t>
            </a:r>
            <a:endParaRPr lang="en-US" sz="3600" b="1" dirty="0">
              <a:solidFill>
                <a:srgbClr val="0000FF"/>
              </a:solidFill>
            </a:endParaRPr>
          </a:p>
          <a:p>
            <a:pPr marL="1657350" lvl="2" indent="-742950" algn="ctr">
              <a:buAutoNum type="arabicPeriod" startAt="2"/>
            </a:pPr>
            <a:endParaRPr lang="en-US" sz="3600" b="1" dirty="0">
              <a:solidFill>
                <a:srgbClr val="0000FF"/>
              </a:solidFill>
            </a:endParaRPr>
          </a:p>
          <a:p>
            <a:pPr marL="914400" lvl="2" indent="0" algn="ctr">
              <a:buNone/>
            </a:pPr>
            <a:endParaRPr lang="en-US" sz="3600" b="1" dirty="0">
              <a:solidFill>
                <a:srgbClr val="0000FF"/>
              </a:solidFill>
            </a:endParaRPr>
          </a:p>
        </p:txBody>
      </p:sp>
    </p:spTree>
    <p:extLst>
      <p:ext uri="{BB962C8B-B14F-4D97-AF65-F5344CB8AC3E}">
        <p14:creationId xmlns:p14="http://schemas.microsoft.com/office/powerpoint/2010/main" val="20171110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7BDA-1572-19CC-6B19-1545A56BB46E}"/>
              </a:ext>
            </a:extLst>
          </p:cNvPr>
          <p:cNvSpPr>
            <a:spLocks noGrp="1"/>
          </p:cNvSpPr>
          <p:nvPr>
            <p:ph type="title"/>
          </p:nvPr>
        </p:nvSpPr>
        <p:spPr>
          <a:xfrm>
            <a:off x="838200" y="365125"/>
            <a:ext cx="10515600" cy="592407"/>
          </a:xfrm>
        </p:spPr>
        <p:txBody>
          <a:bodyPr>
            <a:normAutofit fontScale="90000"/>
          </a:bodyPr>
          <a:lstStyle/>
          <a:p>
            <a:pPr algn="ctr"/>
            <a:br>
              <a:rPr lang="en-US" dirty="0"/>
            </a:br>
            <a:r>
              <a:rPr lang="en-US" dirty="0"/>
              <a:t>Salvation by Faith Alone</a:t>
            </a:r>
            <a:br>
              <a:rPr lang="en-US" dirty="0"/>
            </a:br>
            <a:endParaRPr lang="en-US" dirty="0"/>
          </a:p>
        </p:txBody>
      </p:sp>
      <p:sp>
        <p:nvSpPr>
          <p:cNvPr id="3" name="Content Placeholder 2">
            <a:extLst>
              <a:ext uri="{FF2B5EF4-FFF2-40B4-BE49-F238E27FC236}">
                <a16:creationId xmlns:a16="http://schemas.microsoft.com/office/drawing/2014/main" id="{3F226286-DABF-9A34-2DF6-2F7521093FA9}"/>
              </a:ext>
            </a:extLst>
          </p:cNvPr>
          <p:cNvSpPr>
            <a:spLocks noGrp="1"/>
          </p:cNvSpPr>
          <p:nvPr>
            <p:ph idx="1"/>
          </p:nvPr>
        </p:nvSpPr>
        <p:spPr>
          <a:xfrm>
            <a:off x="838200" y="957532"/>
            <a:ext cx="10515600" cy="5219431"/>
          </a:xfrm>
        </p:spPr>
        <p:txBody>
          <a:bodyPr>
            <a:normAutofit/>
          </a:bodyPr>
          <a:lstStyle/>
          <a:p>
            <a:pPr marL="0" indent="0">
              <a:buNone/>
            </a:pPr>
            <a:r>
              <a:rPr lang="en-US" dirty="0">
                <a:solidFill>
                  <a:srgbClr val="0000FF"/>
                </a:solidFill>
              </a:rPr>
              <a:t>Ephesians 2: 8-9- </a:t>
            </a:r>
            <a:r>
              <a:rPr lang="en-US" b="1" i="0" baseline="30000" dirty="0">
                <a:solidFill>
                  <a:srgbClr val="000000"/>
                </a:solidFill>
                <a:effectLst/>
                <a:latin typeface="system-ui"/>
              </a:rPr>
              <a:t>8 </a:t>
            </a:r>
            <a:r>
              <a:rPr lang="en-US" b="0" i="0" dirty="0">
                <a:solidFill>
                  <a:srgbClr val="000000"/>
                </a:solidFill>
                <a:effectLst/>
                <a:highlight>
                  <a:srgbClr val="FFFF00"/>
                </a:highlight>
                <a:latin typeface="system-ui"/>
              </a:rPr>
              <a:t>For </a:t>
            </a:r>
            <a:r>
              <a:rPr lang="en-US" b="0" i="0" baseline="30000" dirty="0">
                <a:solidFill>
                  <a:srgbClr val="000000"/>
                </a:solidFill>
                <a:effectLst/>
                <a:highlight>
                  <a:srgbClr val="FFFF00"/>
                </a:highlight>
                <a:latin typeface="system-ui"/>
              </a:rPr>
              <a:t>(</a:t>
            </a:r>
            <a:r>
              <a:rPr lang="en-US" b="0" i="0" baseline="30000" dirty="0">
                <a:solidFill>
                  <a:srgbClr val="4A4A4A"/>
                </a:solidFill>
                <a:effectLst/>
                <a:highlight>
                  <a:srgbClr val="FFFF00"/>
                </a:highlight>
                <a:latin typeface="system-ui"/>
                <a:hlinkClick r:id="rId2" tooltip="See cross-reference A"/>
              </a:rPr>
              <a:t>A</a:t>
            </a:r>
            <a:r>
              <a:rPr lang="en-US" b="0" i="0" baseline="30000" dirty="0">
                <a:solidFill>
                  <a:srgbClr val="000000"/>
                </a:solidFill>
                <a:effectLst/>
                <a:highlight>
                  <a:srgbClr val="FFFF00"/>
                </a:highlight>
                <a:latin typeface="system-ui"/>
              </a:rPr>
              <a:t>)</a:t>
            </a:r>
            <a:r>
              <a:rPr lang="en-US" b="0" i="0" dirty="0">
                <a:solidFill>
                  <a:srgbClr val="000000"/>
                </a:solidFill>
                <a:effectLst/>
                <a:highlight>
                  <a:srgbClr val="FFFF00"/>
                </a:highlight>
                <a:latin typeface="system-ui"/>
              </a:rPr>
              <a:t>by grace you have been saved </a:t>
            </a:r>
            <a:r>
              <a:rPr lang="en-US" b="0" i="0" baseline="30000" dirty="0">
                <a:solidFill>
                  <a:srgbClr val="000000"/>
                </a:solidFill>
                <a:effectLst/>
                <a:highlight>
                  <a:srgbClr val="FFFF00"/>
                </a:highlight>
                <a:latin typeface="system-ui"/>
              </a:rPr>
              <a:t>(</a:t>
            </a:r>
            <a:r>
              <a:rPr lang="en-US" b="0" i="0" baseline="30000" dirty="0">
                <a:solidFill>
                  <a:srgbClr val="4A4A4A"/>
                </a:solidFill>
                <a:effectLst/>
                <a:highlight>
                  <a:srgbClr val="FFFF00"/>
                </a:highlight>
                <a:latin typeface="system-ui"/>
                <a:hlinkClick r:id="rId3" tooltip="See cross-reference B"/>
              </a:rPr>
              <a:t>B</a:t>
            </a:r>
            <a:r>
              <a:rPr lang="en-US" b="0" i="0" baseline="30000" dirty="0">
                <a:solidFill>
                  <a:srgbClr val="000000"/>
                </a:solidFill>
                <a:effectLst/>
                <a:highlight>
                  <a:srgbClr val="FFFF00"/>
                </a:highlight>
                <a:latin typeface="system-ui"/>
              </a:rPr>
              <a:t>)</a:t>
            </a:r>
            <a:r>
              <a:rPr lang="en-US" b="0" i="0" dirty="0">
                <a:solidFill>
                  <a:srgbClr val="000000"/>
                </a:solidFill>
                <a:effectLst/>
                <a:highlight>
                  <a:srgbClr val="FFFF00"/>
                </a:highlight>
                <a:latin typeface="system-ui"/>
              </a:rPr>
              <a:t>through faith; and </a:t>
            </a:r>
            <a:r>
              <a:rPr lang="en-US" b="0" i="0" baseline="30000" dirty="0">
                <a:solidFill>
                  <a:srgbClr val="000000"/>
                </a:solidFill>
                <a:effectLst/>
                <a:highlight>
                  <a:srgbClr val="FFFF00"/>
                </a:highlight>
                <a:latin typeface="system-ui"/>
              </a:rPr>
              <a:t>[</a:t>
            </a:r>
            <a:r>
              <a:rPr lang="en-US" b="0" i="0" baseline="30000" dirty="0">
                <a:solidFill>
                  <a:srgbClr val="4A4A4A"/>
                </a:solidFill>
                <a:effectLst/>
                <a:highlight>
                  <a:srgbClr val="FFFF00"/>
                </a:highlight>
                <a:latin typeface="system-ui"/>
                <a:hlinkClick r:id="rId4" tooltip="See footnote a"/>
              </a:rPr>
              <a:t>a</a:t>
            </a:r>
            <a:r>
              <a:rPr lang="en-US" b="0" i="0" baseline="30000" dirty="0">
                <a:solidFill>
                  <a:srgbClr val="000000"/>
                </a:solidFill>
                <a:effectLst/>
                <a:highlight>
                  <a:srgbClr val="FFFF00"/>
                </a:highlight>
                <a:latin typeface="system-ui"/>
              </a:rPr>
              <a:t>]</a:t>
            </a:r>
            <a:r>
              <a:rPr lang="en-US" b="0" i="0" dirty="0">
                <a:solidFill>
                  <a:srgbClr val="000000"/>
                </a:solidFill>
                <a:effectLst/>
                <a:highlight>
                  <a:srgbClr val="FFFF00"/>
                </a:highlight>
                <a:latin typeface="system-ui"/>
              </a:rPr>
              <a:t>this </a:t>
            </a:r>
            <a:r>
              <a:rPr lang="en-US" b="0" i="1" dirty="0">
                <a:solidFill>
                  <a:srgbClr val="000000"/>
                </a:solidFill>
                <a:effectLst/>
                <a:highlight>
                  <a:srgbClr val="FFFF00"/>
                </a:highlight>
                <a:latin typeface="system-ui"/>
              </a:rPr>
              <a:t>is</a:t>
            </a:r>
            <a:r>
              <a:rPr lang="en-US" b="0" i="0" dirty="0">
                <a:solidFill>
                  <a:srgbClr val="000000"/>
                </a:solidFill>
                <a:effectLst/>
                <a:highlight>
                  <a:srgbClr val="FFFF00"/>
                </a:highlight>
                <a:latin typeface="system-ui"/>
              </a:rPr>
              <a:t> not of yourselves, </a:t>
            </a:r>
            <a:r>
              <a:rPr lang="en-US" b="0" i="1" dirty="0">
                <a:solidFill>
                  <a:srgbClr val="000000"/>
                </a:solidFill>
                <a:effectLst/>
                <a:highlight>
                  <a:srgbClr val="FFFF00"/>
                </a:highlight>
                <a:latin typeface="system-ui"/>
              </a:rPr>
              <a:t>it is</a:t>
            </a:r>
            <a:r>
              <a:rPr lang="en-US" b="0" i="0" dirty="0">
                <a:solidFill>
                  <a:srgbClr val="000000"/>
                </a:solidFill>
                <a:effectLst/>
                <a:highlight>
                  <a:srgbClr val="FFFF00"/>
                </a:highlight>
                <a:latin typeface="system-ui"/>
              </a:rPr>
              <a:t> </a:t>
            </a:r>
            <a:r>
              <a:rPr lang="en-US" b="0" i="0" baseline="30000" dirty="0">
                <a:solidFill>
                  <a:srgbClr val="000000"/>
                </a:solidFill>
                <a:effectLst/>
                <a:highlight>
                  <a:srgbClr val="FFFF00"/>
                </a:highlight>
                <a:latin typeface="system-ui"/>
              </a:rPr>
              <a:t>(</a:t>
            </a:r>
            <a:r>
              <a:rPr lang="en-US" b="0" i="0" baseline="30000" dirty="0">
                <a:solidFill>
                  <a:srgbClr val="4A4A4A"/>
                </a:solidFill>
                <a:effectLst/>
                <a:highlight>
                  <a:srgbClr val="FFFF00"/>
                </a:highlight>
                <a:latin typeface="system-ui"/>
                <a:hlinkClick r:id="rId5" tooltip="See cross-reference C"/>
              </a:rPr>
              <a:t>C</a:t>
            </a:r>
            <a:r>
              <a:rPr lang="en-US" b="0" i="0" baseline="30000" dirty="0">
                <a:solidFill>
                  <a:srgbClr val="000000"/>
                </a:solidFill>
                <a:effectLst/>
                <a:highlight>
                  <a:srgbClr val="FFFF00"/>
                </a:highlight>
                <a:latin typeface="system-ui"/>
              </a:rPr>
              <a:t>)</a:t>
            </a:r>
            <a:r>
              <a:rPr lang="en-US" b="0" i="0" dirty="0">
                <a:solidFill>
                  <a:srgbClr val="000000"/>
                </a:solidFill>
                <a:effectLst/>
                <a:highlight>
                  <a:srgbClr val="FFFF00"/>
                </a:highlight>
                <a:latin typeface="system-ui"/>
              </a:rPr>
              <a:t>the gift of God;</a:t>
            </a:r>
            <a:r>
              <a:rPr lang="en-US" b="0" i="0" dirty="0">
                <a:solidFill>
                  <a:srgbClr val="000000"/>
                </a:solidFill>
                <a:effectLst/>
                <a:latin typeface="system-ui"/>
              </a:rPr>
              <a:t> </a:t>
            </a:r>
            <a:r>
              <a:rPr lang="en-US" b="1" i="0" baseline="30000" dirty="0">
                <a:solidFill>
                  <a:srgbClr val="000000"/>
                </a:solidFill>
                <a:effectLst/>
                <a:latin typeface="system-ui"/>
              </a:rPr>
              <a:t>9 </a:t>
            </a:r>
            <a:r>
              <a:rPr lang="en-US" b="0" i="0" baseline="30000" dirty="0">
                <a:solidFill>
                  <a:srgbClr val="000000"/>
                </a:solidFill>
                <a:effectLst/>
                <a:latin typeface="system-ui"/>
              </a:rPr>
              <a:t>(</a:t>
            </a:r>
            <a:r>
              <a:rPr lang="en-US" b="0" i="0" baseline="30000" dirty="0">
                <a:solidFill>
                  <a:srgbClr val="4A4A4A"/>
                </a:solidFill>
                <a:effectLst/>
                <a:latin typeface="system-ui"/>
                <a:hlinkClick r:id="rId6" tooltip="See cross-reference D"/>
              </a:rPr>
              <a:t>D</a:t>
            </a:r>
            <a:r>
              <a:rPr lang="en-US" b="0" i="0" baseline="30000" dirty="0">
                <a:solidFill>
                  <a:srgbClr val="000000"/>
                </a:solidFill>
                <a:effectLst/>
                <a:latin typeface="system-ui"/>
              </a:rPr>
              <a:t>)</a:t>
            </a:r>
            <a:r>
              <a:rPr lang="en-US" b="0" i="0" dirty="0">
                <a:solidFill>
                  <a:srgbClr val="000000"/>
                </a:solidFill>
                <a:effectLst/>
                <a:highlight>
                  <a:srgbClr val="FFFF00"/>
                </a:highlight>
                <a:latin typeface="system-ui"/>
              </a:rPr>
              <a:t>not a result of works, so that </a:t>
            </a:r>
            <a:r>
              <a:rPr lang="en-US" b="0" i="0" baseline="30000" dirty="0">
                <a:solidFill>
                  <a:srgbClr val="000000"/>
                </a:solidFill>
                <a:effectLst/>
                <a:highlight>
                  <a:srgbClr val="FFFF00"/>
                </a:highlight>
                <a:latin typeface="system-ui"/>
              </a:rPr>
              <a:t>(</a:t>
            </a:r>
            <a:r>
              <a:rPr lang="en-US" b="0" i="0" baseline="30000" dirty="0">
                <a:solidFill>
                  <a:srgbClr val="4A4A4A"/>
                </a:solidFill>
                <a:effectLst/>
                <a:highlight>
                  <a:srgbClr val="FFFF00"/>
                </a:highlight>
                <a:latin typeface="system-ui"/>
                <a:hlinkClick r:id="rId7" tooltip="See cross-reference E"/>
              </a:rPr>
              <a:t>E</a:t>
            </a:r>
            <a:r>
              <a:rPr lang="en-US" b="0" i="0" baseline="30000" dirty="0">
                <a:solidFill>
                  <a:srgbClr val="000000"/>
                </a:solidFill>
                <a:effectLst/>
                <a:highlight>
                  <a:srgbClr val="FFFF00"/>
                </a:highlight>
                <a:latin typeface="system-ui"/>
              </a:rPr>
              <a:t>)</a:t>
            </a:r>
            <a:r>
              <a:rPr lang="en-US" b="0" i="0" dirty="0">
                <a:solidFill>
                  <a:srgbClr val="000000"/>
                </a:solidFill>
                <a:effectLst/>
                <a:highlight>
                  <a:srgbClr val="FFFF00"/>
                </a:highlight>
                <a:latin typeface="system-ui"/>
              </a:rPr>
              <a:t>no one may boast. </a:t>
            </a:r>
            <a:r>
              <a:rPr lang="en-US" b="1" i="0" baseline="30000" dirty="0">
                <a:solidFill>
                  <a:srgbClr val="000000"/>
                </a:solidFill>
                <a:effectLst/>
                <a:latin typeface="system-ui"/>
              </a:rPr>
              <a:t>10 </a:t>
            </a:r>
            <a:r>
              <a:rPr lang="en-US" b="0" i="0" dirty="0">
                <a:solidFill>
                  <a:srgbClr val="000000"/>
                </a:solidFill>
                <a:effectLst/>
                <a:latin typeface="system-ui"/>
              </a:rPr>
              <a:t>For we are His workmanship, </a:t>
            </a:r>
            <a:r>
              <a:rPr lang="en-US" b="0" i="0" baseline="30000" dirty="0">
                <a:solidFill>
                  <a:srgbClr val="000000"/>
                </a:solidFill>
                <a:effectLst/>
                <a:latin typeface="system-ui"/>
              </a:rPr>
              <a:t>(</a:t>
            </a:r>
            <a:r>
              <a:rPr lang="en-US" b="0" i="0" baseline="30000" dirty="0">
                <a:solidFill>
                  <a:srgbClr val="4A4A4A"/>
                </a:solidFill>
                <a:effectLst/>
                <a:latin typeface="system-ui"/>
                <a:hlinkClick r:id="rId8" tooltip="See cross-reference F"/>
              </a:rPr>
              <a:t>F</a:t>
            </a:r>
            <a:r>
              <a:rPr lang="en-US" b="0" i="0" baseline="30000" dirty="0">
                <a:solidFill>
                  <a:srgbClr val="000000"/>
                </a:solidFill>
                <a:effectLst/>
                <a:latin typeface="system-ui"/>
              </a:rPr>
              <a:t>)</a:t>
            </a:r>
            <a:r>
              <a:rPr lang="en-US" b="0" i="0" dirty="0">
                <a:solidFill>
                  <a:srgbClr val="000000"/>
                </a:solidFill>
                <a:effectLst/>
                <a:latin typeface="system-ui"/>
              </a:rPr>
              <a:t>created in </a:t>
            </a:r>
            <a:r>
              <a:rPr lang="en-US" b="0" i="0" baseline="30000" dirty="0">
                <a:solidFill>
                  <a:srgbClr val="000000"/>
                </a:solidFill>
                <a:effectLst/>
                <a:latin typeface="system-ui"/>
              </a:rPr>
              <a:t>(</a:t>
            </a:r>
            <a:r>
              <a:rPr lang="en-US" b="0" i="0" baseline="30000" dirty="0">
                <a:solidFill>
                  <a:srgbClr val="4A4A4A"/>
                </a:solidFill>
                <a:effectLst/>
                <a:latin typeface="system-ui"/>
                <a:hlinkClick r:id="rId9" tooltip="See cross-reference G"/>
              </a:rPr>
              <a:t>G</a:t>
            </a:r>
            <a:r>
              <a:rPr lang="en-US" b="0" i="0" baseline="30000" dirty="0">
                <a:solidFill>
                  <a:srgbClr val="000000"/>
                </a:solidFill>
                <a:effectLst/>
                <a:latin typeface="system-ui"/>
              </a:rPr>
              <a:t>)</a:t>
            </a:r>
            <a:r>
              <a:rPr lang="en-US" b="0" i="0" dirty="0">
                <a:solidFill>
                  <a:srgbClr val="000000"/>
                </a:solidFill>
                <a:effectLst/>
                <a:latin typeface="system-ui"/>
              </a:rPr>
              <a:t>Christ Jesus for </a:t>
            </a:r>
            <a:r>
              <a:rPr lang="en-US" b="0" i="0" baseline="30000" dirty="0">
                <a:solidFill>
                  <a:srgbClr val="000000"/>
                </a:solidFill>
                <a:effectLst/>
                <a:latin typeface="system-ui"/>
              </a:rPr>
              <a:t>(</a:t>
            </a:r>
            <a:r>
              <a:rPr lang="en-US" b="0" i="0" baseline="30000" dirty="0">
                <a:solidFill>
                  <a:srgbClr val="4A4A4A"/>
                </a:solidFill>
                <a:effectLst/>
                <a:latin typeface="system-ui"/>
                <a:hlinkClick r:id="rId10" tooltip="See cross-reference H"/>
              </a:rPr>
              <a:t>H</a:t>
            </a:r>
            <a:r>
              <a:rPr lang="en-US" b="0" i="0" baseline="30000" dirty="0">
                <a:solidFill>
                  <a:srgbClr val="000000"/>
                </a:solidFill>
                <a:effectLst/>
                <a:latin typeface="system-ui"/>
              </a:rPr>
              <a:t>)</a:t>
            </a:r>
            <a:r>
              <a:rPr lang="en-US" b="0" i="0" dirty="0">
                <a:solidFill>
                  <a:srgbClr val="000000"/>
                </a:solidFill>
                <a:effectLst/>
                <a:latin typeface="system-ui"/>
              </a:rPr>
              <a:t>good works, which God </a:t>
            </a:r>
            <a:r>
              <a:rPr lang="en-US" b="0" i="0" baseline="30000" dirty="0">
                <a:solidFill>
                  <a:srgbClr val="000000"/>
                </a:solidFill>
                <a:effectLst/>
                <a:latin typeface="system-ui"/>
              </a:rPr>
              <a:t>(</a:t>
            </a:r>
            <a:r>
              <a:rPr lang="en-US" b="0" i="0" baseline="30000" dirty="0">
                <a:solidFill>
                  <a:srgbClr val="4A4A4A"/>
                </a:solidFill>
                <a:effectLst/>
                <a:latin typeface="system-ui"/>
                <a:hlinkClick r:id="rId11" tooltip="See cross-reference I"/>
              </a:rPr>
              <a:t>I</a:t>
            </a:r>
            <a:r>
              <a:rPr lang="en-US" b="0" i="0" baseline="30000" dirty="0">
                <a:solidFill>
                  <a:srgbClr val="000000"/>
                </a:solidFill>
                <a:effectLst/>
                <a:latin typeface="system-ui"/>
              </a:rPr>
              <a:t>)</a:t>
            </a:r>
            <a:r>
              <a:rPr lang="en-US" b="0" i="0" dirty="0">
                <a:solidFill>
                  <a:srgbClr val="000000"/>
                </a:solidFill>
                <a:effectLst/>
                <a:latin typeface="system-ui"/>
              </a:rPr>
              <a:t>prepared beforehand so that we would </a:t>
            </a:r>
            <a:r>
              <a:rPr lang="en-US" b="0" i="0" baseline="30000" dirty="0">
                <a:solidFill>
                  <a:srgbClr val="000000"/>
                </a:solidFill>
                <a:effectLst/>
                <a:latin typeface="system-ui"/>
              </a:rPr>
              <a:t>(</a:t>
            </a:r>
            <a:r>
              <a:rPr lang="en-US" b="0" i="0" baseline="30000" dirty="0">
                <a:solidFill>
                  <a:srgbClr val="4A4A4A"/>
                </a:solidFill>
                <a:effectLst/>
                <a:latin typeface="system-ui"/>
                <a:hlinkClick r:id="rId12" tooltip="See cross-reference J"/>
              </a:rPr>
              <a:t>J</a:t>
            </a:r>
            <a:r>
              <a:rPr lang="en-US" b="0" i="0" baseline="30000" dirty="0">
                <a:solidFill>
                  <a:srgbClr val="000000"/>
                </a:solidFill>
                <a:effectLst/>
                <a:latin typeface="system-ui"/>
              </a:rPr>
              <a:t>)</a:t>
            </a:r>
            <a:r>
              <a:rPr lang="en-US" b="0" i="0" dirty="0">
                <a:solidFill>
                  <a:srgbClr val="000000"/>
                </a:solidFill>
                <a:effectLst/>
                <a:latin typeface="system-ui"/>
              </a:rPr>
              <a:t>walk in them.</a:t>
            </a:r>
          </a:p>
          <a:p>
            <a:pPr marL="0" indent="0" algn="l">
              <a:buNone/>
            </a:pPr>
            <a:r>
              <a:rPr lang="en-US" dirty="0">
                <a:solidFill>
                  <a:srgbClr val="0000FF"/>
                </a:solidFill>
                <a:latin typeface="system-ui"/>
              </a:rPr>
              <a:t>Acts 16</a:t>
            </a:r>
            <a:r>
              <a:rPr lang="en-US" dirty="0">
                <a:solidFill>
                  <a:srgbClr val="000000"/>
                </a:solidFill>
                <a:latin typeface="system-ui"/>
              </a:rPr>
              <a:t>: </a:t>
            </a:r>
            <a:r>
              <a:rPr lang="en-US" dirty="0">
                <a:solidFill>
                  <a:srgbClr val="000000"/>
                </a:solidFill>
                <a:highlight>
                  <a:srgbClr val="FFFF00"/>
                </a:highlight>
                <a:latin typeface="system-ui"/>
              </a:rPr>
              <a:t>The Jailer Converted in Philippi</a:t>
            </a:r>
            <a:r>
              <a:rPr lang="en-US" dirty="0">
                <a:solidFill>
                  <a:srgbClr val="000000"/>
                </a:solidFill>
                <a:latin typeface="system-ui"/>
              </a:rPr>
              <a:t>: </a:t>
            </a:r>
            <a:r>
              <a:rPr lang="en-US" dirty="0">
                <a:solidFill>
                  <a:srgbClr val="0000FF"/>
                </a:solidFill>
                <a:latin typeface="system-ui"/>
              </a:rPr>
              <a:t>31-34 </a:t>
            </a:r>
            <a:r>
              <a:rPr lang="en-US" b="1" i="0" baseline="30000" dirty="0">
                <a:solidFill>
                  <a:srgbClr val="000000"/>
                </a:solidFill>
                <a:effectLst/>
                <a:latin typeface="system-ui"/>
              </a:rPr>
              <a:t>31 </a:t>
            </a:r>
            <a:r>
              <a:rPr lang="en-US" b="0" i="0" dirty="0">
                <a:solidFill>
                  <a:srgbClr val="000000"/>
                </a:solidFill>
                <a:effectLst/>
                <a:latin typeface="system-ui"/>
              </a:rPr>
              <a:t>They said, “</a:t>
            </a:r>
            <a:r>
              <a:rPr lang="en-US" b="0" i="0" baseline="30000" dirty="0">
                <a:solidFill>
                  <a:srgbClr val="000000"/>
                </a:solidFill>
                <a:effectLst/>
                <a:latin typeface="system-ui"/>
              </a:rPr>
              <a:t>(</a:t>
            </a:r>
            <a:r>
              <a:rPr lang="en-US" b="0" i="0" baseline="30000" dirty="0">
                <a:solidFill>
                  <a:srgbClr val="4A4A4A"/>
                </a:solidFill>
                <a:effectLst/>
                <a:latin typeface="system-ui"/>
                <a:hlinkClick r:id="rId13" tooltip="See cross-reference BF"/>
              </a:rPr>
              <a:t>BF</a:t>
            </a:r>
            <a:r>
              <a:rPr lang="en-US" b="0" i="0" baseline="30000" dirty="0">
                <a:solidFill>
                  <a:srgbClr val="000000"/>
                </a:solidFill>
                <a:effectLst/>
                <a:latin typeface="system-ui"/>
              </a:rPr>
              <a:t>)</a:t>
            </a:r>
            <a:r>
              <a:rPr lang="en-US" b="0" i="0" u="sng" dirty="0">
                <a:solidFill>
                  <a:srgbClr val="000000"/>
                </a:solidFill>
                <a:effectLst/>
                <a:latin typeface="system-ui"/>
              </a:rPr>
              <a:t>Believe in the Lord Jesus, and you will be saved, you and </a:t>
            </a:r>
            <a:r>
              <a:rPr lang="en-US" b="0" i="0" u="sng" baseline="30000" dirty="0">
                <a:solidFill>
                  <a:srgbClr val="000000"/>
                </a:solidFill>
                <a:effectLst/>
                <a:latin typeface="system-ui"/>
              </a:rPr>
              <a:t>(</a:t>
            </a:r>
            <a:r>
              <a:rPr lang="en-US" b="0" i="0" u="sng" baseline="30000" dirty="0">
                <a:solidFill>
                  <a:srgbClr val="4A4A4A"/>
                </a:solidFill>
                <a:effectLst/>
                <a:latin typeface="system-ui"/>
                <a:hlinkClick r:id="rId14" tooltip="See cross-reference BG"/>
              </a:rPr>
              <a:t>BG</a:t>
            </a:r>
            <a:r>
              <a:rPr lang="en-US" b="0" i="0" u="sng" baseline="30000" dirty="0">
                <a:solidFill>
                  <a:srgbClr val="000000"/>
                </a:solidFill>
                <a:effectLst/>
                <a:latin typeface="system-ui"/>
              </a:rPr>
              <a:t>)</a:t>
            </a:r>
            <a:r>
              <a:rPr lang="en-US" b="0" i="0" u="sng" dirty="0">
                <a:solidFill>
                  <a:srgbClr val="000000"/>
                </a:solidFill>
                <a:effectLst/>
                <a:latin typeface="system-ui"/>
              </a:rPr>
              <a:t>your household.” </a:t>
            </a:r>
            <a:r>
              <a:rPr lang="en-US" b="1" i="0" baseline="30000" dirty="0">
                <a:solidFill>
                  <a:srgbClr val="000000"/>
                </a:solidFill>
                <a:effectLst/>
                <a:latin typeface="system-ui"/>
              </a:rPr>
              <a:t>32 </a:t>
            </a:r>
            <a:r>
              <a:rPr lang="en-US" b="0" i="0" dirty="0">
                <a:solidFill>
                  <a:srgbClr val="000000"/>
                </a:solidFill>
                <a:effectLst/>
                <a:latin typeface="system-ui"/>
              </a:rPr>
              <a:t>And they spoke the word of God to him together with all who were in his house. </a:t>
            </a:r>
            <a:r>
              <a:rPr lang="en-US" b="1" i="0" baseline="30000" dirty="0">
                <a:solidFill>
                  <a:srgbClr val="000000"/>
                </a:solidFill>
                <a:effectLst/>
                <a:latin typeface="system-ui"/>
              </a:rPr>
              <a:t>33 </a:t>
            </a:r>
            <a:r>
              <a:rPr lang="en-US" b="0" i="0" dirty="0">
                <a:solidFill>
                  <a:srgbClr val="000000"/>
                </a:solidFill>
                <a:effectLst/>
                <a:latin typeface="system-ui"/>
              </a:rPr>
              <a:t>And he took them </a:t>
            </a:r>
            <a:r>
              <a:rPr lang="en-US" b="0" i="0" baseline="30000" dirty="0">
                <a:solidFill>
                  <a:srgbClr val="000000"/>
                </a:solidFill>
                <a:effectLst/>
                <a:latin typeface="system-ui"/>
              </a:rPr>
              <a:t>(</a:t>
            </a:r>
            <a:r>
              <a:rPr lang="en-US" b="0" i="0" baseline="30000" dirty="0">
                <a:solidFill>
                  <a:srgbClr val="4A4A4A"/>
                </a:solidFill>
                <a:effectLst/>
                <a:latin typeface="system-ui"/>
                <a:hlinkClick r:id="rId15" tooltip="See cross-reference BH"/>
              </a:rPr>
              <a:t>BH</a:t>
            </a:r>
            <a:r>
              <a:rPr lang="en-US" b="0" i="0" baseline="30000" dirty="0">
                <a:solidFill>
                  <a:srgbClr val="000000"/>
                </a:solidFill>
                <a:effectLst/>
                <a:latin typeface="system-ui"/>
              </a:rPr>
              <a:t>)</a:t>
            </a:r>
            <a:r>
              <a:rPr lang="en-US" b="0" i="0" dirty="0">
                <a:solidFill>
                  <a:srgbClr val="000000"/>
                </a:solidFill>
                <a:effectLst/>
                <a:latin typeface="system-ui"/>
              </a:rPr>
              <a:t>that </a:t>
            </a:r>
            <a:r>
              <a:rPr lang="en-US" b="0" i="1" dirty="0">
                <a:solidFill>
                  <a:srgbClr val="000000"/>
                </a:solidFill>
                <a:effectLst/>
                <a:latin typeface="system-ui"/>
              </a:rPr>
              <a:t>very</a:t>
            </a:r>
            <a:r>
              <a:rPr lang="en-US" b="0" i="0" dirty="0">
                <a:solidFill>
                  <a:srgbClr val="000000"/>
                </a:solidFill>
                <a:effectLst/>
                <a:latin typeface="system-ui"/>
              </a:rPr>
              <a:t> hour of the night and washed their wounds, </a:t>
            </a:r>
            <a:r>
              <a:rPr lang="en-US" b="0" i="0" u="sng" dirty="0">
                <a:solidFill>
                  <a:srgbClr val="000000"/>
                </a:solidFill>
                <a:effectLst/>
                <a:latin typeface="system-ui"/>
              </a:rPr>
              <a:t>and immediately he was baptized, he and all his </a:t>
            </a:r>
            <a:r>
              <a:rPr lang="en-US" b="0" i="1" u="sng" dirty="0">
                <a:solidFill>
                  <a:srgbClr val="000000"/>
                </a:solidFill>
                <a:effectLst/>
                <a:latin typeface="system-ui"/>
              </a:rPr>
              <a:t>household</a:t>
            </a:r>
            <a:r>
              <a:rPr lang="en-US" b="0" i="0" u="sng" dirty="0">
                <a:solidFill>
                  <a:srgbClr val="000000"/>
                </a:solidFill>
                <a:effectLst/>
                <a:latin typeface="system-ui"/>
              </a:rPr>
              <a:t>.</a:t>
            </a:r>
            <a:r>
              <a:rPr lang="en-US" b="0" i="0" dirty="0">
                <a:solidFill>
                  <a:srgbClr val="000000"/>
                </a:solidFill>
                <a:effectLst/>
                <a:latin typeface="system-ui"/>
              </a:rPr>
              <a:t> </a:t>
            </a:r>
            <a:r>
              <a:rPr lang="en-US" b="1" i="0" baseline="30000" dirty="0">
                <a:solidFill>
                  <a:srgbClr val="000000"/>
                </a:solidFill>
                <a:effectLst/>
                <a:latin typeface="system-ui"/>
              </a:rPr>
              <a:t>34 </a:t>
            </a:r>
            <a:r>
              <a:rPr lang="en-US" b="0" i="0" dirty="0">
                <a:solidFill>
                  <a:srgbClr val="000000"/>
                </a:solidFill>
                <a:effectLst/>
                <a:latin typeface="system-ui"/>
              </a:rPr>
              <a:t>And he brought them into his house and set </a:t>
            </a:r>
            <a:r>
              <a:rPr lang="en-US" b="0" i="0" baseline="30000" dirty="0">
                <a:solidFill>
                  <a:srgbClr val="000000"/>
                </a:solidFill>
                <a:effectLst/>
                <a:latin typeface="system-ui"/>
              </a:rPr>
              <a:t>[</a:t>
            </a:r>
            <a:r>
              <a:rPr lang="en-US" b="0" i="0" baseline="30000" dirty="0">
                <a:solidFill>
                  <a:srgbClr val="4A4A4A"/>
                </a:solidFill>
                <a:effectLst/>
                <a:latin typeface="system-ui"/>
                <a:hlinkClick r:id="rId16" tooltip="See footnote j"/>
              </a:rPr>
              <a:t>j</a:t>
            </a:r>
            <a:r>
              <a:rPr lang="en-US" b="0" i="0" baseline="30000" dirty="0">
                <a:solidFill>
                  <a:srgbClr val="000000"/>
                </a:solidFill>
                <a:effectLst/>
                <a:latin typeface="system-ui"/>
              </a:rPr>
              <a:t>]</a:t>
            </a:r>
            <a:r>
              <a:rPr lang="en-US" b="0" i="0" dirty="0">
                <a:solidFill>
                  <a:srgbClr val="000000"/>
                </a:solidFill>
                <a:effectLst/>
                <a:latin typeface="system-ui"/>
              </a:rPr>
              <a:t>food before them, and was </a:t>
            </a:r>
            <a:r>
              <a:rPr lang="en-US" b="0" i="0" baseline="30000" dirty="0">
                <a:solidFill>
                  <a:srgbClr val="000000"/>
                </a:solidFill>
                <a:effectLst/>
                <a:latin typeface="system-ui"/>
              </a:rPr>
              <a:t>[</a:t>
            </a:r>
            <a:r>
              <a:rPr lang="en-US" b="0" i="0" baseline="30000" dirty="0">
                <a:solidFill>
                  <a:srgbClr val="4A4A4A"/>
                </a:solidFill>
                <a:effectLst/>
                <a:latin typeface="system-ui"/>
                <a:hlinkClick r:id="rId17" tooltip="See footnote k"/>
              </a:rPr>
              <a:t>k</a:t>
            </a:r>
            <a:r>
              <a:rPr lang="en-US" b="0" i="0" baseline="30000" dirty="0">
                <a:solidFill>
                  <a:srgbClr val="000000"/>
                </a:solidFill>
                <a:effectLst/>
                <a:latin typeface="system-ui"/>
              </a:rPr>
              <a:t>] </a:t>
            </a:r>
            <a:r>
              <a:rPr lang="en-US" b="0" i="0" dirty="0">
                <a:solidFill>
                  <a:srgbClr val="000000"/>
                </a:solidFill>
                <a:effectLst/>
                <a:latin typeface="system-ui"/>
              </a:rPr>
              <a:t>overjoyed since he had become a believer in God together with </a:t>
            </a:r>
            <a:r>
              <a:rPr lang="en-US" b="0" i="0" baseline="30000" dirty="0">
                <a:solidFill>
                  <a:srgbClr val="000000"/>
                </a:solidFill>
                <a:effectLst/>
                <a:latin typeface="system-ui"/>
              </a:rPr>
              <a:t>(</a:t>
            </a:r>
            <a:r>
              <a:rPr lang="en-US" b="0" i="0" baseline="30000" dirty="0">
                <a:solidFill>
                  <a:srgbClr val="4A4A4A"/>
                </a:solidFill>
                <a:effectLst/>
                <a:latin typeface="system-ui"/>
                <a:hlinkClick r:id="rId18" tooltip="See cross-reference BI"/>
              </a:rPr>
              <a:t>BI</a:t>
            </a:r>
            <a:r>
              <a:rPr lang="en-US" b="0" i="0" baseline="30000" dirty="0">
                <a:solidFill>
                  <a:srgbClr val="000000"/>
                </a:solidFill>
                <a:effectLst/>
                <a:latin typeface="system-ui"/>
              </a:rPr>
              <a:t>)</a:t>
            </a:r>
            <a:r>
              <a:rPr lang="en-US" b="0" i="0" dirty="0">
                <a:solidFill>
                  <a:srgbClr val="000000"/>
                </a:solidFill>
                <a:effectLst/>
                <a:latin typeface="system-ui"/>
              </a:rPr>
              <a:t>his whole household.</a:t>
            </a:r>
          </a:p>
          <a:p>
            <a:pPr marL="0" indent="0">
              <a:buNone/>
            </a:pPr>
            <a:endParaRPr lang="en-US" dirty="0">
              <a:solidFill>
                <a:srgbClr val="000000"/>
              </a:solidFill>
              <a:latin typeface="system-ui"/>
            </a:endParaRPr>
          </a:p>
          <a:p>
            <a:pPr marL="0" indent="0">
              <a:buNone/>
            </a:pPr>
            <a:endParaRPr lang="en-US" b="0" i="0" dirty="0">
              <a:solidFill>
                <a:srgbClr val="000000"/>
              </a:solidFill>
              <a:effectLst/>
              <a:latin typeface="system-ui"/>
            </a:endParaRPr>
          </a:p>
          <a:p>
            <a:pPr marL="0" indent="0">
              <a:buNone/>
            </a:pPr>
            <a:endParaRPr lang="en-US" dirty="0"/>
          </a:p>
        </p:txBody>
      </p:sp>
    </p:spTree>
    <p:extLst>
      <p:ext uri="{BB962C8B-B14F-4D97-AF65-F5344CB8AC3E}">
        <p14:creationId xmlns:p14="http://schemas.microsoft.com/office/powerpoint/2010/main" val="352087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FD612-5966-BF8B-F845-79B539FDFF45}"/>
              </a:ext>
            </a:extLst>
          </p:cNvPr>
          <p:cNvSpPr>
            <a:spLocks noGrp="1"/>
          </p:cNvSpPr>
          <p:nvPr>
            <p:ph type="title"/>
          </p:nvPr>
        </p:nvSpPr>
        <p:spPr>
          <a:xfrm>
            <a:off x="838200" y="365125"/>
            <a:ext cx="10515600" cy="573551"/>
          </a:xfrm>
        </p:spPr>
        <p:txBody>
          <a:bodyPr>
            <a:normAutofit fontScale="90000"/>
          </a:bodyPr>
          <a:lstStyle/>
          <a:p>
            <a:pPr algn="ctr"/>
            <a:br>
              <a:rPr lang="en-US" dirty="0"/>
            </a:br>
            <a:r>
              <a:rPr lang="en-US" dirty="0"/>
              <a:t>Salvation by Faith Alone Continued</a:t>
            </a:r>
            <a:br>
              <a:rPr lang="en-US" dirty="0"/>
            </a:br>
            <a:endParaRPr lang="en-US" dirty="0"/>
          </a:p>
        </p:txBody>
      </p:sp>
      <p:sp>
        <p:nvSpPr>
          <p:cNvPr id="3" name="Content Placeholder 2">
            <a:extLst>
              <a:ext uri="{FF2B5EF4-FFF2-40B4-BE49-F238E27FC236}">
                <a16:creationId xmlns:a16="http://schemas.microsoft.com/office/drawing/2014/main" id="{66C78576-362E-31B2-2AE5-5DB8E5E226F5}"/>
              </a:ext>
            </a:extLst>
          </p:cNvPr>
          <p:cNvSpPr>
            <a:spLocks noGrp="1"/>
          </p:cNvSpPr>
          <p:nvPr>
            <p:ph idx="1"/>
          </p:nvPr>
        </p:nvSpPr>
        <p:spPr>
          <a:xfrm>
            <a:off x="838200" y="995320"/>
            <a:ext cx="10515600" cy="5181643"/>
          </a:xfrm>
        </p:spPr>
        <p:txBody>
          <a:bodyPr/>
          <a:lstStyle/>
          <a:p>
            <a:r>
              <a:rPr lang="en-US" dirty="0"/>
              <a:t>Cornelius’ and His Household </a:t>
            </a:r>
            <a:r>
              <a:rPr lang="en-US" dirty="0">
                <a:solidFill>
                  <a:srgbClr val="0000FF"/>
                </a:solidFill>
              </a:rPr>
              <a:t>Acts 10:43-48</a:t>
            </a:r>
          </a:p>
          <a:p>
            <a:pPr algn="l"/>
            <a:r>
              <a:rPr lang="en-US" b="1" i="0" baseline="30000" dirty="0">
                <a:solidFill>
                  <a:srgbClr val="000000"/>
                </a:solidFill>
                <a:effectLst/>
                <a:latin typeface="system-ui"/>
              </a:rPr>
              <a:t>43 </a:t>
            </a:r>
            <a:r>
              <a:rPr lang="en-US" b="0" i="0" baseline="30000" dirty="0">
                <a:solidFill>
                  <a:srgbClr val="000000"/>
                </a:solidFill>
                <a:effectLst/>
                <a:latin typeface="system-ui"/>
              </a:rPr>
              <a:t>(</a:t>
            </a:r>
            <a:r>
              <a:rPr lang="en-US" b="0" i="0" baseline="30000" dirty="0">
                <a:solidFill>
                  <a:srgbClr val="4A4A4A"/>
                </a:solidFill>
                <a:effectLst/>
                <a:latin typeface="system-ui"/>
                <a:hlinkClick r:id="rId2" tooltip="See cross-reference BM"/>
              </a:rPr>
              <a:t>BM</a:t>
            </a:r>
            <a:r>
              <a:rPr lang="en-US" b="0" i="0" baseline="30000" dirty="0">
                <a:solidFill>
                  <a:srgbClr val="000000"/>
                </a:solidFill>
                <a:effectLst/>
                <a:latin typeface="system-ui"/>
              </a:rPr>
              <a:t>)</a:t>
            </a:r>
            <a:r>
              <a:rPr lang="en-US" b="0" i="0" dirty="0">
                <a:solidFill>
                  <a:srgbClr val="000000"/>
                </a:solidFill>
                <a:effectLst/>
                <a:latin typeface="system-ui"/>
              </a:rPr>
              <a:t>All the prophets testify of Him, </a:t>
            </a:r>
            <a:r>
              <a:rPr lang="en-US" b="0" i="0" u="sng" dirty="0">
                <a:solidFill>
                  <a:srgbClr val="000000"/>
                </a:solidFill>
                <a:effectLst/>
                <a:latin typeface="system-ui"/>
              </a:rPr>
              <a:t>that through </a:t>
            </a:r>
            <a:r>
              <a:rPr lang="en-US" b="0" i="0" u="sng" baseline="30000" dirty="0">
                <a:solidFill>
                  <a:srgbClr val="000000"/>
                </a:solidFill>
                <a:effectLst/>
                <a:latin typeface="system-ui"/>
              </a:rPr>
              <a:t>(</a:t>
            </a:r>
            <a:r>
              <a:rPr lang="en-US" b="0" i="0" u="sng" baseline="30000" dirty="0">
                <a:solidFill>
                  <a:srgbClr val="4A4A4A"/>
                </a:solidFill>
                <a:effectLst/>
                <a:latin typeface="system-ui"/>
                <a:hlinkClick r:id="rId3" tooltip="See cross-reference BN"/>
              </a:rPr>
              <a:t>BN</a:t>
            </a:r>
            <a:r>
              <a:rPr lang="en-US" b="0" i="0" u="sng" baseline="30000" dirty="0">
                <a:solidFill>
                  <a:srgbClr val="000000"/>
                </a:solidFill>
                <a:effectLst/>
                <a:latin typeface="system-ui"/>
              </a:rPr>
              <a:t>)</a:t>
            </a:r>
            <a:r>
              <a:rPr lang="en-US" b="0" i="0" u="sng" dirty="0">
                <a:solidFill>
                  <a:srgbClr val="000000"/>
                </a:solidFill>
                <a:effectLst/>
                <a:latin typeface="system-ui"/>
              </a:rPr>
              <a:t>His name everyone who believes in Him receives forgiveness of sins</a:t>
            </a:r>
            <a:r>
              <a:rPr lang="en-US" b="0" i="0" dirty="0">
                <a:solidFill>
                  <a:srgbClr val="000000"/>
                </a:solidFill>
                <a:effectLst/>
                <a:latin typeface="system-ui"/>
              </a:rPr>
              <a:t>.”</a:t>
            </a:r>
          </a:p>
          <a:p>
            <a:pPr algn="l"/>
            <a:r>
              <a:rPr lang="en-US" b="1" i="0" baseline="30000" dirty="0">
                <a:solidFill>
                  <a:srgbClr val="000000"/>
                </a:solidFill>
                <a:effectLst/>
                <a:latin typeface="system-ui"/>
              </a:rPr>
              <a:t>44</a:t>
            </a:r>
            <a:r>
              <a:rPr lang="en-US" b="1" i="0" baseline="30000" dirty="0">
                <a:solidFill>
                  <a:srgbClr val="000000"/>
                </a:solidFill>
                <a:effectLst/>
                <a:highlight>
                  <a:srgbClr val="FFFF00"/>
                </a:highlight>
                <a:latin typeface="system-ui"/>
              </a:rPr>
              <a:t> </a:t>
            </a:r>
            <a:r>
              <a:rPr lang="en-US" b="0" i="0" dirty="0">
                <a:solidFill>
                  <a:srgbClr val="000000"/>
                </a:solidFill>
                <a:effectLst/>
                <a:highlight>
                  <a:srgbClr val="FFFF00"/>
                </a:highlight>
                <a:latin typeface="system-ui"/>
              </a:rPr>
              <a:t>While Peter was still speaking these words, </a:t>
            </a:r>
            <a:r>
              <a:rPr lang="en-US" b="0" i="0" baseline="30000" dirty="0">
                <a:solidFill>
                  <a:srgbClr val="000000"/>
                </a:solidFill>
                <a:effectLst/>
                <a:highlight>
                  <a:srgbClr val="FFFF00"/>
                </a:highlight>
                <a:latin typeface="system-ui"/>
              </a:rPr>
              <a:t>(</a:t>
            </a:r>
            <a:r>
              <a:rPr lang="en-US" b="0" i="0" baseline="30000" dirty="0">
                <a:solidFill>
                  <a:srgbClr val="4A4A4A"/>
                </a:solidFill>
                <a:effectLst/>
                <a:highlight>
                  <a:srgbClr val="FFFF00"/>
                </a:highlight>
                <a:latin typeface="system-ui"/>
                <a:hlinkClick r:id="rId4" tooltip="See cross-reference BO"/>
              </a:rPr>
              <a:t>BO</a:t>
            </a:r>
            <a:r>
              <a:rPr lang="en-US" b="0" i="0" baseline="30000" dirty="0">
                <a:solidFill>
                  <a:srgbClr val="000000"/>
                </a:solidFill>
                <a:effectLst/>
                <a:highlight>
                  <a:srgbClr val="FFFF00"/>
                </a:highlight>
                <a:latin typeface="system-ui"/>
              </a:rPr>
              <a:t>)</a:t>
            </a:r>
            <a:r>
              <a:rPr lang="en-US" b="0" i="0" dirty="0">
                <a:solidFill>
                  <a:srgbClr val="000000"/>
                </a:solidFill>
                <a:effectLst/>
                <a:highlight>
                  <a:srgbClr val="FFFF00"/>
                </a:highlight>
                <a:latin typeface="system-ui"/>
              </a:rPr>
              <a:t>the Holy Spirit fell upon all those who were listening to the </a:t>
            </a:r>
            <a:r>
              <a:rPr lang="en-US" b="0" i="0" baseline="30000" dirty="0">
                <a:solidFill>
                  <a:srgbClr val="000000"/>
                </a:solidFill>
                <a:effectLst/>
                <a:highlight>
                  <a:srgbClr val="FFFF00"/>
                </a:highlight>
                <a:latin typeface="system-ui"/>
              </a:rPr>
              <a:t>[</a:t>
            </a:r>
            <a:r>
              <a:rPr lang="en-US" b="0" i="0" baseline="30000" dirty="0">
                <a:solidFill>
                  <a:srgbClr val="4A4A4A"/>
                </a:solidFill>
                <a:effectLst/>
                <a:highlight>
                  <a:srgbClr val="FFFF00"/>
                </a:highlight>
                <a:latin typeface="system-ui"/>
                <a:hlinkClick r:id="rId5" tooltip="See footnote ae"/>
              </a:rPr>
              <a:t>ae</a:t>
            </a:r>
            <a:r>
              <a:rPr lang="en-US" b="0" i="0" baseline="30000" dirty="0">
                <a:solidFill>
                  <a:srgbClr val="000000"/>
                </a:solidFill>
                <a:effectLst/>
                <a:highlight>
                  <a:srgbClr val="FFFF00"/>
                </a:highlight>
                <a:latin typeface="system-ui"/>
              </a:rPr>
              <a:t>]</a:t>
            </a:r>
            <a:r>
              <a:rPr lang="en-US" b="0" i="0" dirty="0">
                <a:solidFill>
                  <a:srgbClr val="000000"/>
                </a:solidFill>
                <a:effectLst/>
                <a:highlight>
                  <a:srgbClr val="FFFF00"/>
                </a:highlight>
                <a:latin typeface="system-ui"/>
              </a:rPr>
              <a:t>message. </a:t>
            </a:r>
            <a:r>
              <a:rPr lang="en-US" b="1" i="0" baseline="30000" dirty="0">
                <a:solidFill>
                  <a:srgbClr val="000000"/>
                </a:solidFill>
                <a:effectLst/>
                <a:highlight>
                  <a:srgbClr val="FFFF00"/>
                </a:highlight>
                <a:latin typeface="system-ui"/>
              </a:rPr>
              <a:t>45 </a:t>
            </a:r>
            <a:r>
              <a:rPr lang="en-US" b="0" i="0" baseline="30000" dirty="0">
                <a:solidFill>
                  <a:srgbClr val="000000"/>
                </a:solidFill>
                <a:effectLst/>
                <a:highlight>
                  <a:srgbClr val="FFFF00"/>
                </a:highlight>
                <a:latin typeface="system-ui"/>
              </a:rPr>
              <a:t>(</a:t>
            </a:r>
            <a:r>
              <a:rPr lang="en-US" b="0" i="0" baseline="30000" dirty="0">
                <a:solidFill>
                  <a:srgbClr val="4A4A4A"/>
                </a:solidFill>
                <a:effectLst/>
                <a:highlight>
                  <a:srgbClr val="FFFF00"/>
                </a:highlight>
                <a:latin typeface="system-ui"/>
                <a:hlinkClick r:id="rId6" tooltip="See cross-reference BP"/>
              </a:rPr>
              <a:t>BP</a:t>
            </a:r>
            <a:r>
              <a:rPr lang="en-US" b="0" i="0" baseline="30000" dirty="0">
                <a:solidFill>
                  <a:srgbClr val="000000"/>
                </a:solidFill>
                <a:effectLst/>
                <a:highlight>
                  <a:srgbClr val="FFFF00"/>
                </a:highlight>
                <a:latin typeface="system-ui"/>
              </a:rPr>
              <a:t>)</a:t>
            </a:r>
            <a:r>
              <a:rPr lang="en-US" b="0" i="0" dirty="0">
                <a:solidFill>
                  <a:srgbClr val="000000"/>
                </a:solidFill>
                <a:effectLst/>
                <a:highlight>
                  <a:srgbClr val="FFFF00"/>
                </a:highlight>
                <a:latin typeface="system-ui"/>
              </a:rPr>
              <a:t>All the </a:t>
            </a:r>
            <a:r>
              <a:rPr lang="en-US" b="0" i="0" baseline="30000" dirty="0">
                <a:solidFill>
                  <a:srgbClr val="000000"/>
                </a:solidFill>
                <a:effectLst/>
                <a:highlight>
                  <a:srgbClr val="FFFF00"/>
                </a:highlight>
                <a:latin typeface="system-ui"/>
              </a:rPr>
              <a:t>[</a:t>
            </a:r>
            <a:r>
              <a:rPr lang="en-US" b="0" i="0" baseline="30000" dirty="0" err="1">
                <a:solidFill>
                  <a:srgbClr val="4A4A4A"/>
                </a:solidFill>
                <a:effectLst/>
                <a:highlight>
                  <a:srgbClr val="FFFF00"/>
                </a:highlight>
                <a:latin typeface="system-ui"/>
                <a:hlinkClick r:id="rId7" tooltip="See footnote af"/>
              </a:rPr>
              <a:t>af</a:t>
            </a:r>
            <a:r>
              <a:rPr lang="en-US" b="0" i="0" baseline="30000" dirty="0">
                <a:solidFill>
                  <a:srgbClr val="000000"/>
                </a:solidFill>
                <a:effectLst/>
                <a:highlight>
                  <a:srgbClr val="FFFF00"/>
                </a:highlight>
                <a:latin typeface="system-ui"/>
              </a:rPr>
              <a:t>]</a:t>
            </a:r>
            <a:r>
              <a:rPr lang="en-US" b="0" i="0" dirty="0">
                <a:solidFill>
                  <a:srgbClr val="000000"/>
                </a:solidFill>
                <a:effectLst/>
                <a:highlight>
                  <a:srgbClr val="FFFF00"/>
                </a:highlight>
                <a:latin typeface="system-ui"/>
              </a:rPr>
              <a:t>Jewish believers who came with Peter were amazed, because the gift of the Holy Spirit had also been </a:t>
            </a:r>
            <a:r>
              <a:rPr lang="en-US" b="0" i="0" baseline="30000" dirty="0">
                <a:solidFill>
                  <a:srgbClr val="000000"/>
                </a:solidFill>
                <a:effectLst/>
                <a:highlight>
                  <a:srgbClr val="FFFF00"/>
                </a:highlight>
                <a:latin typeface="system-ui"/>
              </a:rPr>
              <a:t>(</a:t>
            </a:r>
            <a:r>
              <a:rPr lang="en-US" b="0" i="0" baseline="30000" dirty="0">
                <a:solidFill>
                  <a:srgbClr val="4A4A4A"/>
                </a:solidFill>
                <a:effectLst/>
                <a:highlight>
                  <a:srgbClr val="FFFF00"/>
                </a:highlight>
                <a:latin typeface="system-ui"/>
                <a:hlinkClick r:id="rId8" tooltip="See cross-reference BQ"/>
              </a:rPr>
              <a:t>BQ</a:t>
            </a:r>
            <a:r>
              <a:rPr lang="en-US" b="0" i="0" baseline="30000" dirty="0">
                <a:solidFill>
                  <a:srgbClr val="000000"/>
                </a:solidFill>
                <a:effectLst/>
                <a:highlight>
                  <a:srgbClr val="FFFF00"/>
                </a:highlight>
                <a:latin typeface="system-ui"/>
              </a:rPr>
              <a:t>)</a:t>
            </a:r>
            <a:r>
              <a:rPr lang="en-US" b="0" i="0" dirty="0">
                <a:solidFill>
                  <a:srgbClr val="000000"/>
                </a:solidFill>
                <a:effectLst/>
                <a:highlight>
                  <a:srgbClr val="FFFF00"/>
                </a:highlight>
                <a:latin typeface="system-ui"/>
              </a:rPr>
              <a:t>poured out on the Gentiles. </a:t>
            </a:r>
            <a:r>
              <a:rPr lang="en-US" b="1" i="0" baseline="30000" dirty="0">
                <a:solidFill>
                  <a:srgbClr val="000000"/>
                </a:solidFill>
                <a:effectLst/>
                <a:highlight>
                  <a:srgbClr val="FFFF00"/>
                </a:highlight>
                <a:latin typeface="system-ui"/>
              </a:rPr>
              <a:t>46 </a:t>
            </a:r>
            <a:r>
              <a:rPr lang="en-US" b="0" i="0" dirty="0">
                <a:solidFill>
                  <a:srgbClr val="000000"/>
                </a:solidFill>
                <a:effectLst/>
                <a:highlight>
                  <a:srgbClr val="FFFF00"/>
                </a:highlight>
                <a:latin typeface="system-ui"/>
              </a:rPr>
              <a:t>For they were hearing them </a:t>
            </a:r>
            <a:r>
              <a:rPr lang="en-US" b="0" i="0" baseline="30000" dirty="0">
                <a:solidFill>
                  <a:srgbClr val="000000"/>
                </a:solidFill>
                <a:effectLst/>
                <a:highlight>
                  <a:srgbClr val="FFFF00"/>
                </a:highlight>
                <a:latin typeface="system-ui"/>
              </a:rPr>
              <a:t>(</a:t>
            </a:r>
            <a:r>
              <a:rPr lang="en-US" b="0" i="0" baseline="30000" dirty="0">
                <a:solidFill>
                  <a:srgbClr val="4A4A4A"/>
                </a:solidFill>
                <a:effectLst/>
                <a:highlight>
                  <a:srgbClr val="FFFF00"/>
                </a:highlight>
                <a:latin typeface="system-ui"/>
                <a:hlinkClick r:id="rId9" tooltip="See cross-reference BR"/>
              </a:rPr>
              <a:t>BR</a:t>
            </a:r>
            <a:r>
              <a:rPr lang="en-US" b="0" i="0" baseline="30000" dirty="0">
                <a:solidFill>
                  <a:srgbClr val="000000"/>
                </a:solidFill>
                <a:effectLst/>
                <a:highlight>
                  <a:srgbClr val="FFFF00"/>
                </a:highlight>
                <a:latin typeface="system-ui"/>
              </a:rPr>
              <a:t>)</a:t>
            </a:r>
            <a:r>
              <a:rPr lang="en-US" b="0" i="0" dirty="0">
                <a:solidFill>
                  <a:srgbClr val="000000"/>
                </a:solidFill>
                <a:effectLst/>
                <a:highlight>
                  <a:srgbClr val="FFFF00"/>
                </a:highlight>
                <a:latin typeface="system-ui"/>
              </a:rPr>
              <a:t>speaking with tongues and exalting God. </a:t>
            </a:r>
            <a:r>
              <a:rPr lang="en-US" b="0" i="0" dirty="0">
                <a:solidFill>
                  <a:srgbClr val="000000"/>
                </a:solidFill>
                <a:effectLst/>
                <a:latin typeface="system-ui"/>
              </a:rPr>
              <a:t>Then Peter responded, </a:t>
            </a:r>
            <a:r>
              <a:rPr lang="en-US" b="1" i="0" baseline="30000" dirty="0">
                <a:solidFill>
                  <a:srgbClr val="000000"/>
                </a:solidFill>
                <a:effectLst/>
                <a:latin typeface="system-ui"/>
              </a:rPr>
              <a:t>47 </a:t>
            </a:r>
            <a:r>
              <a:rPr lang="en-US" b="0" i="0" dirty="0">
                <a:solidFill>
                  <a:srgbClr val="000000"/>
                </a:solidFill>
                <a:effectLst/>
                <a:latin typeface="system-ui"/>
              </a:rPr>
              <a:t>“</a:t>
            </a:r>
            <a:r>
              <a:rPr lang="en-US" b="0" i="0" baseline="30000" dirty="0">
                <a:solidFill>
                  <a:srgbClr val="000000"/>
                </a:solidFill>
                <a:effectLst/>
                <a:latin typeface="system-ui"/>
              </a:rPr>
              <a:t>(</a:t>
            </a:r>
            <a:r>
              <a:rPr lang="en-US" b="0" i="0" baseline="30000" dirty="0">
                <a:solidFill>
                  <a:srgbClr val="4A4A4A"/>
                </a:solidFill>
                <a:effectLst/>
                <a:latin typeface="system-ui"/>
                <a:hlinkClick r:id="rId10" tooltip="See cross-reference BS"/>
              </a:rPr>
              <a:t>BS</a:t>
            </a:r>
            <a:r>
              <a:rPr lang="en-US" b="0" i="0" baseline="30000" dirty="0">
                <a:solidFill>
                  <a:srgbClr val="000000"/>
                </a:solidFill>
                <a:effectLst/>
                <a:latin typeface="system-ui"/>
              </a:rPr>
              <a:t>)</a:t>
            </a:r>
            <a:r>
              <a:rPr lang="en-US" b="0" i="0" dirty="0">
                <a:solidFill>
                  <a:srgbClr val="000000"/>
                </a:solidFill>
                <a:effectLst/>
                <a:latin typeface="system-ui"/>
              </a:rPr>
              <a:t>Surely no one can refuse the water for these to be baptized, who </a:t>
            </a:r>
            <a:r>
              <a:rPr lang="en-US" b="0" i="0" baseline="30000" dirty="0">
                <a:solidFill>
                  <a:srgbClr val="000000"/>
                </a:solidFill>
                <a:effectLst/>
                <a:latin typeface="system-ui"/>
              </a:rPr>
              <a:t>(</a:t>
            </a:r>
            <a:r>
              <a:rPr lang="en-US" b="0" i="0" baseline="30000" dirty="0">
                <a:solidFill>
                  <a:srgbClr val="4A4A4A"/>
                </a:solidFill>
                <a:effectLst/>
                <a:latin typeface="system-ui"/>
                <a:hlinkClick r:id="rId11" tooltip="See cross-reference BT"/>
              </a:rPr>
              <a:t>BT</a:t>
            </a:r>
            <a:r>
              <a:rPr lang="en-US" b="0" i="0" baseline="30000" dirty="0">
                <a:solidFill>
                  <a:srgbClr val="000000"/>
                </a:solidFill>
                <a:effectLst/>
                <a:latin typeface="system-ui"/>
              </a:rPr>
              <a:t>)</a:t>
            </a:r>
            <a:r>
              <a:rPr lang="en-US" b="0" i="0" dirty="0">
                <a:solidFill>
                  <a:srgbClr val="000000"/>
                </a:solidFill>
                <a:effectLst/>
                <a:latin typeface="system-ui"/>
              </a:rPr>
              <a:t>have received the Holy Spirit just as we </a:t>
            </a:r>
            <a:r>
              <a:rPr lang="en-US" b="0" i="1" dirty="0">
                <a:solidFill>
                  <a:srgbClr val="000000"/>
                </a:solidFill>
                <a:effectLst/>
                <a:latin typeface="system-ui"/>
              </a:rPr>
              <a:t>did</a:t>
            </a:r>
            <a:r>
              <a:rPr lang="en-US" b="0" i="0" dirty="0">
                <a:solidFill>
                  <a:srgbClr val="000000"/>
                </a:solidFill>
                <a:effectLst/>
                <a:latin typeface="system-ui"/>
              </a:rPr>
              <a:t>, can he?” </a:t>
            </a:r>
            <a:r>
              <a:rPr lang="en-US" b="1" i="0" baseline="30000" dirty="0">
                <a:solidFill>
                  <a:srgbClr val="000000"/>
                </a:solidFill>
                <a:effectLst/>
                <a:latin typeface="system-ui"/>
              </a:rPr>
              <a:t>48 </a:t>
            </a:r>
            <a:r>
              <a:rPr lang="en-US" b="0" i="0" dirty="0">
                <a:solidFill>
                  <a:srgbClr val="000000"/>
                </a:solidFill>
                <a:effectLst/>
                <a:latin typeface="system-ui"/>
              </a:rPr>
              <a:t>And he </a:t>
            </a:r>
            <a:r>
              <a:rPr lang="en-US" b="0" i="0" baseline="30000" dirty="0">
                <a:solidFill>
                  <a:srgbClr val="000000"/>
                </a:solidFill>
                <a:effectLst/>
                <a:latin typeface="system-ui"/>
              </a:rPr>
              <a:t>(</a:t>
            </a:r>
            <a:r>
              <a:rPr lang="en-US" b="0" i="0" baseline="30000" dirty="0">
                <a:solidFill>
                  <a:srgbClr val="4A4A4A"/>
                </a:solidFill>
                <a:effectLst/>
                <a:latin typeface="system-ui"/>
                <a:hlinkClick r:id="rId12" tooltip="See cross-reference BU"/>
              </a:rPr>
              <a:t>BU</a:t>
            </a:r>
            <a:r>
              <a:rPr lang="en-US" b="0" i="0" baseline="30000" dirty="0">
                <a:solidFill>
                  <a:srgbClr val="000000"/>
                </a:solidFill>
                <a:effectLst/>
                <a:latin typeface="system-ui"/>
              </a:rPr>
              <a:t>)</a:t>
            </a:r>
            <a:r>
              <a:rPr lang="en-US" b="0" i="0" dirty="0">
                <a:solidFill>
                  <a:srgbClr val="000000"/>
                </a:solidFill>
                <a:effectLst/>
                <a:latin typeface="system-ui"/>
              </a:rPr>
              <a:t>ordered them to be baptized </a:t>
            </a:r>
            <a:r>
              <a:rPr lang="en-US" b="0" i="0" baseline="30000" dirty="0">
                <a:solidFill>
                  <a:srgbClr val="000000"/>
                </a:solidFill>
                <a:effectLst/>
                <a:latin typeface="system-ui"/>
              </a:rPr>
              <a:t>(</a:t>
            </a:r>
            <a:r>
              <a:rPr lang="en-US" b="0" i="0" baseline="30000" dirty="0">
                <a:solidFill>
                  <a:srgbClr val="4A4A4A"/>
                </a:solidFill>
                <a:effectLst/>
                <a:latin typeface="system-ui"/>
                <a:hlinkClick r:id="rId13" tooltip="See cross-reference BV"/>
              </a:rPr>
              <a:t>BV</a:t>
            </a:r>
            <a:r>
              <a:rPr lang="en-US" b="0" i="0" baseline="30000" dirty="0">
                <a:solidFill>
                  <a:srgbClr val="000000"/>
                </a:solidFill>
                <a:effectLst/>
                <a:latin typeface="system-ui"/>
              </a:rPr>
              <a:t>)</a:t>
            </a:r>
            <a:r>
              <a:rPr lang="en-US" b="0" i="0" dirty="0">
                <a:solidFill>
                  <a:srgbClr val="000000"/>
                </a:solidFill>
                <a:effectLst/>
                <a:latin typeface="system-ui"/>
              </a:rPr>
              <a:t>in the name of Jesus Christ.</a:t>
            </a:r>
          </a:p>
          <a:p>
            <a:pPr marL="0" indent="0">
              <a:buNone/>
            </a:pPr>
            <a:endParaRPr lang="en-US" dirty="0"/>
          </a:p>
        </p:txBody>
      </p:sp>
    </p:spTree>
    <p:extLst>
      <p:ext uri="{BB962C8B-B14F-4D97-AF65-F5344CB8AC3E}">
        <p14:creationId xmlns:p14="http://schemas.microsoft.com/office/powerpoint/2010/main" val="15185909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90DAA-B1BD-F66D-5099-C76A40A083B7}"/>
              </a:ext>
            </a:extLst>
          </p:cNvPr>
          <p:cNvSpPr>
            <a:spLocks noGrp="1"/>
          </p:cNvSpPr>
          <p:nvPr>
            <p:ph type="title"/>
          </p:nvPr>
        </p:nvSpPr>
        <p:spPr>
          <a:xfrm>
            <a:off x="838200" y="365126"/>
            <a:ext cx="10515600" cy="480264"/>
          </a:xfrm>
        </p:spPr>
        <p:txBody>
          <a:bodyPr>
            <a:normAutofit fontScale="90000"/>
          </a:bodyPr>
          <a:lstStyle/>
          <a:p>
            <a:pPr algn="ctr"/>
            <a:br>
              <a:rPr lang="en-US" dirty="0"/>
            </a:br>
            <a:r>
              <a:rPr lang="en-US" dirty="0">
                <a:highlight>
                  <a:srgbClr val="FFFF00"/>
                </a:highlight>
              </a:rPr>
              <a:t>Salvation by Faith Alone</a:t>
            </a:r>
            <a:br>
              <a:rPr lang="en-US" dirty="0"/>
            </a:br>
            <a:endParaRPr lang="en-US" dirty="0"/>
          </a:p>
        </p:txBody>
      </p:sp>
      <p:sp>
        <p:nvSpPr>
          <p:cNvPr id="3" name="Content Placeholder 2">
            <a:extLst>
              <a:ext uri="{FF2B5EF4-FFF2-40B4-BE49-F238E27FC236}">
                <a16:creationId xmlns:a16="http://schemas.microsoft.com/office/drawing/2014/main" id="{7839D62F-BCE8-7BE0-41AB-166522DF3877}"/>
              </a:ext>
            </a:extLst>
          </p:cNvPr>
          <p:cNvSpPr>
            <a:spLocks noGrp="1"/>
          </p:cNvSpPr>
          <p:nvPr>
            <p:ph idx="1"/>
          </p:nvPr>
        </p:nvSpPr>
        <p:spPr>
          <a:xfrm>
            <a:off x="838200" y="845390"/>
            <a:ext cx="10515600" cy="6012610"/>
          </a:xfrm>
        </p:spPr>
        <p:txBody>
          <a:bodyPr>
            <a:normAutofit fontScale="92500" lnSpcReduction="10000"/>
          </a:bodyPr>
          <a:lstStyle/>
          <a:p>
            <a:pPr marL="0" indent="0" algn="l">
              <a:buNone/>
            </a:pPr>
            <a:r>
              <a:rPr lang="en-US" dirty="0">
                <a:solidFill>
                  <a:srgbClr val="0000FF"/>
                </a:solidFill>
              </a:rPr>
              <a:t>Romans 3:21 </a:t>
            </a:r>
            <a:r>
              <a:rPr lang="en-US" b="1" i="0" dirty="0">
                <a:solidFill>
                  <a:srgbClr val="000000"/>
                </a:solidFill>
                <a:effectLst/>
                <a:latin typeface="system-ui"/>
              </a:rPr>
              <a:t>Justification by Faith </a:t>
            </a:r>
            <a:r>
              <a:rPr lang="en-US" b="1" i="0" baseline="30000" dirty="0">
                <a:solidFill>
                  <a:srgbClr val="000000"/>
                </a:solidFill>
                <a:effectLst/>
                <a:latin typeface="system-ui"/>
              </a:rPr>
              <a:t>21 </a:t>
            </a:r>
            <a:r>
              <a:rPr lang="en-US" b="0" i="0" dirty="0">
                <a:solidFill>
                  <a:srgbClr val="000000"/>
                </a:solidFill>
                <a:effectLst/>
                <a:latin typeface="system-ui"/>
              </a:rPr>
              <a:t>But now apart </a:t>
            </a:r>
            <a:r>
              <a:rPr lang="en-US" b="0" i="0" baseline="30000" dirty="0">
                <a:solidFill>
                  <a:srgbClr val="000000"/>
                </a:solidFill>
                <a:effectLst/>
                <a:latin typeface="system-ui"/>
              </a:rPr>
              <a:t>[</a:t>
            </a:r>
            <a:r>
              <a:rPr lang="en-US" b="0" i="0" baseline="30000" dirty="0">
                <a:solidFill>
                  <a:srgbClr val="4A4A4A"/>
                </a:solidFill>
                <a:effectLst/>
                <a:latin typeface="system-ui"/>
                <a:hlinkClick r:id="rId2" tooltip="See footnote a"/>
              </a:rPr>
              <a:t>a</a:t>
            </a:r>
            <a:r>
              <a:rPr lang="en-US" b="0" i="0" baseline="30000" dirty="0">
                <a:solidFill>
                  <a:srgbClr val="000000"/>
                </a:solidFill>
                <a:effectLst/>
                <a:latin typeface="system-ui"/>
              </a:rPr>
              <a:t>]</a:t>
            </a:r>
            <a:r>
              <a:rPr lang="en-US" b="0" i="0" dirty="0">
                <a:solidFill>
                  <a:srgbClr val="000000"/>
                </a:solidFill>
                <a:effectLst/>
                <a:latin typeface="system-ui"/>
              </a:rPr>
              <a:t>from the Law </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cross-reference A"/>
              </a:rPr>
              <a:t>A</a:t>
            </a:r>
            <a:r>
              <a:rPr lang="en-US" b="0" i="0" baseline="30000" dirty="0">
                <a:solidFill>
                  <a:srgbClr val="000000"/>
                </a:solidFill>
                <a:effectLst/>
                <a:latin typeface="system-ui"/>
              </a:rPr>
              <a:t>)</a:t>
            </a:r>
            <a:r>
              <a:rPr lang="en-US" b="0" i="1" dirty="0">
                <a:solidFill>
                  <a:srgbClr val="000000"/>
                </a:solidFill>
                <a:effectLst/>
                <a:latin typeface="system-ui"/>
              </a:rPr>
              <a:t>the</a:t>
            </a:r>
            <a:r>
              <a:rPr lang="en-US" b="0" i="0" dirty="0">
                <a:solidFill>
                  <a:srgbClr val="000000"/>
                </a:solidFill>
                <a:effectLst/>
                <a:latin typeface="system-ui"/>
              </a:rPr>
              <a:t> righteousness of God has been revealed, being </a:t>
            </a:r>
            <a:r>
              <a:rPr lang="en-US" b="0" i="0" baseline="30000" dirty="0">
                <a:solidFill>
                  <a:srgbClr val="000000"/>
                </a:solidFill>
                <a:effectLst/>
                <a:latin typeface="system-ui"/>
              </a:rPr>
              <a:t>(</a:t>
            </a:r>
            <a:r>
              <a:rPr lang="en-US" b="0" i="0" baseline="30000" dirty="0">
                <a:solidFill>
                  <a:srgbClr val="4A4A4A"/>
                </a:solidFill>
                <a:effectLst/>
                <a:latin typeface="system-ui"/>
                <a:hlinkClick r:id="rId4" tooltip="See cross-reference B"/>
              </a:rPr>
              <a:t>B</a:t>
            </a:r>
            <a:r>
              <a:rPr lang="en-US" b="0" i="0" baseline="30000" dirty="0">
                <a:solidFill>
                  <a:srgbClr val="000000"/>
                </a:solidFill>
                <a:effectLst/>
                <a:latin typeface="system-ui"/>
              </a:rPr>
              <a:t>)</a:t>
            </a:r>
            <a:r>
              <a:rPr lang="en-US" b="0" i="0" dirty="0">
                <a:solidFill>
                  <a:srgbClr val="000000"/>
                </a:solidFill>
                <a:effectLst/>
                <a:latin typeface="system-ui"/>
              </a:rPr>
              <a:t>witnessed by the </a:t>
            </a:r>
            <a:r>
              <a:rPr lang="en-US" b="0" i="0" baseline="30000" dirty="0">
                <a:solidFill>
                  <a:srgbClr val="000000"/>
                </a:solidFill>
                <a:effectLst/>
                <a:latin typeface="system-ui"/>
              </a:rPr>
              <a:t>[</a:t>
            </a:r>
            <a:r>
              <a:rPr lang="en-US" b="0" i="0" baseline="30000" dirty="0">
                <a:solidFill>
                  <a:srgbClr val="4A4A4A"/>
                </a:solidFill>
                <a:effectLst/>
                <a:latin typeface="system-ui"/>
                <a:hlinkClick r:id="rId5" tooltip="See footnote b"/>
              </a:rPr>
              <a:t>b</a:t>
            </a:r>
            <a:r>
              <a:rPr lang="en-US" b="0" i="0" baseline="30000" dirty="0">
                <a:solidFill>
                  <a:srgbClr val="000000"/>
                </a:solidFill>
                <a:effectLst/>
                <a:latin typeface="system-ui"/>
              </a:rPr>
              <a:t>]</a:t>
            </a:r>
            <a:r>
              <a:rPr lang="en-US" b="0" i="0" dirty="0">
                <a:solidFill>
                  <a:srgbClr val="000000"/>
                </a:solidFill>
                <a:effectLst/>
                <a:latin typeface="system-ui"/>
              </a:rPr>
              <a:t>Law and the Prophets,</a:t>
            </a:r>
          </a:p>
          <a:p>
            <a:pPr marL="0" indent="0" algn="l">
              <a:buNone/>
            </a:pPr>
            <a:r>
              <a:rPr lang="en-US" b="0" i="0" dirty="0">
                <a:solidFill>
                  <a:srgbClr val="0000FF"/>
                </a:solidFill>
                <a:effectLst/>
                <a:latin typeface="system-ui"/>
              </a:rPr>
              <a:t>Romans 4:1-8 </a:t>
            </a:r>
            <a:r>
              <a:rPr lang="en-US" b="1" i="0" dirty="0">
                <a:solidFill>
                  <a:srgbClr val="000000"/>
                </a:solidFill>
                <a:effectLst/>
                <a:latin typeface="system-ui"/>
              </a:rPr>
              <a:t>Justification by Faith  </a:t>
            </a:r>
            <a:r>
              <a:rPr lang="en-US" b="0" i="0" dirty="0">
                <a:solidFill>
                  <a:srgbClr val="000000"/>
                </a:solidFill>
                <a:effectLst/>
                <a:latin typeface="system-ui"/>
              </a:rPr>
              <a:t>What then shall we say that Abraham, </a:t>
            </a:r>
            <a:r>
              <a:rPr lang="en-US" b="0" i="0" baseline="30000" dirty="0">
                <a:solidFill>
                  <a:srgbClr val="000000"/>
                </a:solidFill>
                <a:effectLst/>
                <a:latin typeface="system-ui"/>
              </a:rPr>
              <a:t>[</a:t>
            </a:r>
            <a:r>
              <a:rPr lang="en-US" b="0" i="0" baseline="30000" dirty="0">
                <a:solidFill>
                  <a:srgbClr val="4A4A4A"/>
                </a:solidFill>
                <a:effectLst/>
                <a:latin typeface="system-ui"/>
                <a:hlinkClick r:id="rId6" tooltip="See footnote a"/>
              </a:rPr>
              <a:t>a</a:t>
            </a:r>
            <a:r>
              <a:rPr lang="en-US" b="0" i="0" baseline="30000" dirty="0">
                <a:solidFill>
                  <a:srgbClr val="000000"/>
                </a:solidFill>
                <a:effectLst/>
                <a:latin typeface="system-ui"/>
              </a:rPr>
              <a:t>]</a:t>
            </a:r>
            <a:r>
              <a:rPr lang="en-US" b="0" i="0" dirty="0">
                <a:solidFill>
                  <a:srgbClr val="000000"/>
                </a:solidFill>
                <a:effectLst/>
                <a:latin typeface="system-ui"/>
              </a:rPr>
              <a:t>our forefather </a:t>
            </a:r>
            <a:r>
              <a:rPr lang="en-US" b="0" i="0" baseline="30000" dirty="0">
                <a:solidFill>
                  <a:srgbClr val="000000"/>
                </a:solidFill>
                <a:effectLst/>
                <a:latin typeface="system-ui"/>
              </a:rPr>
              <a:t>(</a:t>
            </a:r>
            <a:r>
              <a:rPr lang="en-US" b="0" i="0" baseline="30000" dirty="0">
                <a:solidFill>
                  <a:srgbClr val="4A4A4A"/>
                </a:solidFill>
                <a:effectLst/>
                <a:latin typeface="system-ui"/>
                <a:hlinkClick r:id="rId7" tooltip="See cross-reference A"/>
              </a:rPr>
              <a:t>A</a:t>
            </a:r>
            <a:r>
              <a:rPr lang="en-US" b="0" i="0" baseline="30000" dirty="0">
                <a:solidFill>
                  <a:srgbClr val="000000"/>
                </a:solidFill>
                <a:effectLst/>
                <a:latin typeface="system-ui"/>
              </a:rPr>
              <a:t>)</a:t>
            </a:r>
            <a:r>
              <a:rPr lang="en-US" b="0" i="0" dirty="0">
                <a:solidFill>
                  <a:srgbClr val="000000"/>
                </a:solidFill>
                <a:effectLst/>
                <a:latin typeface="system-ui"/>
              </a:rPr>
              <a:t>according to the flesh, has found? </a:t>
            </a:r>
            <a:r>
              <a:rPr lang="en-US" b="1" i="0" baseline="30000" dirty="0">
                <a:solidFill>
                  <a:srgbClr val="000000"/>
                </a:solidFill>
                <a:effectLst/>
                <a:latin typeface="system-ui"/>
              </a:rPr>
              <a:t>2 </a:t>
            </a:r>
            <a:r>
              <a:rPr lang="en-US" b="0" i="0" dirty="0">
                <a:solidFill>
                  <a:srgbClr val="000000"/>
                </a:solidFill>
                <a:effectLst/>
                <a:latin typeface="system-ui"/>
              </a:rPr>
              <a:t>For if Abraham was justified </a:t>
            </a:r>
            <a:r>
              <a:rPr lang="en-US" b="0" i="0" baseline="30000" dirty="0">
                <a:solidFill>
                  <a:srgbClr val="000000"/>
                </a:solidFill>
                <a:effectLst/>
                <a:latin typeface="system-ui"/>
              </a:rPr>
              <a:t>[</a:t>
            </a:r>
            <a:r>
              <a:rPr lang="en-US" b="0" i="0" baseline="30000" dirty="0">
                <a:solidFill>
                  <a:srgbClr val="4A4A4A"/>
                </a:solidFill>
                <a:effectLst/>
                <a:latin typeface="system-ui"/>
                <a:hlinkClick r:id="rId8" tooltip="See footnote b"/>
              </a:rPr>
              <a:t>b</a:t>
            </a:r>
            <a:r>
              <a:rPr lang="en-US" b="0" i="0" baseline="30000" dirty="0">
                <a:solidFill>
                  <a:srgbClr val="000000"/>
                </a:solidFill>
                <a:effectLst/>
                <a:latin typeface="system-ui"/>
              </a:rPr>
              <a:t>]</a:t>
            </a:r>
            <a:r>
              <a:rPr lang="en-US" b="0" i="0" dirty="0">
                <a:solidFill>
                  <a:srgbClr val="000000"/>
                </a:solidFill>
                <a:effectLst/>
                <a:latin typeface="system-ui"/>
              </a:rPr>
              <a:t>by works, he has something to boast about; but </a:t>
            </a:r>
            <a:r>
              <a:rPr lang="en-US" b="0" i="0" baseline="30000" dirty="0">
                <a:solidFill>
                  <a:srgbClr val="000000"/>
                </a:solidFill>
                <a:effectLst/>
                <a:latin typeface="system-ui"/>
              </a:rPr>
              <a:t>(</a:t>
            </a:r>
            <a:r>
              <a:rPr lang="en-US" b="0" i="0" baseline="30000" dirty="0">
                <a:solidFill>
                  <a:srgbClr val="4A4A4A"/>
                </a:solidFill>
                <a:effectLst/>
                <a:latin typeface="system-ui"/>
                <a:hlinkClick r:id="rId9" tooltip="See cross-reference B"/>
              </a:rPr>
              <a:t>B</a:t>
            </a:r>
            <a:r>
              <a:rPr lang="en-US" b="0" i="0" baseline="30000" dirty="0">
                <a:solidFill>
                  <a:srgbClr val="000000"/>
                </a:solidFill>
                <a:effectLst/>
                <a:latin typeface="system-ui"/>
              </a:rPr>
              <a:t>)</a:t>
            </a:r>
            <a:r>
              <a:rPr lang="en-US" b="0" i="0" dirty="0">
                <a:solidFill>
                  <a:srgbClr val="000000"/>
                </a:solidFill>
                <a:effectLst/>
                <a:latin typeface="system-ui"/>
              </a:rPr>
              <a:t>not </a:t>
            </a:r>
            <a:r>
              <a:rPr lang="en-US" b="0" i="0" baseline="30000" dirty="0">
                <a:solidFill>
                  <a:srgbClr val="000000"/>
                </a:solidFill>
                <a:effectLst/>
                <a:latin typeface="system-ui"/>
              </a:rPr>
              <a:t>[</a:t>
            </a:r>
            <a:r>
              <a:rPr lang="en-US" b="0" i="0" baseline="30000" dirty="0">
                <a:solidFill>
                  <a:srgbClr val="4A4A4A"/>
                </a:solidFill>
                <a:effectLst/>
                <a:latin typeface="system-ui"/>
                <a:hlinkClick r:id="rId10" tooltip="See footnote c"/>
              </a:rPr>
              <a:t>c</a:t>
            </a:r>
            <a:r>
              <a:rPr lang="en-US" b="0" i="0" baseline="30000" dirty="0">
                <a:solidFill>
                  <a:srgbClr val="000000"/>
                </a:solidFill>
                <a:effectLst/>
                <a:latin typeface="system-ui"/>
              </a:rPr>
              <a:t>]</a:t>
            </a:r>
            <a:r>
              <a:rPr lang="en-US" b="0" i="0" dirty="0">
                <a:solidFill>
                  <a:srgbClr val="000000"/>
                </a:solidFill>
                <a:effectLst/>
                <a:latin typeface="system-ui"/>
              </a:rPr>
              <a:t>before God. </a:t>
            </a:r>
          </a:p>
          <a:p>
            <a:pPr marL="0" indent="0" algn="l">
              <a:buNone/>
            </a:pPr>
            <a:r>
              <a:rPr lang="en-US" b="1" i="0" baseline="30000" dirty="0">
                <a:solidFill>
                  <a:srgbClr val="000000"/>
                </a:solidFill>
                <a:effectLst/>
                <a:latin typeface="system-ui"/>
              </a:rPr>
              <a:t>3 </a:t>
            </a:r>
            <a:r>
              <a:rPr lang="en-US" b="0" i="0" dirty="0">
                <a:solidFill>
                  <a:srgbClr val="000000"/>
                </a:solidFill>
                <a:effectLst/>
                <a:latin typeface="system-ui"/>
              </a:rPr>
              <a:t>For what does the Scripture say? “</a:t>
            </a:r>
            <a:r>
              <a:rPr lang="en-US" b="0" i="0" baseline="30000" dirty="0">
                <a:solidFill>
                  <a:srgbClr val="000000"/>
                </a:solidFill>
                <a:effectLst/>
                <a:latin typeface="system-ui"/>
              </a:rPr>
              <a:t>(</a:t>
            </a:r>
            <a:r>
              <a:rPr lang="en-US" b="0" i="0" baseline="30000" dirty="0">
                <a:solidFill>
                  <a:srgbClr val="4A4A4A"/>
                </a:solidFill>
                <a:effectLst/>
                <a:latin typeface="system-ui"/>
                <a:hlinkClick r:id="rId11" tooltip="See cross-reference C"/>
              </a:rPr>
              <a:t>C</a:t>
            </a:r>
            <a:r>
              <a:rPr lang="en-US" b="0" i="0" baseline="30000" dirty="0">
                <a:solidFill>
                  <a:srgbClr val="000000"/>
                </a:solidFill>
                <a:effectLst/>
                <a:latin typeface="system-ui"/>
              </a:rPr>
              <a:t>)</a:t>
            </a:r>
            <a:r>
              <a:rPr lang="en-US" b="0" i="0" u="sng" cap="small" dirty="0">
                <a:solidFill>
                  <a:srgbClr val="000000"/>
                </a:solidFill>
                <a:effectLst/>
                <a:latin typeface="system-ui"/>
              </a:rPr>
              <a:t>Abraham believed God, and it was credited to him as righteousness</a:t>
            </a:r>
            <a:r>
              <a:rPr lang="en-US" b="0" i="0" u="sng" dirty="0">
                <a:solidFill>
                  <a:srgbClr val="000000"/>
                </a:solidFill>
                <a:effectLst/>
                <a:latin typeface="system-ui"/>
              </a:rPr>
              <a:t>.”</a:t>
            </a:r>
          </a:p>
          <a:p>
            <a:pPr marL="0" indent="0" algn="l">
              <a:buNone/>
            </a:pPr>
            <a:r>
              <a:rPr lang="en-US" b="0" i="0" dirty="0">
                <a:solidFill>
                  <a:srgbClr val="000000"/>
                </a:solidFill>
                <a:effectLst/>
                <a:latin typeface="system-ui"/>
              </a:rPr>
              <a:t> </a:t>
            </a:r>
            <a:r>
              <a:rPr lang="en-US" b="1" i="0" baseline="30000" dirty="0">
                <a:solidFill>
                  <a:srgbClr val="000000"/>
                </a:solidFill>
                <a:effectLst/>
                <a:latin typeface="system-ui"/>
              </a:rPr>
              <a:t>4 </a:t>
            </a:r>
            <a:r>
              <a:rPr lang="en-US" b="0" i="0" dirty="0">
                <a:solidFill>
                  <a:srgbClr val="000000"/>
                </a:solidFill>
                <a:effectLst/>
                <a:latin typeface="system-ui"/>
              </a:rPr>
              <a:t>Now to the one who </a:t>
            </a:r>
            <a:r>
              <a:rPr lang="en-US" b="0" i="0" baseline="30000" dirty="0">
                <a:solidFill>
                  <a:srgbClr val="000000"/>
                </a:solidFill>
                <a:effectLst/>
                <a:latin typeface="system-ui"/>
              </a:rPr>
              <a:t>(</a:t>
            </a:r>
            <a:r>
              <a:rPr lang="en-US" b="0" i="0" baseline="30000" dirty="0">
                <a:solidFill>
                  <a:srgbClr val="4A4A4A"/>
                </a:solidFill>
                <a:effectLst/>
                <a:latin typeface="system-ui"/>
                <a:hlinkClick r:id="rId12" tooltip="See cross-reference D"/>
              </a:rPr>
              <a:t>D</a:t>
            </a:r>
            <a:r>
              <a:rPr lang="en-US" b="0" i="0" baseline="30000" dirty="0">
                <a:solidFill>
                  <a:srgbClr val="000000"/>
                </a:solidFill>
                <a:effectLst/>
                <a:latin typeface="system-ui"/>
              </a:rPr>
              <a:t>)</a:t>
            </a:r>
            <a:r>
              <a:rPr lang="en-US" b="0" i="0" dirty="0">
                <a:solidFill>
                  <a:srgbClr val="000000"/>
                </a:solidFill>
                <a:effectLst/>
                <a:latin typeface="system-ui"/>
              </a:rPr>
              <a:t>works, the wages are not credited as a favor, but as what is due. </a:t>
            </a:r>
            <a:r>
              <a:rPr lang="en-US" b="1" i="0" baseline="30000" dirty="0">
                <a:solidFill>
                  <a:srgbClr val="000000"/>
                </a:solidFill>
                <a:effectLst/>
                <a:latin typeface="system-ui"/>
              </a:rPr>
              <a:t>5 </a:t>
            </a:r>
            <a:r>
              <a:rPr lang="en-US" b="0" i="0" dirty="0">
                <a:solidFill>
                  <a:srgbClr val="000000"/>
                </a:solidFill>
                <a:effectLst/>
                <a:latin typeface="system-ui"/>
              </a:rPr>
              <a:t>But to the one who does not work, </a:t>
            </a:r>
            <a:r>
              <a:rPr lang="en-US" b="0" i="0" u="sng" dirty="0">
                <a:solidFill>
                  <a:srgbClr val="000000"/>
                </a:solidFill>
                <a:effectLst/>
                <a:latin typeface="system-ui"/>
              </a:rPr>
              <a:t>but </a:t>
            </a:r>
            <a:r>
              <a:rPr lang="en-US" b="0" i="0" u="sng" baseline="30000" dirty="0">
                <a:solidFill>
                  <a:srgbClr val="000000"/>
                </a:solidFill>
                <a:effectLst/>
                <a:latin typeface="system-ui"/>
              </a:rPr>
              <a:t>(</a:t>
            </a:r>
            <a:r>
              <a:rPr lang="en-US" b="0" i="0" u="sng" baseline="30000" dirty="0">
                <a:solidFill>
                  <a:srgbClr val="4A4A4A"/>
                </a:solidFill>
                <a:effectLst/>
                <a:latin typeface="system-ui"/>
                <a:hlinkClick r:id="rId13" tooltip="See cross-reference E"/>
              </a:rPr>
              <a:t>E</a:t>
            </a:r>
            <a:r>
              <a:rPr lang="en-US" b="0" i="0" u="sng" baseline="30000" dirty="0">
                <a:solidFill>
                  <a:srgbClr val="000000"/>
                </a:solidFill>
                <a:effectLst/>
                <a:latin typeface="system-ui"/>
              </a:rPr>
              <a:t>)</a:t>
            </a:r>
            <a:r>
              <a:rPr lang="en-US" b="0" i="0" u="sng" dirty="0">
                <a:solidFill>
                  <a:srgbClr val="000000"/>
                </a:solidFill>
                <a:effectLst/>
                <a:latin typeface="system-ui"/>
              </a:rPr>
              <a:t>believes in Him who justifies the ungodly, his faith is credited as righteousness,</a:t>
            </a:r>
            <a:r>
              <a:rPr lang="en-US" b="0" i="0" dirty="0">
                <a:solidFill>
                  <a:srgbClr val="000000"/>
                </a:solidFill>
                <a:effectLst/>
                <a:latin typeface="system-ui"/>
              </a:rPr>
              <a:t> </a:t>
            </a:r>
            <a:r>
              <a:rPr lang="en-US" b="1" i="0" baseline="30000" dirty="0">
                <a:solidFill>
                  <a:srgbClr val="000000"/>
                </a:solidFill>
                <a:effectLst/>
                <a:latin typeface="system-ui"/>
              </a:rPr>
              <a:t>6 </a:t>
            </a:r>
            <a:r>
              <a:rPr lang="en-US" b="0" i="0" dirty="0">
                <a:solidFill>
                  <a:srgbClr val="000000"/>
                </a:solidFill>
                <a:effectLst/>
                <a:latin typeface="system-ui"/>
              </a:rPr>
              <a:t>just as David also speaks of the blessing of the person to whom God credits righteousness apart from works:</a:t>
            </a:r>
          </a:p>
          <a:p>
            <a:pPr marL="0" indent="0" algn="l">
              <a:buNone/>
            </a:pPr>
            <a:r>
              <a:rPr lang="en-US" b="1" i="0" baseline="30000" dirty="0">
                <a:solidFill>
                  <a:srgbClr val="000000"/>
                </a:solidFill>
                <a:effectLst/>
                <a:latin typeface="system-ui"/>
              </a:rPr>
              <a:t>7 </a:t>
            </a:r>
            <a:r>
              <a:rPr lang="en-US" b="0" i="0" dirty="0">
                <a:solidFill>
                  <a:srgbClr val="000000"/>
                </a:solidFill>
                <a:effectLst/>
                <a:latin typeface="system-ui"/>
              </a:rPr>
              <a:t>“</a:t>
            </a:r>
            <a:r>
              <a:rPr lang="en-US" b="0" i="0" baseline="30000" dirty="0">
                <a:solidFill>
                  <a:srgbClr val="000000"/>
                </a:solidFill>
                <a:effectLst/>
                <a:latin typeface="system-ui"/>
              </a:rPr>
              <a:t>(</a:t>
            </a:r>
            <a:r>
              <a:rPr lang="en-US" b="0" i="0" baseline="30000" dirty="0">
                <a:solidFill>
                  <a:srgbClr val="4A4A4A"/>
                </a:solidFill>
                <a:effectLst/>
                <a:latin typeface="system-ui"/>
                <a:hlinkClick r:id="rId14" tooltip="See cross-reference F"/>
              </a:rPr>
              <a:t>F</a:t>
            </a:r>
            <a:r>
              <a:rPr lang="en-US" b="0" i="0" baseline="30000" dirty="0">
                <a:solidFill>
                  <a:srgbClr val="000000"/>
                </a:solidFill>
                <a:effectLst/>
                <a:latin typeface="system-ui"/>
              </a:rPr>
              <a:t>)</a:t>
            </a:r>
            <a:r>
              <a:rPr lang="en-US" b="0" i="0" cap="small" dirty="0">
                <a:solidFill>
                  <a:srgbClr val="000000"/>
                </a:solidFill>
                <a:effectLst/>
                <a:latin typeface="system-ui"/>
              </a:rPr>
              <a:t>Blessed are those whose lawless deeds have been forgiven</a:t>
            </a:r>
            <a:r>
              <a:rPr lang="en-US" b="0" i="0" dirty="0">
                <a:solidFill>
                  <a:srgbClr val="000000"/>
                </a:solidFill>
                <a:effectLst/>
                <a:latin typeface="system-ui"/>
              </a:rPr>
              <a:t>,</a:t>
            </a:r>
            <a:br>
              <a:rPr lang="en-US" b="0" i="0" dirty="0">
                <a:solidFill>
                  <a:srgbClr val="000000"/>
                </a:solidFill>
                <a:effectLst/>
                <a:latin typeface="system-ui"/>
              </a:rPr>
            </a:br>
            <a:r>
              <a:rPr lang="en-US" b="0" i="0" cap="small" dirty="0">
                <a:solidFill>
                  <a:srgbClr val="000000"/>
                </a:solidFill>
                <a:effectLst/>
                <a:latin typeface="system-ui"/>
              </a:rPr>
              <a:t>And whose sins have been covered</a:t>
            </a:r>
            <a:r>
              <a:rPr lang="en-US" b="0" i="0" dirty="0">
                <a:solidFill>
                  <a:srgbClr val="000000"/>
                </a:solidFill>
                <a:effectLst/>
                <a:latin typeface="system-ui"/>
              </a:rPr>
              <a:t>.</a:t>
            </a:r>
            <a:br>
              <a:rPr lang="en-US" b="0" i="0" dirty="0">
                <a:solidFill>
                  <a:srgbClr val="000000"/>
                </a:solidFill>
                <a:effectLst/>
                <a:latin typeface="system-ui"/>
              </a:rPr>
            </a:br>
            <a:r>
              <a:rPr lang="en-US" b="1" i="0" baseline="30000" dirty="0">
                <a:solidFill>
                  <a:srgbClr val="000000"/>
                </a:solidFill>
                <a:effectLst/>
                <a:latin typeface="system-ui"/>
              </a:rPr>
              <a:t>8 </a:t>
            </a:r>
            <a:r>
              <a:rPr lang="en-US" b="0" i="0" baseline="30000" dirty="0">
                <a:solidFill>
                  <a:srgbClr val="000000"/>
                </a:solidFill>
                <a:effectLst/>
                <a:latin typeface="system-ui"/>
              </a:rPr>
              <a:t>(</a:t>
            </a:r>
            <a:r>
              <a:rPr lang="en-US" b="0" i="0" baseline="30000" dirty="0">
                <a:solidFill>
                  <a:srgbClr val="4A4A4A"/>
                </a:solidFill>
                <a:effectLst/>
                <a:latin typeface="system-ui"/>
                <a:hlinkClick r:id="rId15" tooltip="See cross-reference G"/>
              </a:rPr>
              <a:t>G</a:t>
            </a:r>
            <a:r>
              <a:rPr lang="en-US" b="0" i="0" baseline="30000" dirty="0">
                <a:solidFill>
                  <a:srgbClr val="000000"/>
                </a:solidFill>
                <a:effectLst/>
                <a:latin typeface="system-ui"/>
              </a:rPr>
              <a:t>)</a:t>
            </a:r>
            <a:r>
              <a:rPr lang="en-US" b="0" i="0" cap="small" dirty="0">
                <a:solidFill>
                  <a:srgbClr val="000000"/>
                </a:solidFill>
                <a:effectLst/>
                <a:latin typeface="system-ui"/>
              </a:rPr>
              <a:t>Blessed is the man whose sin the Lord will not</a:t>
            </a:r>
            <a:r>
              <a:rPr lang="en-US" b="0" i="0" dirty="0">
                <a:solidFill>
                  <a:srgbClr val="000000"/>
                </a:solidFill>
                <a:effectLst/>
                <a:latin typeface="system-ui"/>
              </a:rPr>
              <a:t> </a:t>
            </a:r>
            <a:r>
              <a:rPr lang="en-US" b="0" i="0" baseline="30000" dirty="0">
                <a:solidFill>
                  <a:srgbClr val="000000"/>
                </a:solidFill>
                <a:effectLst/>
                <a:latin typeface="system-ui"/>
              </a:rPr>
              <a:t>(</a:t>
            </a:r>
            <a:r>
              <a:rPr lang="en-US" b="0" i="0" baseline="30000" dirty="0">
                <a:solidFill>
                  <a:srgbClr val="4A4A4A"/>
                </a:solidFill>
                <a:effectLst/>
                <a:latin typeface="system-ui"/>
                <a:hlinkClick r:id="rId16" tooltip="See cross-reference H"/>
              </a:rPr>
              <a:t>H</a:t>
            </a:r>
            <a:r>
              <a:rPr lang="en-US" b="0" i="0" baseline="30000" dirty="0">
                <a:solidFill>
                  <a:srgbClr val="000000"/>
                </a:solidFill>
                <a:effectLst/>
                <a:latin typeface="system-ui"/>
              </a:rPr>
              <a:t>)</a:t>
            </a:r>
            <a:r>
              <a:rPr lang="en-US" b="0" i="0" cap="small" dirty="0">
                <a:solidFill>
                  <a:srgbClr val="000000"/>
                </a:solidFill>
                <a:effectLst/>
                <a:latin typeface="system-ui"/>
              </a:rPr>
              <a:t>take into account</a:t>
            </a:r>
            <a:r>
              <a:rPr lang="en-US" b="0" i="0" dirty="0">
                <a:solidFill>
                  <a:srgbClr val="000000"/>
                </a:solidFill>
                <a:effectLst/>
                <a:latin typeface="system-ui"/>
              </a:rPr>
              <a:t>.”</a:t>
            </a:r>
          </a:p>
          <a:p>
            <a:pPr algn="l"/>
            <a:endParaRPr lang="en-US" b="1" i="0" dirty="0">
              <a:solidFill>
                <a:srgbClr val="000000"/>
              </a:solidFill>
              <a:effectLst/>
              <a:latin typeface="system-ui"/>
            </a:endParaRPr>
          </a:p>
          <a:p>
            <a:pPr algn="l"/>
            <a:endParaRPr lang="en-US" b="0" i="0" dirty="0">
              <a:solidFill>
                <a:srgbClr val="000000"/>
              </a:solidFill>
              <a:effectLst/>
              <a:latin typeface="system-ui"/>
            </a:endParaRPr>
          </a:p>
          <a:p>
            <a:pPr marL="0" indent="0" algn="l">
              <a:buNone/>
            </a:pPr>
            <a:endParaRPr lang="en-US" b="0" i="0" dirty="0">
              <a:solidFill>
                <a:srgbClr val="0000FF"/>
              </a:solidFill>
              <a:effectLst/>
              <a:latin typeface="system-ui"/>
            </a:endParaRPr>
          </a:p>
          <a:p>
            <a:pPr algn="l"/>
            <a:endParaRPr lang="en-US" b="0" i="0" dirty="0">
              <a:solidFill>
                <a:srgbClr val="000000"/>
              </a:solidFill>
              <a:effectLst/>
              <a:latin typeface="system-ui"/>
            </a:endParaRPr>
          </a:p>
          <a:p>
            <a:endParaRPr lang="en-US" dirty="0"/>
          </a:p>
        </p:txBody>
      </p:sp>
    </p:spTree>
    <p:extLst>
      <p:ext uri="{BB962C8B-B14F-4D97-AF65-F5344CB8AC3E}">
        <p14:creationId xmlns:p14="http://schemas.microsoft.com/office/powerpoint/2010/main" val="199882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FD03-5019-7AB2-C3BE-D5F09CB4AC6E}"/>
              </a:ext>
            </a:extLst>
          </p:cNvPr>
          <p:cNvSpPr>
            <a:spLocks noGrp="1"/>
          </p:cNvSpPr>
          <p:nvPr>
            <p:ph type="title"/>
          </p:nvPr>
        </p:nvSpPr>
        <p:spPr/>
        <p:txBody>
          <a:bodyPr/>
          <a:lstStyle/>
          <a:p>
            <a:pPr algn="ctr"/>
            <a:r>
              <a:rPr lang="en-US" dirty="0"/>
              <a:t>Review Commentaries: Dr. Constable</a:t>
            </a:r>
            <a:br>
              <a:rPr lang="en-US" dirty="0"/>
            </a:br>
            <a:r>
              <a:rPr lang="en-US" dirty="0"/>
              <a:t>Acts 2:38</a:t>
            </a:r>
          </a:p>
        </p:txBody>
      </p:sp>
      <p:sp>
        <p:nvSpPr>
          <p:cNvPr id="3" name="Content Placeholder 2">
            <a:extLst>
              <a:ext uri="{FF2B5EF4-FFF2-40B4-BE49-F238E27FC236}">
                <a16:creationId xmlns:a16="http://schemas.microsoft.com/office/drawing/2014/main" id="{DA4AFA31-0D98-FB02-614F-D004AFC4CFE2}"/>
              </a:ext>
            </a:extLst>
          </p:cNvPr>
          <p:cNvSpPr>
            <a:spLocks noGrp="1"/>
          </p:cNvSpPr>
          <p:nvPr>
            <p:ph idx="1"/>
          </p:nvPr>
        </p:nvSpPr>
        <p:spPr/>
        <p:txBody>
          <a:bodyPr>
            <a:normAutofit lnSpcReduction="10000"/>
          </a:bodyPr>
          <a:lstStyle/>
          <a:p>
            <a:r>
              <a:rPr lang="en-US" dirty="0">
                <a:hlinkClick r:id="rId2"/>
              </a:rPr>
              <a:t>https://planoBiblechapel.org/constable-notes/</a:t>
            </a:r>
            <a:r>
              <a:rPr lang="en-US" dirty="0"/>
              <a:t>  General Site</a:t>
            </a:r>
          </a:p>
          <a:p>
            <a:r>
              <a:rPr lang="en-US" dirty="0">
                <a:hlinkClick r:id="rId3"/>
              </a:rPr>
              <a:t>https://planoBiblechapel.org/tcon/notes/pdf/acts.pdf</a:t>
            </a:r>
            <a:r>
              <a:rPr lang="en-US" dirty="0"/>
              <a:t>   Specific page for Acts.</a:t>
            </a:r>
          </a:p>
          <a:p>
            <a:pPr lvl="1"/>
            <a:r>
              <a:rPr lang="en-US" dirty="0"/>
              <a:t>Go to Acts 2:38 page 77 for an explanation</a:t>
            </a:r>
          </a:p>
          <a:p>
            <a:pPr lvl="1"/>
            <a:endParaRPr lang="en-US" dirty="0"/>
          </a:p>
          <a:p>
            <a:r>
              <a:rPr lang="en-US" dirty="0"/>
              <a:t>Check out other commentaries- on websites</a:t>
            </a:r>
          </a:p>
          <a:p>
            <a:r>
              <a:rPr lang="en-US" dirty="0"/>
              <a:t>Dr. John MacArthur notes from </a:t>
            </a:r>
            <a:r>
              <a:rPr lang="en-US" sz="3200" dirty="0">
                <a:latin typeface="+mj-lt"/>
                <a:ea typeface="+mj-ea"/>
                <a:cs typeface="+mj-cs"/>
              </a:rPr>
              <a:t>I phone</a:t>
            </a:r>
            <a:r>
              <a:rPr lang="en-US" dirty="0"/>
              <a:t> app (not available on the website).  How to access the notes:</a:t>
            </a:r>
          </a:p>
          <a:p>
            <a:pPr lvl="1"/>
            <a:r>
              <a:rPr lang="en-US" dirty="0"/>
              <a:t>Copy the notes from your I phone to an email to you </a:t>
            </a:r>
          </a:p>
          <a:p>
            <a:pPr lvl="1"/>
            <a:r>
              <a:rPr lang="en-US" dirty="0"/>
              <a:t>then copy the text of the email to a Word doc. (.wpd)</a:t>
            </a:r>
          </a:p>
          <a:p>
            <a:pPr marL="0" indent="0">
              <a:buNone/>
            </a:pPr>
            <a:endParaRPr lang="en-US" dirty="0"/>
          </a:p>
        </p:txBody>
      </p:sp>
    </p:spTree>
    <p:extLst>
      <p:ext uri="{BB962C8B-B14F-4D97-AF65-F5344CB8AC3E}">
        <p14:creationId xmlns:p14="http://schemas.microsoft.com/office/powerpoint/2010/main" val="60428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DC0BB-45FB-BA84-E760-BFF778FD4BA3}"/>
              </a:ext>
            </a:extLst>
          </p:cNvPr>
          <p:cNvSpPr>
            <a:spLocks noGrp="1"/>
          </p:cNvSpPr>
          <p:nvPr>
            <p:ph type="title"/>
          </p:nvPr>
        </p:nvSpPr>
        <p:spPr>
          <a:xfrm>
            <a:off x="838200" y="365125"/>
            <a:ext cx="10515600" cy="808067"/>
          </a:xfrm>
        </p:spPr>
        <p:txBody>
          <a:bodyPr/>
          <a:lstStyle/>
          <a:p>
            <a:pPr algn="ctr"/>
            <a:r>
              <a:rPr lang="en-US" b="1" dirty="0"/>
              <a:t>Review and Discuss Acts 2:37-42</a:t>
            </a:r>
          </a:p>
        </p:txBody>
      </p:sp>
      <p:sp>
        <p:nvSpPr>
          <p:cNvPr id="3" name="Content Placeholder 2">
            <a:extLst>
              <a:ext uri="{FF2B5EF4-FFF2-40B4-BE49-F238E27FC236}">
                <a16:creationId xmlns:a16="http://schemas.microsoft.com/office/drawing/2014/main" id="{69DD6D48-AAFF-A932-40AB-454DC3E4DDA6}"/>
              </a:ext>
            </a:extLst>
          </p:cNvPr>
          <p:cNvSpPr>
            <a:spLocks noGrp="1"/>
          </p:cNvSpPr>
          <p:nvPr>
            <p:ph idx="1"/>
          </p:nvPr>
        </p:nvSpPr>
        <p:spPr>
          <a:xfrm>
            <a:off x="838200" y="1173192"/>
            <a:ext cx="10515600" cy="5064156"/>
          </a:xfrm>
        </p:spPr>
        <p:txBody>
          <a:bodyPr>
            <a:noAutofit/>
          </a:bodyPr>
          <a:lstStyle/>
          <a:p>
            <a:r>
              <a:rPr lang="en-US" dirty="0">
                <a:solidFill>
                  <a:srgbClr val="FF0000"/>
                </a:solidFill>
              </a:rPr>
              <a:t>How did it go?</a:t>
            </a:r>
          </a:p>
          <a:p>
            <a:r>
              <a:rPr lang="en-US" dirty="0">
                <a:solidFill>
                  <a:srgbClr val="FF0000"/>
                </a:solidFill>
              </a:rPr>
              <a:t> What did the Lord teach you in your study of the passage?</a:t>
            </a:r>
          </a:p>
          <a:p>
            <a:r>
              <a:rPr lang="en-US" dirty="0">
                <a:solidFill>
                  <a:srgbClr val="FF0000"/>
                </a:solidFill>
              </a:rPr>
              <a:t>What tools or tips do you typically use when studying the Bible that might help someone else?</a:t>
            </a:r>
          </a:p>
          <a:p>
            <a:endParaRPr lang="en-US" dirty="0">
              <a:solidFill>
                <a:srgbClr val="FF0000"/>
              </a:solidFill>
            </a:endParaRPr>
          </a:p>
          <a:p>
            <a:r>
              <a:rPr lang="en-US" dirty="0">
                <a:solidFill>
                  <a:srgbClr val="FF0000"/>
                </a:solidFill>
              </a:rPr>
              <a:t>What worked well in studying the passage?</a:t>
            </a:r>
          </a:p>
          <a:p>
            <a:r>
              <a:rPr lang="en-US" dirty="0">
                <a:solidFill>
                  <a:srgbClr val="FF0000"/>
                </a:solidFill>
              </a:rPr>
              <a:t>What did you learn about the passage?</a:t>
            </a:r>
          </a:p>
          <a:p>
            <a:r>
              <a:rPr lang="en-US" dirty="0">
                <a:solidFill>
                  <a:srgbClr val="FF0000"/>
                </a:solidFill>
              </a:rPr>
              <a:t>What questions do you have?</a:t>
            </a:r>
          </a:p>
        </p:txBody>
      </p:sp>
    </p:spTree>
    <p:extLst>
      <p:ext uri="{BB962C8B-B14F-4D97-AF65-F5344CB8AC3E}">
        <p14:creationId xmlns:p14="http://schemas.microsoft.com/office/powerpoint/2010/main" val="47182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7DEE-9C62-6A7E-FAE0-A270A6662666}"/>
              </a:ext>
            </a:extLst>
          </p:cNvPr>
          <p:cNvSpPr>
            <a:spLocks noGrp="1"/>
          </p:cNvSpPr>
          <p:nvPr>
            <p:ph type="ctrTitle"/>
          </p:nvPr>
        </p:nvSpPr>
        <p:spPr/>
        <p:txBody>
          <a:bodyPr>
            <a:normAutofit fontScale="90000"/>
          </a:bodyPr>
          <a:lstStyle/>
          <a:p>
            <a:br>
              <a:rPr lang="en-US" dirty="0"/>
            </a:br>
            <a:br>
              <a:rPr lang="en-US" dirty="0"/>
            </a:br>
            <a:br>
              <a:rPr lang="en-US" dirty="0"/>
            </a:br>
            <a:endParaRPr lang="en-US" b="1" dirty="0"/>
          </a:p>
        </p:txBody>
      </p:sp>
      <p:sp>
        <p:nvSpPr>
          <p:cNvPr id="3" name="Subtitle 2">
            <a:extLst>
              <a:ext uri="{FF2B5EF4-FFF2-40B4-BE49-F238E27FC236}">
                <a16:creationId xmlns:a16="http://schemas.microsoft.com/office/drawing/2014/main" id="{E681AF48-6498-7F57-9504-EED7857B4C69}"/>
              </a:ext>
            </a:extLst>
          </p:cNvPr>
          <p:cNvSpPr>
            <a:spLocks noGrp="1"/>
          </p:cNvSpPr>
          <p:nvPr>
            <p:ph type="subTitle" idx="1"/>
          </p:nvPr>
        </p:nvSpPr>
        <p:spPr>
          <a:xfrm>
            <a:off x="1524000" y="532015"/>
            <a:ext cx="9144000" cy="4725785"/>
          </a:xfrm>
        </p:spPr>
        <p:txBody>
          <a:bodyPr/>
          <a:lstStyle/>
          <a:p>
            <a:pPr marR="0" lvl="0">
              <a:lnSpc>
                <a:spcPct val="107000"/>
              </a:lnSpc>
              <a:spcBef>
                <a:spcPts val="0"/>
              </a:spcBef>
              <a:spcAft>
                <a:spcPts val="0"/>
              </a:spcAft>
            </a:pPr>
            <a:endParaRPr lang="en-US" sz="4000" b="1" dirty="0">
              <a:latin typeface="Segoe UI" panose="020B0502040204020203" pitchFamily="34" charset="0"/>
              <a:ea typeface="Calibri" panose="020F0502020204030204" pitchFamily="34" charset="0"/>
            </a:endParaRPr>
          </a:p>
          <a:p>
            <a:pPr marR="0" lvl="0">
              <a:lnSpc>
                <a:spcPct val="107000"/>
              </a:lnSpc>
              <a:spcBef>
                <a:spcPts val="0"/>
              </a:spcBef>
              <a:spcAft>
                <a:spcPts val="0"/>
              </a:spcAft>
            </a:pPr>
            <a:r>
              <a:rPr lang="en-US" sz="4000" b="1" dirty="0">
                <a:latin typeface="Segoe UI" panose="020B0502040204020203" pitchFamily="34" charset="0"/>
                <a:ea typeface="Calibri" panose="020F0502020204030204" pitchFamily="34" charset="0"/>
              </a:rPr>
              <a:t>Objective 3</a:t>
            </a:r>
          </a:p>
          <a:p>
            <a:pPr marR="0" lvl="0">
              <a:lnSpc>
                <a:spcPct val="107000"/>
              </a:lnSpc>
              <a:spcBef>
                <a:spcPts val="0"/>
              </a:spcBef>
              <a:spcAft>
                <a:spcPts val="0"/>
              </a:spcAft>
            </a:pPr>
            <a:r>
              <a:rPr lang="en-US" sz="4000" b="1" dirty="0">
                <a:latin typeface="Segoe UI" panose="020B0502040204020203" pitchFamily="34" charset="0"/>
                <a:ea typeface="Calibri" panose="020F0502020204030204" pitchFamily="34" charset="0"/>
              </a:rPr>
              <a:t>To give you some tools to use to help you in your study.</a:t>
            </a:r>
          </a:p>
          <a:p>
            <a:pPr marR="0" lvl="0">
              <a:lnSpc>
                <a:spcPct val="107000"/>
              </a:lnSpc>
              <a:spcBef>
                <a:spcPts val="0"/>
              </a:spcBef>
              <a:spcAft>
                <a:spcPts val="0"/>
              </a:spcAft>
            </a:pPr>
            <a:r>
              <a:rPr lang="en-US" sz="4000" b="1" i="1" dirty="0">
                <a:latin typeface="Segoe UI" panose="020B0502040204020203" pitchFamily="34" charset="0"/>
                <a:ea typeface="Calibri" panose="020F0502020204030204" pitchFamily="34" charset="0"/>
              </a:rPr>
              <a:t>“Timestamp 1:01:30- 117:28”</a:t>
            </a:r>
          </a:p>
          <a:p>
            <a:pPr marL="1143000" marR="0" lvl="0" indent="-1143000">
              <a:lnSpc>
                <a:spcPct val="107000"/>
              </a:lnSpc>
              <a:spcBef>
                <a:spcPts val="0"/>
              </a:spcBef>
              <a:spcAft>
                <a:spcPts val="0"/>
              </a:spcAft>
              <a:buFont typeface="+mj-lt"/>
              <a:buAutoNum type="arabicPeriod"/>
            </a:pPr>
            <a:endParaRPr lang="en-US" sz="2400" dirty="0">
              <a:effectLst/>
              <a:latin typeface="Segoe UI" panose="020B0502040204020203" pitchFamily="34" charset="0"/>
              <a:ea typeface="Calibri" panose="020F0502020204030204" pitchFamily="34" charset="0"/>
            </a:endParaRPr>
          </a:p>
          <a:p>
            <a:endParaRPr lang="en-US" sz="4000" dirty="0"/>
          </a:p>
        </p:txBody>
      </p:sp>
    </p:spTree>
    <p:extLst>
      <p:ext uri="{BB962C8B-B14F-4D97-AF65-F5344CB8AC3E}">
        <p14:creationId xmlns:p14="http://schemas.microsoft.com/office/powerpoint/2010/main" val="32740165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8C50A-B7BD-BE40-FD53-B38BEDDA4994}"/>
              </a:ext>
            </a:extLst>
          </p:cNvPr>
          <p:cNvSpPr>
            <a:spLocks noGrp="1"/>
          </p:cNvSpPr>
          <p:nvPr>
            <p:ph type="title"/>
          </p:nvPr>
        </p:nvSpPr>
        <p:spPr>
          <a:xfrm>
            <a:off x="838200" y="365125"/>
            <a:ext cx="10515600" cy="879213"/>
          </a:xfrm>
        </p:spPr>
        <p:txBody>
          <a:bodyPr>
            <a:normAutofit fontScale="90000"/>
          </a:bodyPr>
          <a:lstStyle/>
          <a:p>
            <a:pPr algn="ctr"/>
            <a:r>
              <a:rPr lang="en-US" b="1" dirty="0"/>
              <a:t>A Crucial Note About Resources Available in Studying the Bible</a:t>
            </a:r>
          </a:p>
        </p:txBody>
      </p:sp>
      <p:sp>
        <p:nvSpPr>
          <p:cNvPr id="3" name="Content Placeholder 2">
            <a:extLst>
              <a:ext uri="{FF2B5EF4-FFF2-40B4-BE49-F238E27FC236}">
                <a16:creationId xmlns:a16="http://schemas.microsoft.com/office/drawing/2014/main" id="{41D94B82-2F9C-83B4-2CD5-1FDBF212F818}"/>
              </a:ext>
            </a:extLst>
          </p:cNvPr>
          <p:cNvSpPr>
            <a:spLocks noGrp="1"/>
          </p:cNvSpPr>
          <p:nvPr>
            <p:ph idx="1"/>
          </p:nvPr>
        </p:nvSpPr>
        <p:spPr>
          <a:xfrm>
            <a:off x="838200" y="1244338"/>
            <a:ext cx="10515600" cy="5613661"/>
          </a:xfrm>
        </p:spPr>
        <p:txBody>
          <a:bodyPr>
            <a:normAutofit lnSpcReduction="10000"/>
          </a:bodyPr>
          <a:lstStyle/>
          <a:p>
            <a:r>
              <a:rPr lang="en-US" sz="3200" dirty="0"/>
              <a:t>We will look at some resources next and some will include online resources. </a:t>
            </a:r>
          </a:p>
          <a:p>
            <a:r>
              <a:rPr lang="en-US" sz="3200" dirty="0"/>
              <a:t>but let’s understand that long before there were online resources, the Lord was able to teach us with His printed Word, through the Holy Spirit.</a:t>
            </a:r>
          </a:p>
          <a:p>
            <a:r>
              <a:rPr lang="en-US" sz="3200" dirty="0"/>
              <a:t>We let the Holy Spirit guide us in our study and which resources to use.</a:t>
            </a:r>
          </a:p>
          <a:p>
            <a:r>
              <a:rPr lang="en-US" dirty="0">
                <a:highlight>
                  <a:srgbClr val="FFFF00"/>
                </a:highlight>
              </a:rPr>
              <a:t> </a:t>
            </a:r>
            <a:r>
              <a:rPr lang="en-US" sz="3200" dirty="0">
                <a:highlight>
                  <a:srgbClr val="FFFF00"/>
                </a:highlight>
              </a:rPr>
              <a:t>Online resources are simply another tool in our study toolbox to help in our study. They are not for everyone</a:t>
            </a:r>
            <a:r>
              <a:rPr lang="en-US" sz="3200" dirty="0"/>
              <a:t>.</a:t>
            </a:r>
          </a:p>
          <a:p>
            <a:r>
              <a:rPr lang="en-US" sz="3200" dirty="0">
                <a:highlight>
                  <a:srgbClr val="FFFF00"/>
                </a:highlight>
              </a:rPr>
              <a:t>Anything online is also in print.  Our goal here is to understand how to use whatever source you are most comfortable with!</a:t>
            </a:r>
          </a:p>
          <a:p>
            <a:endParaRPr lang="en-US" sz="3000" dirty="0"/>
          </a:p>
        </p:txBody>
      </p:sp>
    </p:spTree>
    <p:extLst>
      <p:ext uri="{BB962C8B-B14F-4D97-AF65-F5344CB8AC3E}">
        <p14:creationId xmlns:p14="http://schemas.microsoft.com/office/powerpoint/2010/main" val="351551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8D233-1C91-EDBB-38B2-A9B8660074FC}"/>
              </a:ext>
            </a:extLst>
          </p:cNvPr>
          <p:cNvSpPr>
            <a:spLocks noGrp="1"/>
          </p:cNvSpPr>
          <p:nvPr>
            <p:ph idx="1"/>
          </p:nvPr>
        </p:nvSpPr>
        <p:spPr>
          <a:xfrm>
            <a:off x="838200" y="346229"/>
            <a:ext cx="10515600" cy="6303146"/>
          </a:xfrm>
        </p:spPr>
        <p:txBody>
          <a:bodyPr/>
          <a:lstStyle/>
          <a:p>
            <a:pPr lvl="0"/>
            <a:r>
              <a:rPr lang="en-US" sz="3200" dirty="0"/>
              <a:t>Study Bibles are a relatively new edition to the Bible inventory, and they make it easier to study. </a:t>
            </a:r>
          </a:p>
          <a:p>
            <a:pPr lvl="0"/>
            <a:r>
              <a:rPr lang="en-US" sz="3200" b="1" dirty="0">
                <a:highlight>
                  <a:srgbClr val="FFFF00"/>
                </a:highlight>
              </a:rPr>
              <a:t>The first printed Bible was the Geneva Bible in 1560</a:t>
            </a:r>
            <a:r>
              <a:rPr lang="en-US" sz="3200" dirty="0">
                <a:highlight>
                  <a:srgbClr val="FFFF00"/>
                </a:highlight>
              </a:rPr>
              <a:t>. </a:t>
            </a:r>
          </a:p>
          <a:p>
            <a:pPr marL="0" lvl="0" indent="0">
              <a:buNone/>
            </a:pPr>
            <a:r>
              <a:rPr lang="en-US" sz="3200" dirty="0">
                <a:highlight>
                  <a:srgbClr val="FFFF00"/>
                </a:highlight>
              </a:rPr>
              <a:t> </a:t>
            </a:r>
          </a:p>
          <a:p>
            <a:pPr lvl="0"/>
            <a:r>
              <a:rPr lang="en-US" sz="3200" b="1" dirty="0">
                <a:highlight>
                  <a:srgbClr val="FFFF00"/>
                </a:highlight>
              </a:rPr>
              <a:t>The first Study Bible was the </a:t>
            </a:r>
            <a:r>
              <a:rPr lang="en-US" sz="3200" b="1" i="1" dirty="0">
                <a:highlight>
                  <a:srgbClr val="FFFF00"/>
                </a:highlight>
              </a:rPr>
              <a:t>Scofield Study Bible </a:t>
            </a:r>
            <a:r>
              <a:rPr lang="en-US" sz="3200" b="1" dirty="0">
                <a:highlight>
                  <a:srgbClr val="FFFF00"/>
                </a:highlight>
              </a:rPr>
              <a:t>written and Published  in 1917</a:t>
            </a:r>
            <a:r>
              <a:rPr lang="en-US" sz="3200" dirty="0"/>
              <a:t> by Oxford University Press</a:t>
            </a:r>
            <a:endParaRPr lang="en-US" sz="3200" dirty="0">
              <a:highlight>
                <a:srgbClr val="FFFF00"/>
              </a:highlight>
            </a:endParaRPr>
          </a:p>
          <a:p>
            <a:endParaRPr lang="en-US" dirty="0"/>
          </a:p>
        </p:txBody>
      </p:sp>
    </p:spTree>
    <p:extLst>
      <p:ext uri="{BB962C8B-B14F-4D97-AF65-F5344CB8AC3E}">
        <p14:creationId xmlns:p14="http://schemas.microsoft.com/office/powerpoint/2010/main" val="120976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063F-B103-B779-98E6-6D948A854211}"/>
              </a:ext>
            </a:extLst>
          </p:cNvPr>
          <p:cNvSpPr>
            <a:spLocks noGrp="1"/>
          </p:cNvSpPr>
          <p:nvPr>
            <p:ph type="title"/>
          </p:nvPr>
        </p:nvSpPr>
        <p:spPr>
          <a:xfrm>
            <a:off x="838200" y="149772"/>
            <a:ext cx="10515600" cy="646387"/>
          </a:xfrm>
        </p:spPr>
        <p:txBody>
          <a:bodyPr>
            <a:normAutofit fontScale="90000"/>
          </a:bodyPr>
          <a:lstStyle/>
          <a:p>
            <a:pPr algn="ctr"/>
            <a:r>
              <a:rPr lang="en-US" b="1" dirty="0"/>
              <a:t>Guidelines and Things to Consider</a:t>
            </a:r>
          </a:p>
        </p:txBody>
      </p:sp>
      <p:sp>
        <p:nvSpPr>
          <p:cNvPr id="3" name="Content Placeholder 2">
            <a:extLst>
              <a:ext uri="{FF2B5EF4-FFF2-40B4-BE49-F238E27FC236}">
                <a16:creationId xmlns:a16="http://schemas.microsoft.com/office/drawing/2014/main" id="{DE8DD4AE-D217-3DD3-A7D9-D76F3A4F95C5}"/>
              </a:ext>
            </a:extLst>
          </p:cNvPr>
          <p:cNvSpPr>
            <a:spLocks noGrp="1"/>
          </p:cNvSpPr>
          <p:nvPr>
            <p:ph idx="1"/>
          </p:nvPr>
        </p:nvSpPr>
        <p:spPr>
          <a:xfrm>
            <a:off x="838200" y="796159"/>
            <a:ext cx="10515600" cy="5766482"/>
          </a:xfrm>
        </p:spPr>
        <p:txBody>
          <a:bodyPr>
            <a:normAutofit fontScale="40000" lnSpcReduction="20000"/>
          </a:bodyPr>
          <a:lstStyle/>
          <a:p>
            <a:pPr marL="0" marR="0" lvl="0" indent="0">
              <a:lnSpc>
                <a:spcPct val="107000"/>
              </a:lnSpc>
              <a:spcBef>
                <a:spcPts val="0"/>
              </a:spcBef>
              <a:spcAft>
                <a:spcPts val="0"/>
              </a:spcAft>
              <a:buNone/>
            </a:pPr>
            <a:endParaRPr lang="en-US" sz="6800" dirty="0">
              <a:effectLst/>
              <a:latin typeface="Segoe UI" panose="020B0502040204020203" pitchFamily="34" charset="0"/>
              <a:ea typeface="Calibri" panose="020F050202020403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8600" dirty="0">
                <a:effectLst/>
                <a:latin typeface="Segoe UI" panose="020B0502040204020203" pitchFamily="34" charset="0"/>
                <a:ea typeface="Calibri" panose="020F0502020204030204" pitchFamily="34" charset="0"/>
              </a:rPr>
              <a:t>Please understand that, while this process will help you in your personal quiet time, this seminar focuses on understanding what the Bible says and what it means by using the tools that are available in order to understand the revealed truth of the Bible.</a:t>
            </a:r>
          </a:p>
          <a:p>
            <a:pPr marL="0" marR="0" lvl="0" indent="0">
              <a:lnSpc>
                <a:spcPct val="107000"/>
              </a:lnSpc>
              <a:spcBef>
                <a:spcPts val="0"/>
              </a:spcBef>
              <a:spcAft>
                <a:spcPts val="0"/>
              </a:spcAft>
              <a:buNone/>
            </a:pPr>
            <a:endParaRPr lang="en-US" sz="8600" dirty="0">
              <a:effectLst/>
              <a:latin typeface="Segoe UI" panose="020B0502040204020203" pitchFamily="34" charset="0"/>
              <a:ea typeface="Calibri" panose="020F050202020403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8600" dirty="0">
                <a:effectLst/>
                <a:latin typeface="Segoe UI" panose="020B0502040204020203" pitchFamily="34" charset="0"/>
                <a:ea typeface="Calibri" panose="020F0502020204030204" pitchFamily="34" charset="0"/>
              </a:rPr>
              <a:t>Use </a:t>
            </a:r>
            <a:r>
              <a:rPr lang="en-US" sz="8600" dirty="0">
                <a:latin typeface="Segoe UI" panose="020B0502040204020203" pitchFamily="34" charset="0"/>
                <a:ea typeface="Calibri" panose="020F0502020204030204" pitchFamily="34" charset="0"/>
              </a:rPr>
              <a:t>the information</a:t>
            </a:r>
            <a:r>
              <a:rPr lang="en-US" sz="8600" dirty="0">
                <a:effectLst/>
                <a:latin typeface="Segoe UI" panose="020B0502040204020203" pitchFamily="34" charset="0"/>
                <a:ea typeface="Calibri" panose="020F0502020204030204" pitchFamily="34" charset="0"/>
              </a:rPr>
              <a:t> </a:t>
            </a:r>
            <a:r>
              <a:rPr lang="en-US" sz="8600" u="sng" dirty="0">
                <a:effectLst/>
                <a:latin typeface="Segoe UI" panose="020B0502040204020203" pitchFamily="34" charset="0"/>
                <a:ea typeface="Calibri" panose="020F0502020204030204" pitchFamily="34" charset="0"/>
              </a:rPr>
              <a:t>as a guide and adapt it to your particular style as you have time. </a:t>
            </a:r>
            <a:r>
              <a:rPr lang="en-US" sz="8600" dirty="0">
                <a:effectLst/>
                <a:latin typeface="Segoe UI" panose="020B0502040204020203" pitchFamily="34" charset="0"/>
                <a:ea typeface="Calibri" panose="020F0502020204030204" pitchFamily="34" charset="0"/>
              </a:rPr>
              <a:t> It will be well worth whatever time </a:t>
            </a:r>
            <a:r>
              <a:rPr lang="en-US" sz="8600" dirty="0">
                <a:latin typeface="Segoe UI" panose="020B0502040204020203" pitchFamily="34" charset="0"/>
                <a:ea typeface="Calibri" panose="020F0502020204030204" pitchFamily="34" charset="0"/>
              </a:rPr>
              <a:t>you spend in</a:t>
            </a:r>
            <a:r>
              <a:rPr lang="en-US" sz="8600" dirty="0">
                <a:effectLst/>
                <a:latin typeface="Segoe UI" panose="020B0502040204020203" pitchFamily="34" charset="0"/>
                <a:ea typeface="Calibri" panose="020F0502020204030204" pitchFamily="34" charset="0"/>
              </a:rPr>
              <a:t> learning and applying the Lord’s message.</a:t>
            </a:r>
          </a:p>
          <a:p>
            <a:pPr marL="342900" marR="0" lvl="0" indent="-342900">
              <a:lnSpc>
                <a:spcPct val="107000"/>
              </a:lnSpc>
              <a:spcBef>
                <a:spcPts val="0"/>
              </a:spcBef>
              <a:spcAft>
                <a:spcPts val="0"/>
              </a:spcAft>
              <a:buFont typeface="Wingdings" panose="05000000000000000000" pitchFamily="2" charset="2"/>
              <a:buChar char=""/>
            </a:pPr>
            <a:endParaRPr lang="en-US" sz="8600" dirty="0">
              <a:effectLst/>
              <a:latin typeface="Segoe UI" panose="020B0502040204020203"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17737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1F606-C925-3325-4C9F-3C45F4BBFAB1}"/>
              </a:ext>
            </a:extLst>
          </p:cNvPr>
          <p:cNvSpPr>
            <a:spLocks noGrp="1"/>
          </p:cNvSpPr>
          <p:nvPr>
            <p:ph type="title"/>
          </p:nvPr>
        </p:nvSpPr>
        <p:spPr>
          <a:xfrm>
            <a:off x="838200" y="365126"/>
            <a:ext cx="10515600" cy="606940"/>
          </a:xfrm>
        </p:spPr>
        <p:txBody>
          <a:bodyPr>
            <a:noAutofit/>
          </a:bodyPr>
          <a:lstStyle/>
          <a:p>
            <a:pPr algn="ctr"/>
            <a:br>
              <a:rPr lang="en-US" sz="2800" b="1" u="sng" dirty="0">
                <a:effectLst/>
                <a:latin typeface="Segoe UI" panose="020B0502040204020203" pitchFamily="34" charset="0"/>
                <a:ea typeface="Calibri" panose="020F0502020204030204" pitchFamily="34" charset="0"/>
              </a:rPr>
            </a:br>
            <a:r>
              <a:rPr lang="en-US" sz="3200" b="1" u="sng" dirty="0">
                <a:effectLst/>
                <a:latin typeface="Segoe UI" panose="020B0502040204020203" pitchFamily="34" charset="0"/>
                <a:ea typeface="Calibri" panose="020F0502020204030204" pitchFamily="34" charset="0"/>
              </a:rPr>
              <a:t>Some Study Resources Available to the Student:</a:t>
            </a:r>
            <a:br>
              <a:rPr lang="en-US" sz="2800" dirty="0">
                <a:effectLst/>
                <a:latin typeface="Segoe UI" panose="020B0502040204020203" pitchFamily="34" charset="0"/>
                <a:ea typeface="Calibri" panose="020F0502020204030204" pitchFamily="34" charset="0"/>
              </a:rPr>
            </a:br>
            <a:endParaRPr lang="en-US" sz="2800" dirty="0"/>
          </a:p>
        </p:txBody>
      </p:sp>
      <p:sp>
        <p:nvSpPr>
          <p:cNvPr id="3" name="Content Placeholder 2">
            <a:extLst>
              <a:ext uri="{FF2B5EF4-FFF2-40B4-BE49-F238E27FC236}">
                <a16:creationId xmlns:a16="http://schemas.microsoft.com/office/drawing/2014/main" id="{1212EE17-0A15-728C-7F7A-DECA888A47BA}"/>
              </a:ext>
            </a:extLst>
          </p:cNvPr>
          <p:cNvSpPr>
            <a:spLocks noGrp="1"/>
          </p:cNvSpPr>
          <p:nvPr>
            <p:ph idx="1"/>
          </p:nvPr>
        </p:nvSpPr>
        <p:spPr>
          <a:xfrm>
            <a:off x="838200" y="1161535"/>
            <a:ext cx="10515600" cy="5040142"/>
          </a:xfrm>
        </p:spPr>
        <p:txBody>
          <a:bodyPr>
            <a:normAutofit/>
          </a:bodyPr>
          <a:lstStyle/>
          <a:p>
            <a:r>
              <a:rPr lang="en-US" b="1" dirty="0"/>
              <a:t>A Good Study Bible(s) One As Accurate A Translation As You Can Find</a:t>
            </a:r>
          </a:p>
          <a:p>
            <a:pPr marL="0" marR="0" indent="457200">
              <a:lnSpc>
                <a:spcPct val="107000"/>
              </a:lnSpc>
              <a:spcBef>
                <a:spcPts val="0"/>
              </a:spcBef>
              <a:spcAft>
                <a:spcPts val="800"/>
              </a:spcAft>
            </a:pPr>
            <a:r>
              <a:rPr lang="en-US" u="sng" dirty="0">
                <a:effectLst/>
                <a:latin typeface="Segoe UI" panose="020B0502040204020203" pitchFamily="34" charset="0"/>
                <a:ea typeface="Calibri" panose="020F0502020204030204" pitchFamily="34" charset="0"/>
              </a:rPr>
              <a:t>Ryrie Study Bible- NASB- </a:t>
            </a:r>
            <a:r>
              <a:rPr lang="en-US" u="sng" dirty="0">
                <a:effectLst/>
                <a:highlight>
                  <a:srgbClr val="FFFF00"/>
                </a:highlight>
                <a:latin typeface="Segoe UI" panose="020B0502040204020203" pitchFamily="34" charset="0"/>
                <a:ea typeface="Calibri" panose="020F0502020204030204" pitchFamily="34" charset="0"/>
              </a:rPr>
              <a:t>I use this one.</a:t>
            </a:r>
            <a:endParaRPr lang="en-US" dirty="0">
              <a:effectLst/>
              <a:highlight>
                <a:srgbClr val="FFFF00"/>
              </a:highlight>
              <a:latin typeface="Segoe UI" panose="020B0502040204020203" pitchFamily="34" charset="0"/>
              <a:ea typeface="Calibri" panose="020F0502020204030204" pitchFamily="34" charset="0"/>
            </a:endParaRPr>
          </a:p>
          <a:p>
            <a:pPr marL="0" marR="0" indent="457200">
              <a:lnSpc>
                <a:spcPct val="107000"/>
              </a:lnSpc>
              <a:spcBef>
                <a:spcPts val="0"/>
              </a:spcBef>
              <a:spcAft>
                <a:spcPts val="800"/>
              </a:spcAft>
            </a:pPr>
            <a:endParaRPr lang="en-US" u="sng" dirty="0">
              <a:effectLst/>
              <a:latin typeface="Segoe UI" panose="020B0502040204020203" pitchFamily="34" charset="0"/>
              <a:ea typeface="Calibri" panose="020F0502020204030204" pitchFamily="34" charset="0"/>
            </a:endParaRPr>
          </a:p>
          <a:p>
            <a:pPr marL="0" marR="0" indent="457200">
              <a:lnSpc>
                <a:spcPct val="107000"/>
              </a:lnSpc>
              <a:spcBef>
                <a:spcPts val="0"/>
              </a:spcBef>
              <a:spcAft>
                <a:spcPts val="800"/>
              </a:spcAft>
            </a:pPr>
            <a:endParaRPr lang="en-US" u="sng" dirty="0">
              <a:latin typeface="Segoe UI" panose="020B0502040204020203" pitchFamily="34" charset="0"/>
              <a:ea typeface="Calibri" panose="020F0502020204030204" pitchFamily="34" charset="0"/>
            </a:endParaRPr>
          </a:p>
        </p:txBody>
      </p:sp>
      <p:sp>
        <p:nvSpPr>
          <p:cNvPr id="4" name="AutoShape 2" descr="NIV Life Application Study Bible, Third Edition--soft leather-look, brown">
            <a:extLst>
              <a:ext uri="{FF2B5EF4-FFF2-40B4-BE49-F238E27FC236}">
                <a16:creationId xmlns:a16="http://schemas.microsoft.com/office/drawing/2014/main" id="{22208A08-107D-F769-0A9A-88622EC3A6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 name="Picture 4">
            <a:extLst>
              <a:ext uri="{FF2B5EF4-FFF2-40B4-BE49-F238E27FC236}">
                <a16:creationId xmlns:a16="http://schemas.microsoft.com/office/drawing/2014/main" id="{12BB03C9-92B5-0FAE-BB46-9E8A0373ABCD}"/>
              </a:ext>
            </a:extLst>
          </p:cNvPr>
          <p:cNvPicPr>
            <a:picLocks noChangeAspect="1"/>
          </p:cNvPicPr>
          <p:nvPr/>
        </p:nvPicPr>
        <p:blipFill>
          <a:blip r:embed="rId2"/>
          <a:stretch>
            <a:fillRect/>
          </a:stretch>
        </p:blipFill>
        <p:spPr>
          <a:xfrm>
            <a:off x="8060924" y="1597981"/>
            <a:ext cx="3643208" cy="5149048"/>
          </a:xfrm>
          <a:prstGeom prst="rect">
            <a:avLst/>
          </a:prstGeom>
        </p:spPr>
      </p:pic>
    </p:spTree>
    <p:extLst>
      <p:ext uri="{BB962C8B-B14F-4D97-AF65-F5344CB8AC3E}">
        <p14:creationId xmlns:p14="http://schemas.microsoft.com/office/powerpoint/2010/main" val="270756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1F606-C925-3325-4C9F-3C45F4BBFAB1}"/>
              </a:ext>
            </a:extLst>
          </p:cNvPr>
          <p:cNvSpPr>
            <a:spLocks noGrp="1"/>
          </p:cNvSpPr>
          <p:nvPr>
            <p:ph type="title"/>
          </p:nvPr>
        </p:nvSpPr>
        <p:spPr>
          <a:xfrm>
            <a:off x="838200" y="365126"/>
            <a:ext cx="10515600" cy="606940"/>
          </a:xfrm>
        </p:spPr>
        <p:txBody>
          <a:bodyPr>
            <a:noAutofit/>
          </a:bodyPr>
          <a:lstStyle/>
          <a:p>
            <a:pPr algn="ctr"/>
            <a:br>
              <a:rPr lang="en-US" sz="2800" b="1" u="sng" dirty="0">
                <a:effectLst/>
                <a:latin typeface="Segoe UI" panose="020B0502040204020203" pitchFamily="34" charset="0"/>
                <a:ea typeface="Calibri" panose="020F0502020204030204" pitchFamily="34" charset="0"/>
              </a:rPr>
            </a:br>
            <a:r>
              <a:rPr lang="en-US" sz="3200" b="1" u="sng" dirty="0">
                <a:effectLst/>
                <a:latin typeface="Segoe UI" panose="020B0502040204020203" pitchFamily="34" charset="0"/>
                <a:ea typeface="Calibri" panose="020F0502020204030204" pitchFamily="34" charset="0"/>
              </a:rPr>
              <a:t>Some Study Resources Available to the Student:</a:t>
            </a:r>
            <a:br>
              <a:rPr lang="en-US" sz="2800" dirty="0">
                <a:effectLst/>
                <a:latin typeface="Segoe UI" panose="020B0502040204020203" pitchFamily="34" charset="0"/>
                <a:ea typeface="Calibri" panose="020F0502020204030204" pitchFamily="34" charset="0"/>
              </a:rPr>
            </a:br>
            <a:endParaRPr lang="en-US" sz="2800" dirty="0"/>
          </a:p>
        </p:txBody>
      </p:sp>
      <p:sp>
        <p:nvSpPr>
          <p:cNvPr id="3" name="Content Placeholder 2">
            <a:extLst>
              <a:ext uri="{FF2B5EF4-FFF2-40B4-BE49-F238E27FC236}">
                <a16:creationId xmlns:a16="http://schemas.microsoft.com/office/drawing/2014/main" id="{1212EE17-0A15-728C-7F7A-DECA888A47BA}"/>
              </a:ext>
            </a:extLst>
          </p:cNvPr>
          <p:cNvSpPr>
            <a:spLocks noGrp="1"/>
          </p:cNvSpPr>
          <p:nvPr>
            <p:ph idx="1"/>
          </p:nvPr>
        </p:nvSpPr>
        <p:spPr>
          <a:xfrm>
            <a:off x="838200" y="1161534"/>
            <a:ext cx="10515600" cy="5696465"/>
          </a:xfrm>
        </p:spPr>
        <p:txBody>
          <a:bodyPr>
            <a:normAutofit/>
          </a:bodyPr>
          <a:lstStyle/>
          <a:p>
            <a:r>
              <a:rPr lang="en-US" b="1" dirty="0"/>
              <a:t>A Good Study Bible(s) One As Accurate A Translation As You Can Find</a:t>
            </a:r>
          </a:p>
          <a:p>
            <a:pPr marL="0" marR="0" indent="457200">
              <a:lnSpc>
                <a:spcPct val="107000"/>
              </a:lnSpc>
              <a:spcBef>
                <a:spcPts val="0"/>
              </a:spcBef>
              <a:spcAft>
                <a:spcPts val="800"/>
              </a:spcAft>
            </a:pPr>
            <a:r>
              <a:rPr lang="en-US" u="sng" dirty="0">
                <a:effectLst/>
                <a:latin typeface="Segoe UI" panose="020B0502040204020203" pitchFamily="34" charset="0"/>
                <a:ea typeface="Calibri" panose="020F0502020204030204" pitchFamily="34" charset="0"/>
              </a:rPr>
              <a:t>The Life Application Study Bible- NIV;</a:t>
            </a:r>
            <a:r>
              <a:rPr lang="en-US" dirty="0">
                <a:effectLst/>
                <a:latin typeface="Segoe UI" panose="020B0502040204020203" pitchFamily="34" charset="0"/>
                <a:ea typeface="Calibri" panose="020F0502020204030204" pitchFamily="34" charset="0"/>
              </a:rPr>
              <a:t> </a:t>
            </a:r>
          </a:p>
          <a:p>
            <a:pPr marL="0" marR="0" indent="457200">
              <a:lnSpc>
                <a:spcPct val="107000"/>
              </a:lnSpc>
              <a:spcBef>
                <a:spcPts val="0"/>
              </a:spcBef>
              <a:spcAft>
                <a:spcPts val="800"/>
              </a:spcAft>
            </a:pPr>
            <a:endParaRPr lang="en-US" u="sng" dirty="0">
              <a:latin typeface="Segoe UI" panose="020B0502040204020203" pitchFamily="34" charset="0"/>
              <a:ea typeface="Calibri" panose="020F0502020204030204" pitchFamily="34" charset="0"/>
            </a:endParaRPr>
          </a:p>
          <a:p>
            <a:pPr marL="0" marR="0" indent="457200">
              <a:lnSpc>
                <a:spcPct val="107000"/>
              </a:lnSpc>
              <a:spcBef>
                <a:spcPts val="0"/>
              </a:spcBef>
              <a:spcAft>
                <a:spcPts val="800"/>
              </a:spcAft>
            </a:pPr>
            <a:endParaRPr lang="en-US" u="sng" dirty="0">
              <a:effectLst/>
              <a:latin typeface="Segoe UI" panose="020B0502040204020203" pitchFamily="34" charset="0"/>
              <a:ea typeface="Calibri" panose="020F0502020204030204" pitchFamily="34" charset="0"/>
            </a:endParaRPr>
          </a:p>
          <a:p>
            <a:pPr marL="0" marR="0" indent="457200">
              <a:lnSpc>
                <a:spcPct val="107000"/>
              </a:lnSpc>
              <a:spcBef>
                <a:spcPts val="0"/>
              </a:spcBef>
              <a:spcAft>
                <a:spcPts val="800"/>
              </a:spcAft>
            </a:pPr>
            <a:endParaRPr lang="en-US" u="sng" dirty="0">
              <a:latin typeface="Segoe UI" panose="020B0502040204020203" pitchFamily="34" charset="0"/>
              <a:ea typeface="Calibri" panose="020F0502020204030204" pitchFamily="34" charset="0"/>
            </a:endParaRPr>
          </a:p>
          <a:p>
            <a:pPr marL="0" marR="0" indent="457200">
              <a:lnSpc>
                <a:spcPct val="107000"/>
              </a:lnSpc>
              <a:spcBef>
                <a:spcPts val="0"/>
              </a:spcBef>
              <a:spcAft>
                <a:spcPts val="800"/>
              </a:spcAft>
            </a:pPr>
            <a:endParaRPr lang="en-US" u="sng" dirty="0">
              <a:effectLst/>
              <a:latin typeface="Segoe UI" panose="020B0502040204020203" pitchFamily="34" charset="0"/>
              <a:ea typeface="Calibri" panose="020F0502020204030204" pitchFamily="34" charset="0"/>
            </a:endParaRPr>
          </a:p>
        </p:txBody>
      </p:sp>
      <p:sp>
        <p:nvSpPr>
          <p:cNvPr id="4" name="AutoShape 2" descr="NIV Life Application Study Bible, Third Edition--soft leather-look, brown">
            <a:extLst>
              <a:ext uri="{FF2B5EF4-FFF2-40B4-BE49-F238E27FC236}">
                <a16:creationId xmlns:a16="http://schemas.microsoft.com/office/drawing/2014/main" id="{22208A08-107D-F769-0A9A-88622EC3A6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 name="Picture 4">
            <a:extLst>
              <a:ext uri="{FF2B5EF4-FFF2-40B4-BE49-F238E27FC236}">
                <a16:creationId xmlns:a16="http://schemas.microsoft.com/office/drawing/2014/main" id="{EF8143F7-8A2B-88B8-F280-3F4B041A63A2}"/>
              </a:ext>
            </a:extLst>
          </p:cNvPr>
          <p:cNvPicPr>
            <a:picLocks noChangeAspect="1"/>
          </p:cNvPicPr>
          <p:nvPr/>
        </p:nvPicPr>
        <p:blipFill>
          <a:blip r:embed="rId2"/>
          <a:stretch>
            <a:fillRect/>
          </a:stretch>
        </p:blipFill>
        <p:spPr>
          <a:xfrm>
            <a:off x="8096435" y="1731146"/>
            <a:ext cx="3462291" cy="4882717"/>
          </a:xfrm>
          <a:prstGeom prst="rect">
            <a:avLst/>
          </a:prstGeom>
        </p:spPr>
      </p:pic>
    </p:spTree>
    <p:extLst>
      <p:ext uri="{BB962C8B-B14F-4D97-AF65-F5344CB8AC3E}">
        <p14:creationId xmlns:p14="http://schemas.microsoft.com/office/powerpoint/2010/main" val="426651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1F606-C925-3325-4C9F-3C45F4BBFAB1}"/>
              </a:ext>
            </a:extLst>
          </p:cNvPr>
          <p:cNvSpPr>
            <a:spLocks noGrp="1"/>
          </p:cNvSpPr>
          <p:nvPr>
            <p:ph type="title"/>
          </p:nvPr>
        </p:nvSpPr>
        <p:spPr>
          <a:xfrm>
            <a:off x="838200" y="365126"/>
            <a:ext cx="10515600" cy="606940"/>
          </a:xfrm>
        </p:spPr>
        <p:txBody>
          <a:bodyPr>
            <a:noAutofit/>
          </a:bodyPr>
          <a:lstStyle/>
          <a:p>
            <a:pPr algn="ctr"/>
            <a:br>
              <a:rPr lang="en-US" sz="2800" b="1" u="sng" dirty="0">
                <a:effectLst/>
                <a:latin typeface="Segoe UI" panose="020B0502040204020203" pitchFamily="34" charset="0"/>
                <a:ea typeface="Calibri" panose="020F0502020204030204" pitchFamily="34" charset="0"/>
              </a:rPr>
            </a:br>
            <a:r>
              <a:rPr lang="en-US" sz="3200" b="1" u="sng" dirty="0">
                <a:effectLst/>
                <a:latin typeface="Segoe UI" panose="020B0502040204020203" pitchFamily="34" charset="0"/>
                <a:ea typeface="Calibri" panose="020F0502020204030204" pitchFamily="34" charset="0"/>
              </a:rPr>
              <a:t>Some Study Resources Available to the Student:</a:t>
            </a:r>
            <a:br>
              <a:rPr lang="en-US" sz="2800" dirty="0">
                <a:effectLst/>
                <a:latin typeface="Segoe UI" panose="020B0502040204020203" pitchFamily="34" charset="0"/>
                <a:ea typeface="Calibri" panose="020F0502020204030204" pitchFamily="34" charset="0"/>
              </a:rPr>
            </a:br>
            <a:endParaRPr lang="en-US" sz="2800" dirty="0"/>
          </a:p>
        </p:txBody>
      </p:sp>
      <p:sp>
        <p:nvSpPr>
          <p:cNvPr id="3" name="Content Placeholder 2">
            <a:extLst>
              <a:ext uri="{FF2B5EF4-FFF2-40B4-BE49-F238E27FC236}">
                <a16:creationId xmlns:a16="http://schemas.microsoft.com/office/drawing/2014/main" id="{1212EE17-0A15-728C-7F7A-DECA888A47BA}"/>
              </a:ext>
            </a:extLst>
          </p:cNvPr>
          <p:cNvSpPr>
            <a:spLocks noGrp="1"/>
          </p:cNvSpPr>
          <p:nvPr>
            <p:ph idx="1"/>
          </p:nvPr>
        </p:nvSpPr>
        <p:spPr>
          <a:xfrm>
            <a:off x="838200" y="1161534"/>
            <a:ext cx="10515600" cy="5696465"/>
          </a:xfrm>
        </p:spPr>
        <p:txBody>
          <a:bodyPr>
            <a:normAutofit/>
          </a:bodyPr>
          <a:lstStyle/>
          <a:p>
            <a:r>
              <a:rPr lang="en-US" b="1" dirty="0"/>
              <a:t>A Good Study Bible(s) One As Accurate A Translation As You Can Find</a:t>
            </a:r>
          </a:p>
          <a:p>
            <a:pPr marL="0" marR="0" indent="457200">
              <a:lnSpc>
                <a:spcPct val="107000"/>
              </a:lnSpc>
              <a:spcBef>
                <a:spcPts val="0"/>
              </a:spcBef>
              <a:spcAft>
                <a:spcPts val="800"/>
              </a:spcAft>
            </a:pPr>
            <a:r>
              <a:rPr lang="en-US" u="sng" dirty="0">
                <a:effectLst/>
                <a:latin typeface="Segoe UI" panose="020B0502040204020203" pitchFamily="34" charset="0"/>
                <a:ea typeface="Calibri" panose="020F0502020204030204" pitchFamily="34" charset="0"/>
              </a:rPr>
              <a:t>The Life Application, Chronological Study</a:t>
            </a:r>
          </a:p>
          <a:p>
            <a:pPr marL="0" marR="0" indent="0">
              <a:lnSpc>
                <a:spcPct val="107000"/>
              </a:lnSpc>
              <a:spcBef>
                <a:spcPts val="0"/>
              </a:spcBef>
              <a:spcAft>
                <a:spcPts val="800"/>
              </a:spcAft>
              <a:buNone/>
            </a:pPr>
            <a:r>
              <a:rPr lang="en-US" u="sng" dirty="0">
                <a:effectLst/>
                <a:latin typeface="Segoe UI" panose="020B0502040204020203" pitchFamily="34" charset="0"/>
                <a:ea typeface="Calibri" panose="020F0502020204030204" pitchFamily="34" charset="0"/>
              </a:rPr>
              <a:t> Bible, New Living Translation, NLT</a:t>
            </a:r>
            <a:r>
              <a:rPr lang="en-US" dirty="0">
                <a:effectLst/>
                <a:latin typeface="Segoe UI" panose="020B0502040204020203" pitchFamily="34" charset="0"/>
                <a:ea typeface="Calibri" panose="020F0502020204030204" pitchFamily="34" charset="0"/>
              </a:rPr>
              <a:t>;</a:t>
            </a:r>
          </a:p>
        </p:txBody>
      </p:sp>
      <p:sp>
        <p:nvSpPr>
          <p:cNvPr id="4" name="AutoShape 2" descr="NIV Life Application Study Bible, Third Edition--soft leather-look, brown">
            <a:extLst>
              <a:ext uri="{FF2B5EF4-FFF2-40B4-BE49-F238E27FC236}">
                <a16:creationId xmlns:a16="http://schemas.microsoft.com/office/drawing/2014/main" id="{22208A08-107D-F769-0A9A-88622EC3A6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a:extLst>
              <a:ext uri="{FF2B5EF4-FFF2-40B4-BE49-F238E27FC236}">
                <a16:creationId xmlns:a16="http://schemas.microsoft.com/office/drawing/2014/main" id="{7FB4447F-2D63-AEAE-DB7D-463C3B7CEAEA}"/>
              </a:ext>
            </a:extLst>
          </p:cNvPr>
          <p:cNvPicPr>
            <a:picLocks noChangeAspect="1"/>
          </p:cNvPicPr>
          <p:nvPr/>
        </p:nvPicPr>
        <p:blipFill>
          <a:blip r:embed="rId2"/>
          <a:stretch>
            <a:fillRect/>
          </a:stretch>
        </p:blipFill>
        <p:spPr>
          <a:xfrm>
            <a:off x="7954392" y="1784412"/>
            <a:ext cx="3542191" cy="4708462"/>
          </a:xfrm>
          <a:prstGeom prst="rect">
            <a:avLst/>
          </a:prstGeom>
        </p:spPr>
      </p:pic>
    </p:spTree>
    <p:extLst>
      <p:ext uri="{BB962C8B-B14F-4D97-AF65-F5344CB8AC3E}">
        <p14:creationId xmlns:p14="http://schemas.microsoft.com/office/powerpoint/2010/main" val="21530886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C997B25-618C-D969-9C06-447D0B1B3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8454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476DCB-989B-5CC5-B07A-6B2CE2BD763D}"/>
              </a:ext>
            </a:extLst>
          </p:cNvPr>
          <p:cNvSpPr>
            <a:spLocks noGrp="1"/>
          </p:cNvSpPr>
          <p:nvPr>
            <p:ph idx="1"/>
          </p:nvPr>
        </p:nvSpPr>
        <p:spPr>
          <a:xfrm>
            <a:off x="838200" y="488731"/>
            <a:ext cx="10515600" cy="5688232"/>
          </a:xfrm>
        </p:spPr>
        <p:txBody>
          <a:bodyPr>
            <a:normAutofit lnSpcReduction="10000"/>
          </a:bodyPr>
          <a:lstStyle/>
          <a:p>
            <a:pPr marL="0" marR="0" indent="457200">
              <a:lnSpc>
                <a:spcPct val="107000"/>
              </a:lnSpc>
              <a:spcBef>
                <a:spcPts val="0"/>
              </a:spcBef>
              <a:spcAft>
                <a:spcPts val="800"/>
              </a:spcAft>
            </a:pPr>
            <a:r>
              <a:rPr lang="en-US" u="sng" dirty="0">
                <a:effectLst/>
                <a:latin typeface="Segoe UI" panose="020B0502040204020203" pitchFamily="34" charset="0"/>
                <a:ea typeface="Calibri" panose="020F0502020204030204" pitchFamily="34" charset="0"/>
              </a:rPr>
              <a:t>The MacArthur Study Bible</a:t>
            </a:r>
            <a:r>
              <a:rPr lang="en-US" dirty="0">
                <a:effectLst/>
                <a:latin typeface="Segoe UI" panose="020B0502040204020203" pitchFamily="34" charset="0"/>
                <a:ea typeface="Calibri" panose="020F0502020204030204" pitchFamily="34" charset="0"/>
              </a:rPr>
              <a:t>, </a:t>
            </a:r>
            <a:r>
              <a:rPr lang="en-US" dirty="0">
                <a:solidFill>
                  <a:srgbClr val="0000FF"/>
                </a:solidFill>
                <a:latin typeface="Segoe UI" panose="020B0502040204020203" pitchFamily="34" charset="0"/>
                <a:ea typeface="Calibri" panose="020F0502020204030204" pitchFamily="34" charset="0"/>
              </a:rPr>
              <a:t>“</a:t>
            </a:r>
            <a:r>
              <a:rPr lang="en-US" dirty="0">
                <a:solidFill>
                  <a:srgbClr val="0000FF"/>
                </a:solidFill>
                <a:effectLst/>
                <a:latin typeface="Segoe UI" panose="020B0502040204020203" pitchFamily="34" charset="0"/>
                <a:ea typeface="Calibri" panose="020F0502020204030204" pitchFamily="34" charset="0"/>
              </a:rPr>
              <a:t>Also has</a:t>
            </a:r>
            <a:r>
              <a:rPr lang="en-US" i="1" dirty="0">
                <a:solidFill>
                  <a:srgbClr val="0000FF"/>
                </a:solidFill>
                <a:effectLst/>
                <a:latin typeface="Segoe UI" panose="020B0502040204020203" pitchFamily="34" charset="0"/>
                <a:ea typeface="Calibri" panose="020F0502020204030204" pitchFamily="34" charset="0"/>
              </a:rPr>
              <a:t> an App for I phones at the 						   Apple App Store</a:t>
            </a:r>
            <a:r>
              <a:rPr lang="en-US" i="1" dirty="0">
                <a:effectLst/>
                <a:latin typeface="Segoe UI" panose="020B0502040204020203" pitchFamily="34" charset="0"/>
                <a:ea typeface="Calibri" panose="020F0502020204030204" pitchFamily="34" charset="0"/>
              </a:rPr>
              <a:t>”</a:t>
            </a:r>
          </a:p>
          <a:p>
            <a:pPr marL="0" indent="457200">
              <a:lnSpc>
                <a:spcPct val="107000"/>
              </a:lnSpc>
              <a:spcBef>
                <a:spcPts val="0"/>
              </a:spcBef>
              <a:spcAft>
                <a:spcPts val="800"/>
              </a:spcAft>
            </a:pPr>
            <a:endParaRPr lang="en-US" u="sng" dirty="0"/>
          </a:p>
          <a:p>
            <a:pPr marL="0" indent="457200">
              <a:lnSpc>
                <a:spcPct val="107000"/>
              </a:lnSpc>
              <a:spcBef>
                <a:spcPts val="0"/>
              </a:spcBef>
              <a:spcAft>
                <a:spcPts val="800"/>
              </a:spcAft>
            </a:pPr>
            <a:r>
              <a:rPr lang="en-US" b="1" u="sng" dirty="0"/>
              <a:t>Beautiful Bible Stories</a:t>
            </a:r>
            <a:r>
              <a:rPr lang="en-US" u="sng" dirty="0"/>
              <a:t> – </a:t>
            </a:r>
            <a:r>
              <a:rPr lang="en-US" dirty="0"/>
              <a:t>Stories from the Old Testament through 					      the Ministry of Jesus.</a:t>
            </a:r>
            <a:r>
              <a:rPr lang="en-US" sz="2800" u="sng" dirty="0"/>
              <a:t>by Rev. Charles P. Roney D.D. ; the John A. Hertel Co. Wichita, KA; 1978 ed. Stories from the beginning through the life of Jesus;</a:t>
            </a:r>
            <a:r>
              <a:rPr lang="en-US" sz="2800" dirty="0"/>
              <a:t> </a:t>
            </a:r>
          </a:p>
          <a:p>
            <a:r>
              <a:rPr lang="en-US" b="1" dirty="0"/>
              <a:t>“Printed” </a:t>
            </a:r>
            <a:r>
              <a:rPr lang="en-US" dirty="0"/>
              <a:t>Commentaries, Bible Dictionaries, Atlases, Maps, Greek Interlinear Bible, and others.</a:t>
            </a:r>
          </a:p>
          <a:p>
            <a:r>
              <a:rPr lang="en-US" dirty="0"/>
              <a:t>Access to an Exhaustive Concordance in print</a:t>
            </a:r>
          </a:p>
          <a:p>
            <a:r>
              <a:rPr lang="en-US" dirty="0"/>
              <a:t>Access to Englishman’s Concordance in Print or online on </a:t>
            </a:r>
            <a:r>
              <a:rPr lang="en-US" i="1" dirty="0">
                <a:solidFill>
                  <a:srgbClr val="0000FF"/>
                </a:solidFill>
              </a:rPr>
              <a:t>https://BibleHub.com</a:t>
            </a:r>
          </a:p>
          <a:p>
            <a:endParaRPr lang="en-US" dirty="0"/>
          </a:p>
        </p:txBody>
      </p:sp>
    </p:spTree>
    <p:extLst>
      <p:ext uri="{BB962C8B-B14F-4D97-AF65-F5344CB8AC3E}">
        <p14:creationId xmlns:p14="http://schemas.microsoft.com/office/powerpoint/2010/main" val="211100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25983-CEA6-1C05-AC2F-8E0F93C2E5FF}"/>
              </a:ext>
            </a:extLst>
          </p:cNvPr>
          <p:cNvSpPr>
            <a:spLocks noGrp="1"/>
          </p:cNvSpPr>
          <p:nvPr>
            <p:ph type="title"/>
          </p:nvPr>
        </p:nvSpPr>
        <p:spPr>
          <a:xfrm>
            <a:off x="838200" y="365126"/>
            <a:ext cx="10515600" cy="812886"/>
          </a:xfrm>
        </p:spPr>
        <p:txBody>
          <a:bodyPr/>
          <a:lstStyle/>
          <a:p>
            <a:pPr algn="ctr"/>
            <a:r>
              <a:rPr lang="en-US" b="1" dirty="0"/>
              <a:t>Online Resources</a:t>
            </a:r>
          </a:p>
        </p:txBody>
      </p:sp>
      <p:sp>
        <p:nvSpPr>
          <p:cNvPr id="3" name="Content Placeholder 2">
            <a:extLst>
              <a:ext uri="{FF2B5EF4-FFF2-40B4-BE49-F238E27FC236}">
                <a16:creationId xmlns:a16="http://schemas.microsoft.com/office/drawing/2014/main" id="{1F1D45A3-7020-A7A4-C1E7-0C5729112F64}"/>
              </a:ext>
            </a:extLst>
          </p:cNvPr>
          <p:cNvSpPr>
            <a:spLocks noGrp="1"/>
          </p:cNvSpPr>
          <p:nvPr>
            <p:ph idx="1"/>
          </p:nvPr>
        </p:nvSpPr>
        <p:spPr>
          <a:xfrm>
            <a:off x="838200" y="1252151"/>
            <a:ext cx="10515600" cy="4924812"/>
          </a:xfrm>
        </p:spPr>
        <p:txBody>
          <a:bodyPr>
            <a:normAutofit fontScale="92500" lnSpcReduction="20000"/>
          </a:bodyPr>
          <a:lstStyle/>
          <a:p>
            <a:pPr marL="0" marR="0" lvl="0" indent="0">
              <a:lnSpc>
                <a:spcPct val="107000"/>
              </a:lnSpc>
              <a:spcBef>
                <a:spcPts val="0"/>
              </a:spcBef>
              <a:spcAft>
                <a:spcPts val="0"/>
              </a:spcAft>
              <a:buNone/>
            </a:pPr>
            <a:r>
              <a:rPr lang="en-US" sz="3200" b="1" u="sng" dirty="0">
                <a:effectLst/>
                <a:latin typeface="Segoe UI" panose="020B0502040204020203" pitchFamily="34" charset="0"/>
                <a:ea typeface="Calibri" panose="020F0502020204030204" pitchFamily="34" charset="0"/>
              </a:rPr>
              <a:t>Online resources</a:t>
            </a:r>
            <a:r>
              <a:rPr lang="en-US" sz="3200" dirty="0">
                <a:effectLst/>
                <a:latin typeface="Segoe UI" panose="020B0502040204020203" pitchFamily="34" charset="0"/>
                <a:ea typeface="Calibri" panose="020F0502020204030204" pitchFamily="34" charset="0"/>
              </a:rPr>
              <a:t> that I typically use:  </a:t>
            </a:r>
          </a:p>
          <a:p>
            <a:pPr marL="457200" marR="0">
              <a:lnSpc>
                <a:spcPct val="107000"/>
              </a:lnSpc>
              <a:spcBef>
                <a:spcPts val="0"/>
              </a:spcBef>
              <a:spcAft>
                <a:spcPts val="0"/>
              </a:spcAft>
            </a:pPr>
            <a:r>
              <a:rPr lang="en-US" sz="3200" u="sng" dirty="0">
                <a:solidFill>
                  <a:srgbClr val="0000FF"/>
                </a:solidFill>
                <a:effectLst/>
                <a:latin typeface="Segoe UI" panose="020B0502040204020203" pitchFamily="34" charset="0"/>
                <a:ea typeface="Times New Roman" panose="02020603050405020304" pitchFamily="18" charset="0"/>
                <a:hlinkClick r:id="rId2"/>
              </a:rPr>
              <a:t>www.Biblegateway.</a:t>
            </a:r>
            <a:r>
              <a:rPr lang="en-US" sz="3200" u="sng" dirty="0">
                <a:solidFill>
                  <a:srgbClr val="0000FF"/>
                </a:solidFill>
                <a:effectLst/>
                <a:latin typeface="Segoe UI" panose="020B0502040204020203" pitchFamily="34" charset="0"/>
                <a:ea typeface="Times New Roman" panose="02020603050405020304" pitchFamily="18" charset="0"/>
              </a:rPr>
              <a:t>com</a:t>
            </a:r>
            <a:r>
              <a:rPr lang="en-US" sz="3200" dirty="0">
                <a:effectLst/>
                <a:latin typeface="Segoe UI" panose="020B0502040204020203" pitchFamily="34" charset="0"/>
                <a:ea typeface="Times New Roman" panose="02020603050405020304" pitchFamily="18" charset="0"/>
              </a:rPr>
              <a:t>  </a:t>
            </a:r>
            <a:endParaRPr lang="en-US" sz="3200" dirty="0">
              <a:effectLst/>
              <a:latin typeface="Segoe UI" panose="020B0502040204020203" pitchFamily="34" charset="0"/>
              <a:ea typeface="Calibri" panose="020F0502020204030204" pitchFamily="34" charset="0"/>
            </a:endParaRPr>
          </a:p>
          <a:p>
            <a:pPr marL="457200" marR="0">
              <a:lnSpc>
                <a:spcPct val="107000"/>
              </a:lnSpc>
              <a:spcBef>
                <a:spcPts val="0"/>
              </a:spcBef>
              <a:spcAft>
                <a:spcPts val="0"/>
              </a:spcAft>
            </a:pPr>
            <a:r>
              <a:rPr lang="en-US" sz="3200" u="sng" dirty="0">
                <a:solidFill>
                  <a:srgbClr val="0000FF"/>
                </a:solidFill>
                <a:effectLst/>
                <a:latin typeface="Segoe UI" panose="020B0502040204020203" pitchFamily="34" charset="0"/>
                <a:ea typeface="Times New Roman" panose="02020603050405020304" pitchFamily="18" charset="0"/>
                <a:hlinkClick r:id="rId3"/>
              </a:rPr>
              <a:t>www.BibleHub.com</a:t>
            </a:r>
            <a:r>
              <a:rPr lang="en-US" sz="3200" dirty="0">
                <a:effectLst/>
                <a:latin typeface="Segoe UI" panose="020B0502040204020203" pitchFamily="34" charset="0"/>
                <a:ea typeface="Times New Roman" panose="02020603050405020304" pitchFamily="18" charset="0"/>
              </a:rPr>
              <a:t> –This has a wealth of information</a:t>
            </a:r>
            <a:endParaRPr lang="en-US" sz="3200" dirty="0">
              <a:effectLst/>
              <a:latin typeface="Segoe UI" panose="020B0502040204020203" pitchFamily="34" charset="0"/>
              <a:ea typeface="Calibri" panose="020F0502020204030204" pitchFamily="34" charset="0"/>
            </a:endParaRPr>
          </a:p>
          <a:p>
            <a:pPr marL="457200" marR="0">
              <a:lnSpc>
                <a:spcPct val="107000"/>
              </a:lnSpc>
              <a:spcBef>
                <a:spcPts val="0"/>
              </a:spcBef>
              <a:spcAft>
                <a:spcPts val="0"/>
              </a:spcAft>
            </a:pPr>
            <a:r>
              <a:rPr lang="en-US" sz="3200" u="sng" dirty="0">
                <a:solidFill>
                  <a:srgbClr val="0000FF"/>
                </a:solidFill>
                <a:effectLst/>
                <a:latin typeface="Segoe UI" panose="020B0502040204020203" pitchFamily="34" charset="0"/>
                <a:ea typeface="Times New Roman" panose="02020603050405020304" pitchFamily="18" charset="0"/>
                <a:hlinkClick r:id="rId4"/>
              </a:rPr>
              <a:t>www.gotquestions.org</a:t>
            </a:r>
            <a:r>
              <a:rPr lang="en-US" sz="3200" dirty="0">
                <a:effectLst/>
                <a:latin typeface="Segoe UI" panose="020B0502040204020203" pitchFamily="34" charset="0"/>
                <a:ea typeface="Times New Roman" panose="02020603050405020304" pitchFamily="18" charset="0"/>
              </a:rPr>
              <a:t>; </a:t>
            </a:r>
            <a:endParaRPr lang="en-US" sz="3200" dirty="0">
              <a:effectLst/>
              <a:latin typeface="Segoe UI" panose="020B0502040204020203" pitchFamily="34" charset="0"/>
              <a:ea typeface="Calibri" panose="020F0502020204030204" pitchFamily="34" charset="0"/>
            </a:endParaRPr>
          </a:p>
          <a:p>
            <a:pPr marL="457200" marR="0">
              <a:lnSpc>
                <a:spcPct val="107000"/>
              </a:lnSpc>
              <a:spcBef>
                <a:spcPts val="0"/>
              </a:spcBef>
              <a:spcAft>
                <a:spcPts val="0"/>
              </a:spcAft>
            </a:pPr>
            <a:r>
              <a:rPr lang="en-US" sz="3200" u="sng" dirty="0">
                <a:solidFill>
                  <a:srgbClr val="0000FF"/>
                </a:solidFill>
                <a:effectLst/>
                <a:latin typeface="Segoe UI" panose="020B0502040204020203" pitchFamily="34" charset="0"/>
                <a:ea typeface="Times New Roman" panose="02020603050405020304" pitchFamily="18" charset="0"/>
                <a:hlinkClick r:id="rId5"/>
              </a:rPr>
              <a:t>https://Bible.org/book/about-Bibleorg</a:t>
            </a:r>
            <a:r>
              <a:rPr lang="en-US" sz="3200" u="sng" dirty="0">
                <a:solidFill>
                  <a:srgbClr val="0000FF"/>
                </a:solidFill>
                <a:effectLst/>
                <a:latin typeface="Segoe UI" panose="020B0502040204020203" pitchFamily="34" charset="0"/>
                <a:ea typeface="Calibri" panose="020F0502020204030204" pitchFamily="34" charset="0"/>
              </a:rPr>
              <a:t>.; </a:t>
            </a:r>
          </a:p>
          <a:p>
            <a:pPr marL="457200" marR="0">
              <a:lnSpc>
                <a:spcPct val="107000"/>
              </a:lnSpc>
              <a:spcBef>
                <a:spcPts val="0"/>
              </a:spcBef>
              <a:spcAft>
                <a:spcPts val="0"/>
              </a:spcAft>
            </a:pPr>
            <a:r>
              <a:rPr lang="en-US" sz="3200" dirty="0">
                <a:effectLst/>
                <a:latin typeface="Segoe UI" panose="020B0502040204020203" pitchFamily="34" charset="0"/>
                <a:ea typeface="Calibri" panose="020F0502020204030204" pitchFamily="34" charset="0"/>
                <a:hlinkClick r:id="rId6"/>
              </a:rPr>
              <a:t>https://www.generationword.com/jerusalem101/1-biblical-jerusalem.html</a:t>
            </a:r>
            <a:endParaRPr lang="en-US" sz="3200" dirty="0">
              <a:effectLst/>
              <a:latin typeface="Segoe UI" panose="020B0502040204020203" pitchFamily="34" charset="0"/>
              <a:ea typeface="Calibri" panose="020F0502020204030204" pitchFamily="34" charset="0"/>
            </a:endParaRPr>
          </a:p>
          <a:p>
            <a:pPr marL="457200" marR="0">
              <a:lnSpc>
                <a:spcPct val="107000"/>
              </a:lnSpc>
              <a:spcBef>
                <a:spcPts val="0"/>
              </a:spcBef>
              <a:spcAft>
                <a:spcPts val="0"/>
              </a:spcAft>
            </a:pPr>
            <a:r>
              <a:rPr lang="en-US" sz="3200" u="sng" dirty="0">
                <a:solidFill>
                  <a:srgbClr val="0000FF"/>
                </a:solidFill>
                <a:effectLst/>
                <a:latin typeface="Segoe UI" panose="020B0502040204020203" pitchFamily="34" charset="0"/>
                <a:ea typeface="Calibri" panose="020F0502020204030204" pitchFamily="34" charset="0"/>
                <a:hlinkClick r:id="rId7"/>
              </a:rPr>
              <a:t>www.</a:t>
            </a:r>
            <a:r>
              <a:rPr lang="en-US" sz="3200" u="sng" dirty="0">
                <a:solidFill>
                  <a:srgbClr val="0000FF"/>
                </a:solidFill>
                <a:latin typeface="Segoe UI" panose="020B0502040204020203" pitchFamily="34" charset="0"/>
                <a:ea typeface="Calibri" panose="020F0502020204030204" pitchFamily="34" charset="0"/>
                <a:hlinkClick r:id="rId7">
                  <a:extLst>
                    <a:ext uri="{A12FA001-AC4F-418D-AE19-62706E023703}">
                      <ahyp:hlinkClr xmlns:ahyp="http://schemas.microsoft.com/office/drawing/2018/hyperlinkcolor" val="tx"/>
                    </a:ext>
                  </a:extLst>
                </a:hlinkClick>
              </a:rPr>
              <a:t>grace</a:t>
            </a:r>
            <a:r>
              <a:rPr lang="en-US" sz="3200" u="sng" dirty="0">
                <a:solidFill>
                  <a:srgbClr val="0000FF"/>
                </a:solidFill>
                <a:latin typeface="Segoe UI" panose="020B0502040204020203" pitchFamily="34" charset="0"/>
                <a:ea typeface="Calibri" panose="020F0502020204030204" pitchFamily="34" charset="0"/>
              </a:rPr>
              <a:t>toyou.org – </a:t>
            </a:r>
          </a:p>
          <a:p>
            <a:pPr marL="457200" marR="0">
              <a:lnSpc>
                <a:spcPct val="107000"/>
              </a:lnSpc>
              <a:spcBef>
                <a:spcPts val="0"/>
              </a:spcBef>
              <a:spcAft>
                <a:spcPts val="0"/>
              </a:spcAft>
            </a:pPr>
            <a:r>
              <a:rPr lang="en-US" sz="3200" u="sng" dirty="0">
                <a:solidFill>
                  <a:srgbClr val="0000FF"/>
                </a:solidFill>
                <a:latin typeface="Segoe UI" panose="020B0502040204020203" pitchFamily="34" charset="0"/>
                <a:ea typeface="Times New Roman" panose="02020603050405020304" pitchFamily="18" charset="0"/>
                <a:hlinkClick r:id="rId8"/>
              </a:rPr>
              <a:t>https://www.ploughboy.org/</a:t>
            </a:r>
            <a:r>
              <a:rPr lang="en-US" sz="3200" dirty="0">
                <a:latin typeface="Segoe UI" panose="020B0502040204020203" pitchFamily="34" charset="0"/>
                <a:ea typeface="Times New Roman" panose="02020603050405020304" pitchFamily="18" charset="0"/>
              </a:rPr>
              <a:t> website; note: </a:t>
            </a:r>
            <a:r>
              <a:rPr lang="en-US" sz="3200" i="1" dirty="0">
                <a:latin typeface="Segoe UI" panose="020B0502040204020203" pitchFamily="34" charset="0"/>
                <a:ea typeface="Times New Roman" panose="02020603050405020304" pitchFamily="18" charset="0"/>
              </a:rPr>
              <a:t>“The I phone app has the map interactive map features- the website does not</a:t>
            </a:r>
            <a:r>
              <a:rPr lang="en-US" sz="3200" dirty="0">
                <a:latin typeface="Segoe UI" panose="020B0502040204020203" pitchFamily="34" charset="0"/>
                <a:ea typeface="Times New Roman" panose="02020603050405020304" pitchFamily="18" charset="0"/>
              </a:rPr>
              <a:t>.; </a:t>
            </a:r>
            <a:endParaRPr lang="en-US" sz="3200" u="sng" dirty="0">
              <a:solidFill>
                <a:srgbClr val="0000FF"/>
              </a:solidFill>
              <a:latin typeface="Segoe UI" panose="020B0502040204020203" pitchFamily="34" charset="0"/>
              <a:ea typeface="Calibri" panose="020F0502020204030204" pitchFamily="34" charset="0"/>
            </a:endParaRPr>
          </a:p>
          <a:p>
            <a:pPr marR="0" indent="0">
              <a:lnSpc>
                <a:spcPct val="107000"/>
              </a:lnSpc>
              <a:spcBef>
                <a:spcPts val="0"/>
              </a:spcBef>
              <a:spcAft>
                <a:spcPts val="0"/>
              </a:spcAft>
              <a:buNone/>
            </a:pPr>
            <a:endParaRPr lang="en-US" dirty="0"/>
          </a:p>
        </p:txBody>
      </p:sp>
    </p:spTree>
    <p:extLst>
      <p:ext uri="{BB962C8B-B14F-4D97-AF65-F5344CB8AC3E}">
        <p14:creationId xmlns:p14="http://schemas.microsoft.com/office/powerpoint/2010/main" val="410080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25983-CEA6-1C05-AC2F-8E0F93C2E5FF}"/>
              </a:ext>
            </a:extLst>
          </p:cNvPr>
          <p:cNvSpPr>
            <a:spLocks noGrp="1"/>
          </p:cNvSpPr>
          <p:nvPr>
            <p:ph type="title"/>
          </p:nvPr>
        </p:nvSpPr>
        <p:spPr>
          <a:xfrm>
            <a:off x="838200" y="365126"/>
            <a:ext cx="10515600" cy="812886"/>
          </a:xfrm>
        </p:spPr>
        <p:txBody>
          <a:bodyPr/>
          <a:lstStyle/>
          <a:p>
            <a:pPr algn="ctr"/>
            <a:r>
              <a:rPr lang="en-US" b="1" dirty="0"/>
              <a:t>Online Resources</a:t>
            </a:r>
          </a:p>
        </p:txBody>
      </p:sp>
      <p:sp>
        <p:nvSpPr>
          <p:cNvPr id="3" name="Content Placeholder 2">
            <a:extLst>
              <a:ext uri="{FF2B5EF4-FFF2-40B4-BE49-F238E27FC236}">
                <a16:creationId xmlns:a16="http://schemas.microsoft.com/office/drawing/2014/main" id="{1F1D45A3-7020-A7A4-C1E7-0C5729112F64}"/>
              </a:ext>
            </a:extLst>
          </p:cNvPr>
          <p:cNvSpPr>
            <a:spLocks noGrp="1"/>
          </p:cNvSpPr>
          <p:nvPr>
            <p:ph idx="1"/>
          </p:nvPr>
        </p:nvSpPr>
        <p:spPr>
          <a:xfrm>
            <a:off x="838200" y="1252151"/>
            <a:ext cx="10515600" cy="4924812"/>
          </a:xfrm>
        </p:spPr>
        <p:txBody>
          <a:bodyPr>
            <a:normAutofit/>
          </a:bodyPr>
          <a:lstStyle/>
          <a:p>
            <a:pPr marL="0" marR="0" lvl="0" indent="0">
              <a:lnSpc>
                <a:spcPct val="107000"/>
              </a:lnSpc>
              <a:spcBef>
                <a:spcPts val="0"/>
              </a:spcBef>
              <a:spcAft>
                <a:spcPts val="0"/>
              </a:spcAft>
              <a:buNone/>
            </a:pPr>
            <a:r>
              <a:rPr lang="en-US" sz="3200" b="1" u="sng" dirty="0">
                <a:effectLst/>
                <a:latin typeface="Segoe UI" panose="020B0502040204020203" pitchFamily="34" charset="0"/>
                <a:ea typeface="Calibri" panose="020F0502020204030204" pitchFamily="34" charset="0"/>
              </a:rPr>
              <a:t>Online resources</a:t>
            </a:r>
            <a:r>
              <a:rPr lang="en-US" sz="3200" dirty="0">
                <a:effectLst/>
                <a:latin typeface="Segoe UI" panose="020B0502040204020203" pitchFamily="34" charset="0"/>
                <a:ea typeface="Calibri" panose="020F0502020204030204" pitchFamily="34" charset="0"/>
              </a:rPr>
              <a:t> that I typically use:  </a:t>
            </a:r>
          </a:p>
          <a:p>
            <a:pPr marL="457200" marR="0" algn="ctr">
              <a:lnSpc>
                <a:spcPct val="107000"/>
              </a:lnSpc>
              <a:spcBef>
                <a:spcPts val="0"/>
              </a:spcBef>
              <a:spcAft>
                <a:spcPts val="0"/>
              </a:spcAft>
            </a:pPr>
            <a:r>
              <a:rPr lang="en-US" sz="4000" u="sng" dirty="0">
                <a:solidFill>
                  <a:srgbClr val="0000FF"/>
                </a:solidFill>
                <a:effectLst/>
                <a:latin typeface="Segoe UI" panose="020B0502040204020203" pitchFamily="34" charset="0"/>
                <a:ea typeface="Times New Roman" panose="02020603050405020304" pitchFamily="18" charset="0"/>
                <a:hlinkClick r:id="rId2"/>
              </a:rPr>
              <a:t>www.Biblegateway.com</a:t>
            </a:r>
            <a:endParaRPr lang="en-US" sz="4000" u="sng" dirty="0">
              <a:solidFill>
                <a:srgbClr val="0000FF"/>
              </a:solidFill>
              <a:effectLst/>
              <a:latin typeface="Segoe UI" panose="020B0502040204020203" pitchFamily="34" charset="0"/>
              <a:ea typeface="Times New Roman" panose="02020603050405020304" pitchFamily="18" charset="0"/>
            </a:endParaRPr>
          </a:p>
          <a:p>
            <a:pPr marL="457200" marR="0" algn="ctr">
              <a:lnSpc>
                <a:spcPct val="107000"/>
              </a:lnSpc>
              <a:spcBef>
                <a:spcPts val="0"/>
              </a:spcBef>
              <a:spcAft>
                <a:spcPts val="0"/>
              </a:spcAft>
            </a:pPr>
            <a:endParaRPr lang="en-US" sz="4000" u="sng" dirty="0">
              <a:solidFill>
                <a:srgbClr val="0000FF"/>
              </a:solidFill>
              <a:latin typeface="Segoe UI" panose="020B0502040204020203" pitchFamily="34" charset="0"/>
              <a:ea typeface="Calibri" panose="020F0502020204030204" pitchFamily="34" charset="0"/>
            </a:endParaRPr>
          </a:p>
          <a:p>
            <a:pPr marL="457200" marR="0">
              <a:lnSpc>
                <a:spcPct val="107000"/>
              </a:lnSpc>
              <a:spcBef>
                <a:spcPts val="0"/>
              </a:spcBef>
              <a:spcAft>
                <a:spcPts val="0"/>
              </a:spcAft>
            </a:pPr>
            <a:r>
              <a:rPr lang="en-US" sz="4000" u="sng" dirty="0">
                <a:effectLst/>
                <a:latin typeface="Segoe UI" panose="020B0502040204020203" pitchFamily="34" charset="0"/>
                <a:ea typeface="Calibri" panose="020F0502020204030204" pitchFamily="34" charset="0"/>
              </a:rPr>
              <a:t>Screenshot</a:t>
            </a:r>
            <a:endParaRPr lang="en-US" sz="4000" dirty="0">
              <a:effectLst/>
              <a:latin typeface="Segoe UI" panose="020B0502040204020203" pitchFamily="34" charset="0"/>
              <a:ea typeface="Calibri" panose="020F0502020204030204" pitchFamily="34" charset="0"/>
            </a:endParaRPr>
          </a:p>
          <a:p>
            <a:pPr marR="0" indent="0">
              <a:lnSpc>
                <a:spcPct val="107000"/>
              </a:lnSpc>
              <a:spcBef>
                <a:spcPts val="0"/>
              </a:spcBef>
              <a:spcAft>
                <a:spcPts val="0"/>
              </a:spcAft>
              <a:buNone/>
            </a:pPr>
            <a:endParaRPr lang="en-US" dirty="0"/>
          </a:p>
        </p:txBody>
      </p:sp>
    </p:spTree>
    <p:extLst>
      <p:ext uri="{BB962C8B-B14F-4D97-AF65-F5344CB8AC3E}">
        <p14:creationId xmlns:p14="http://schemas.microsoft.com/office/powerpoint/2010/main" val="147567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8C642-908B-B2EE-DAA7-128E6C60E877}"/>
              </a:ext>
            </a:extLst>
          </p:cNvPr>
          <p:cNvSpPr>
            <a:spLocks noGrp="1"/>
          </p:cNvSpPr>
          <p:nvPr>
            <p:ph type="title"/>
          </p:nvPr>
        </p:nvSpPr>
        <p:spPr>
          <a:xfrm>
            <a:off x="1072869" y="-662782"/>
            <a:ext cx="10515600" cy="1325563"/>
          </a:xfrm>
        </p:spPr>
        <p:txBody>
          <a:bodyPr/>
          <a:lstStyle/>
          <a:p>
            <a:endParaRPr lang="en-US" dirty="0"/>
          </a:p>
        </p:txBody>
      </p:sp>
      <p:pic>
        <p:nvPicPr>
          <p:cNvPr id="7" name="Content Placeholder 6">
            <a:extLst>
              <a:ext uri="{FF2B5EF4-FFF2-40B4-BE49-F238E27FC236}">
                <a16:creationId xmlns:a16="http://schemas.microsoft.com/office/drawing/2014/main" id="{AE27C38B-CCB6-C08B-333F-D396513A10B4}"/>
              </a:ext>
            </a:extLst>
          </p:cNvPr>
          <p:cNvPicPr>
            <a:picLocks noGrp="1" noChangeAspect="1"/>
          </p:cNvPicPr>
          <p:nvPr>
            <p:ph idx="1"/>
          </p:nvPr>
        </p:nvPicPr>
        <p:blipFill>
          <a:blip r:embed="rId2"/>
          <a:stretch>
            <a:fillRect/>
          </a:stretch>
        </p:blipFill>
        <p:spPr>
          <a:xfrm>
            <a:off x="2228143" y="671639"/>
            <a:ext cx="9787243" cy="5505324"/>
          </a:xfrm>
        </p:spPr>
      </p:pic>
      <p:pic>
        <p:nvPicPr>
          <p:cNvPr id="9" name="Picture 8">
            <a:extLst>
              <a:ext uri="{FF2B5EF4-FFF2-40B4-BE49-F238E27FC236}">
                <a16:creationId xmlns:a16="http://schemas.microsoft.com/office/drawing/2014/main" id="{CD12C9A8-730E-C241-D3EC-7D2DD7B4B46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174195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4FCA-E995-7E6C-C7B8-B8C9C0D3D46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BDF1A16-98A1-494F-28E7-7B090529029C}"/>
              </a:ext>
            </a:extLst>
          </p:cNvPr>
          <p:cNvSpPr>
            <a:spLocks noGrp="1"/>
          </p:cNvSpPr>
          <p:nvPr>
            <p:ph idx="1"/>
          </p:nvPr>
        </p:nvSpPr>
        <p:spPr/>
        <p:txBody>
          <a:bodyPr/>
          <a:lstStyle/>
          <a:p>
            <a:pPr algn="ctr"/>
            <a:r>
              <a:rPr lang="en-US" sz="4000" i="1" u="sng" dirty="0">
                <a:solidFill>
                  <a:srgbClr val="0000FF"/>
                </a:solidFill>
                <a:effectLst/>
                <a:latin typeface="Segoe UI" panose="020B0502040204020203" pitchFamily="34" charset="0"/>
                <a:ea typeface="Times New Roman" panose="02020603050405020304" pitchFamily="18" charset="0"/>
                <a:hlinkClick r:id="rId2"/>
              </a:rPr>
              <a:t>https://www.BibleHub.com</a:t>
            </a:r>
            <a:r>
              <a:rPr lang="en-US" sz="4000" i="1" dirty="0">
                <a:effectLst/>
                <a:latin typeface="Segoe UI" panose="020B0502040204020203" pitchFamily="34" charset="0"/>
                <a:ea typeface="Times New Roman" panose="02020603050405020304" pitchFamily="18" charset="0"/>
              </a:rPr>
              <a:t> </a:t>
            </a:r>
            <a:endParaRPr lang="en-US" sz="4000" i="1" dirty="0">
              <a:effectLst/>
              <a:latin typeface="Segoe UI" panose="020B0502040204020203"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40905439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0AE42-4AC3-EE29-5104-423A2760331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76760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063F-B103-B779-98E6-6D948A854211}"/>
              </a:ext>
            </a:extLst>
          </p:cNvPr>
          <p:cNvSpPr>
            <a:spLocks noGrp="1"/>
          </p:cNvSpPr>
          <p:nvPr>
            <p:ph type="title"/>
          </p:nvPr>
        </p:nvSpPr>
        <p:spPr>
          <a:xfrm>
            <a:off x="838200" y="149772"/>
            <a:ext cx="10515600" cy="646387"/>
          </a:xfrm>
        </p:spPr>
        <p:txBody>
          <a:bodyPr>
            <a:normAutofit fontScale="90000"/>
          </a:bodyPr>
          <a:lstStyle/>
          <a:p>
            <a:pPr algn="ctr"/>
            <a:r>
              <a:rPr lang="en-US" b="1" dirty="0"/>
              <a:t>Guidelines and Things to Consider</a:t>
            </a:r>
          </a:p>
        </p:txBody>
      </p:sp>
      <p:sp>
        <p:nvSpPr>
          <p:cNvPr id="3" name="Content Placeholder 2">
            <a:extLst>
              <a:ext uri="{FF2B5EF4-FFF2-40B4-BE49-F238E27FC236}">
                <a16:creationId xmlns:a16="http://schemas.microsoft.com/office/drawing/2014/main" id="{DE8DD4AE-D217-3DD3-A7D9-D76F3A4F95C5}"/>
              </a:ext>
            </a:extLst>
          </p:cNvPr>
          <p:cNvSpPr>
            <a:spLocks noGrp="1"/>
          </p:cNvSpPr>
          <p:nvPr>
            <p:ph idx="1"/>
          </p:nvPr>
        </p:nvSpPr>
        <p:spPr>
          <a:xfrm>
            <a:off x="838200" y="796159"/>
            <a:ext cx="10515600" cy="5766482"/>
          </a:xfrm>
        </p:spPr>
        <p:txBody>
          <a:bodyPr>
            <a:normAutofit fontScale="32500" lnSpcReduction="20000"/>
          </a:bodyPr>
          <a:lstStyle/>
          <a:p>
            <a:pPr marL="0" marR="0" lvl="0" indent="0">
              <a:lnSpc>
                <a:spcPct val="107000"/>
              </a:lnSpc>
              <a:spcBef>
                <a:spcPts val="0"/>
              </a:spcBef>
              <a:spcAft>
                <a:spcPts val="0"/>
              </a:spcAft>
              <a:buNone/>
            </a:pPr>
            <a:endParaRPr lang="en-US" sz="6800" dirty="0">
              <a:effectLst/>
              <a:latin typeface="Segoe UI" panose="020B0502040204020203" pitchFamily="34" charset="0"/>
              <a:ea typeface="Calibri" panose="020F0502020204030204" pitchFamily="34" charset="0"/>
            </a:endParaRPr>
          </a:p>
          <a:p>
            <a:pPr marL="0" marR="0" lvl="0" indent="0">
              <a:lnSpc>
                <a:spcPct val="107000"/>
              </a:lnSpc>
              <a:spcBef>
                <a:spcPts val="0"/>
              </a:spcBef>
              <a:spcAft>
                <a:spcPts val="0"/>
              </a:spcAft>
              <a:buNone/>
            </a:pPr>
            <a:endParaRPr lang="en-US" sz="8600" dirty="0">
              <a:effectLst/>
              <a:latin typeface="Segoe UI" panose="020B0502040204020203" pitchFamily="34" charset="0"/>
              <a:ea typeface="Calibri" panose="020F050202020403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8600" dirty="0">
                <a:effectLst/>
                <a:latin typeface="Segoe UI" panose="020B0502040204020203" pitchFamily="34" charset="0"/>
                <a:ea typeface="Calibri" panose="020F0502020204030204" pitchFamily="34" charset="0"/>
              </a:rPr>
              <a:t>Studying and understanding God’s Word is a journey, not a destination. </a:t>
            </a:r>
            <a:r>
              <a:rPr lang="en-US" sz="8600" dirty="0">
                <a:latin typeface="Segoe UI" panose="020B0502040204020203" pitchFamily="34" charset="0"/>
                <a:ea typeface="Calibri" panose="020F0502020204030204" pitchFamily="34" charset="0"/>
              </a:rPr>
              <a:t>It involves praying, reading, meditating on the text, and waiting on the Leading of the Holy Spirit.</a:t>
            </a:r>
            <a:endParaRPr lang="en-US" sz="8600" dirty="0">
              <a:effectLst/>
              <a:latin typeface="Segoe UI" panose="020B0502040204020203" pitchFamily="34" charset="0"/>
              <a:ea typeface="Calibri" panose="020F0502020204030204" pitchFamily="34" charset="0"/>
            </a:endParaRPr>
          </a:p>
          <a:p>
            <a:pPr marL="0" marR="0" lvl="0" indent="0">
              <a:lnSpc>
                <a:spcPct val="107000"/>
              </a:lnSpc>
              <a:spcBef>
                <a:spcPts val="0"/>
              </a:spcBef>
              <a:spcAft>
                <a:spcPts val="0"/>
              </a:spcAft>
              <a:buNone/>
            </a:pPr>
            <a:endParaRPr lang="en-US" sz="8600" dirty="0">
              <a:effectLst/>
              <a:latin typeface="Segoe UI" panose="020B0502040204020203" pitchFamily="34" charset="0"/>
              <a:ea typeface="Calibri" panose="020F050202020403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8600" dirty="0">
                <a:effectLst/>
                <a:latin typeface="Segoe UI" panose="020B0502040204020203" pitchFamily="34" charset="0"/>
                <a:ea typeface="Calibri" panose="020F0502020204030204" pitchFamily="34" charset="0"/>
              </a:rPr>
              <a:t>The treasure and majesty of His Word is found “in how the Holy Spirit illuminates it and gives us perfect insight to the Mind of Christ.”  </a:t>
            </a:r>
          </a:p>
          <a:p>
            <a:pPr marL="0" marR="0" lvl="0" indent="0">
              <a:lnSpc>
                <a:spcPct val="107000"/>
              </a:lnSpc>
              <a:spcBef>
                <a:spcPts val="0"/>
              </a:spcBef>
              <a:spcAft>
                <a:spcPts val="0"/>
              </a:spcAft>
              <a:buNone/>
            </a:pPr>
            <a:endParaRPr lang="en-US" sz="8600" dirty="0">
              <a:effectLst/>
              <a:latin typeface="Segoe UI" panose="020B0502040204020203" pitchFamily="34" charset="0"/>
              <a:ea typeface="Calibri" panose="020F050202020403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8600" dirty="0">
                <a:latin typeface="Segoe UI" panose="020B0502040204020203" pitchFamily="34" charset="0"/>
                <a:ea typeface="Calibri" panose="020F0502020204030204" pitchFamily="34" charset="0"/>
              </a:rPr>
              <a:t>Practice makes perfect.</a:t>
            </a:r>
            <a:endParaRPr lang="en-US" sz="8600" dirty="0">
              <a:effectLst/>
              <a:latin typeface="Segoe UI" panose="020B0502040204020203" pitchFamily="34" charset="0"/>
              <a:ea typeface="Calibri" panose="020F0502020204030204" pitchFamily="34" charset="0"/>
            </a:endParaRPr>
          </a:p>
          <a:p>
            <a:pPr marR="0" indent="0">
              <a:lnSpc>
                <a:spcPct val="107000"/>
              </a:lnSpc>
              <a:spcBef>
                <a:spcPts val="0"/>
              </a:spcBef>
              <a:spcAft>
                <a:spcPts val="800"/>
              </a:spcAft>
              <a:buNone/>
            </a:pPr>
            <a:r>
              <a:rPr lang="en-US" sz="8600" dirty="0">
                <a:effectLst/>
                <a:latin typeface="Segoe UI" panose="020B0502040204020203" pitchFamily="34" charset="0"/>
                <a:ea typeface="Calibri" panose="020F0502020204030204" pitchFamily="34" charset="0"/>
              </a:rPr>
              <a:t> </a:t>
            </a:r>
          </a:p>
          <a:p>
            <a:endParaRPr lang="en-US" dirty="0"/>
          </a:p>
        </p:txBody>
      </p:sp>
    </p:spTree>
    <p:extLst>
      <p:ext uri="{BB962C8B-B14F-4D97-AF65-F5344CB8AC3E}">
        <p14:creationId xmlns:p14="http://schemas.microsoft.com/office/powerpoint/2010/main" val="65397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535CF3-AD9C-4E56-6FF9-C9327D16333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137376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25983-CEA6-1C05-AC2F-8E0F93C2E5FF}"/>
              </a:ext>
            </a:extLst>
          </p:cNvPr>
          <p:cNvSpPr>
            <a:spLocks noGrp="1"/>
          </p:cNvSpPr>
          <p:nvPr>
            <p:ph type="title"/>
          </p:nvPr>
        </p:nvSpPr>
        <p:spPr>
          <a:xfrm>
            <a:off x="838200" y="365126"/>
            <a:ext cx="10515600" cy="812886"/>
          </a:xfrm>
        </p:spPr>
        <p:txBody>
          <a:bodyPr/>
          <a:lstStyle/>
          <a:p>
            <a:pPr algn="ctr"/>
            <a:r>
              <a:rPr lang="en-US" b="1" dirty="0"/>
              <a:t>Online Resources</a:t>
            </a:r>
          </a:p>
        </p:txBody>
      </p:sp>
      <p:sp>
        <p:nvSpPr>
          <p:cNvPr id="3" name="Content Placeholder 2">
            <a:extLst>
              <a:ext uri="{FF2B5EF4-FFF2-40B4-BE49-F238E27FC236}">
                <a16:creationId xmlns:a16="http://schemas.microsoft.com/office/drawing/2014/main" id="{1F1D45A3-7020-A7A4-C1E7-0C5729112F64}"/>
              </a:ext>
            </a:extLst>
          </p:cNvPr>
          <p:cNvSpPr>
            <a:spLocks noGrp="1"/>
          </p:cNvSpPr>
          <p:nvPr>
            <p:ph idx="1"/>
          </p:nvPr>
        </p:nvSpPr>
        <p:spPr>
          <a:xfrm>
            <a:off x="838200" y="1252151"/>
            <a:ext cx="10515600" cy="4924812"/>
          </a:xfrm>
        </p:spPr>
        <p:txBody>
          <a:bodyPr>
            <a:normAutofit/>
          </a:bodyPr>
          <a:lstStyle/>
          <a:p>
            <a:pPr marL="457200" marR="0" algn="ctr">
              <a:lnSpc>
                <a:spcPct val="107000"/>
              </a:lnSpc>
              <a:spcBef>
                <a:spcPts val="0"/>
              </a:spcBef>
              <a:spcAft>
                <a:spcPts val="0"/>
              </a:spcAft>
            </a:pPr>
            <a:r>
              <a:rPr lang="en-US" sz="4000" u="sng" dirty="0">
                <a:solidFill>
                  <a:srgbClr val="0000FF"/>
                </a:solidFill>
                <a:effectLst/>
                <a:latin typeface="Segoe UI" panose="020B0502040204020203" pitchFamily="34" charset="0"/>
                <a:ea typeface="Times New Roman" panose="02020603050405020304" pitchFamily="18" charset="0"/>
                <a:hlinkClick r:id="rId2"/>
              </a:rPr>
              <a:t>www.gotquestions.org</a:t>
            </a:r>
            <a:r>
              <a:rPr lang="en-US" sz="4000" dirty="0">
                <a:effectLst/>
                <a:latin typeface="Segoe UI" panose="020B0502040204020203" pitchFamily="34" charset="0"/>
                <a:ea typeface="Times New Roman" panose="02020603050405020304" pitchFamily="18" charset="0"/>
              </a:rPr>
              <a:t>;</a:t>
            </a:r>
          </a:p>
          <a:p>
            <a:pPr marL="457200" marR="0">
              <a:lnSpc>
                <a:spcPct val="107000"/>
              </a:lnSpc>
              <a:spcBef>
                <a:spcPts val="0"/>
              </a:spcBef>
              <a:spcAft>
                <a:spcPts val="0"/>
              </a:spcAft>
            </a:pPr>
            <a:endParaRPr lang="en-US" sz="3200" dirty="0">
              <a:effectLst/>
              <a:latin typeface="Segoe UI" panose="020B0502040204020203" pitchFamily="34" charset="0"/>
              <a:ea typeface="Calibri" panose="020F0502020204030204" pitchFamily="34" charset="0"/>
            </a:endParaRPr>
          </a:p>
          <a:p>
            <a:pPr marR="0" indent="0">
              <a:lnSpc>
                <a:spcPct val="107000"/>
              </a:lnSpc>
              <a:spcBef>
                <a:spcPts val="0"/>
              </a:spcBef>
              <a:spcAft>
                <a:spcPts val="0"/>
              </a:spcAft>
              <a:buNone/>
            </a:pPr>
            <a:r>
              <a:rPr lang="en-US" sz="3200" dirty="0">
                <a:latin typeface="Segoe UI" panose="020B0502040204020203" pitchFamily="34" charset="0"/>
                <a:ea typeface="Calibri" panose="020F0502020204030204" pitchFamily="34" charset="0"/>
              </a:rPr>
              <a:t>This site is the “Cliff Notes of the Bible”.</a:t>
            </a:r>
            <a:endParaRPr lang="en-US" sz="3200" dirty="0">
              <a:effectLst/>
              <a:latin typeface="Segoe UI" panose="020B0502040204020203" pitchFamily="34" charset="0"/>
              <a:ea typeface="Calibri" panose="020F0502020204030204" pitchFamily="34" charset="0"/>
            </a:endParaRPr>
          </a:p>
          <a:p>
            <a:pPr marR="0" indent="0">
              <a:lnSpc>
                <a:spcPct val="107000"/>
              </a:lnSpc>
              <a:spcBef>
                <a:spcPts val="0"/>
              </a:spcBef>
              <a:spcAft>
                <a:spcPts val="0"/>
              </a:spcAft>
              <a:buNone/>
            </a:pPr>
            <a:endParaRPr lang="en-US" dirty="0"/>
          </a:p>
        </p:txBody>
      </p:sp>
    </p:spTree>
    <p:extLst>
      <p:ext uri="{BB962C8B-B14F-4D97-AF65-F5344CB8AC3E}">
        <p14:creationId xmlns:p14="http://schemas.microsoft.com/office/powerpoint/2010/main" val="413815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17C3D7-3A68-D3E6-4D90-C404B779D24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381807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497640-4A21-FD8E-8AF4-981A02DAE2A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67417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F54513-E112-984A-4F67-2DE9DEB32B2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1593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25983-CEA6-1C05-AC2F-8E0F93C2E5FF}"/>
              </a:ext>
            </a:extLst>
          </p:cNvPr>
          <p:cNvSpPr>
            <a:spLocks noGrp="1"/>
          </p:cNvSpPr>
          <p:nvPr>
            <p:ph type="title"/>
          </p:nvPr>
        </p:nvSpPr>
        <p:spPr>
          <a:xfrm>
            <a:off x="838200" y="365126"/>
            <a:ext cx="10515600" cy="812886"/>
          </a:xfrm>
        </p:spPr>
        <p:txBody>
          <a:bodyPr/>
          <a:lstStyle/>
          <a:p>
            <a:pPr algn="ctr"/>
            <a:r>
              <a:rPr lang="en-US" b="1" dirty="0"/>
              <a:t>Online Resources</a:t>
            </a:r>
          </a:p>
        </p:txBody>
      </p:sp>
      <p:sp>
        <p:nvSpPr>
          <p:cNvPr id="3" name="Content Placeholder 2">
            <a:extLst>
              <a:ext uri="{FF2B5EF4-FFF2-40B4-BE49-F238E27FC236}">
                <a16:creationId xmlns:a16="http://schemas.microsoft.com/office/drawing/2014/main" id="{1F1D45A3-7020-A7A4-C1E7-0C5729112F64}"/>
              </a:ext>
            </a:extLst>
          </p:cNvPr>
          <p:cNvSpPr>
            <a:spLocks noGrp="1"/>
          </p:cNvSpPr>
          <p:nvPr>
            <p:ph idx="1"/>
          </p:nvPr>
        </p:nvSpPr>
        <p:spPr>
          <a:xfrm>
            <a:off x="838200" y="1252151"/>
            <a:ext cx="10515600" cy="4924812"/>
          </a:xfrm>
        </p:spPr>
        <p:txBody>
          <a:bodyPr>
            <a:normAutofit/>
          </a:bodyPr>
          <a:lstStyle/>
          <a:p>
            <a:pPr marR="0" indent="0" algn="ctr">
              <a:lnSpc>
                <a:spcPct val="107000"/>
              </a:lnSpc>
              <a:spcBef>
                <a:spcPts val="0"/>
              </a:spcBef>
              <a:spcAft>
                <a:spcPts val="0"/>
              </a:spcAft>
              <a:buNone/>
            </a:pPr>
            <a:r>
              <a:rPr lang="en-US" sz="4000" u="sng" dirty="0">
                <a:solidFill>
                  <a:srgbClr val="0000FF"/>
                </a:solidFill>
                <a:effectLst/>
                <a:latin typeface="Segoe UI" panose="020B0502040204020203" pitchFamily="34" charset="0"/>
                <a:ea typeface="Times New Roman" panose="02020603050405020304" pitchFamily="18" charset="0"/>
                <a:hlinkClick r:id="rId2"/>
              </a:rPr>
              <a:t>https://Bible.org/book/about-Bible.org</a:t>
            </a:r>
            <a:endParaRPr lang="en-US" sz="4000" dirty="0">
              <a:effectLst/>
              <a:latin typeface="Segoe UI" panose="020B0502040204020203" pitchFamily="34" charset="0"/>
              <a:ea typeface="Calibri" panose="020F0502020204030204" pitchFamily="34" charset="0"/>
            </a:endParaRPr>
          </a:p>
          <a:p>
            <a:pPr marL="457200" marR="0">
              <a:lnSpc>
                <a:spcPct val="107000"/>
              </a:lnSpc>
              <a:spcBef>
                <a:spcPts val="0"/>
              </a:spcBef>
              <a:spcAft>
                <a:spcPts val="0"/>
              </a:spcAft>
            </a:pPr>
            <a:endParaRPr lang="en-US" sz="3200" u="sng" dirty="0">
              <a:solidFill>
                <a:srgbClr val="0000FF"/>
              </a:solidFill>
              <a:latin typeface="Segoe UI" panose="020B0502040204020203" pitchFamily="34" charset="0"/>
              <a:ea typeface="Calibri" panose="020F0502020204030204" pitchFamily="34" charset="0"/>
            </a:endParaRPr>
          </a:p>
          <a:p>
            <a:pPr marR="0" indent="0">
              <a:lnSpc>
                <a:spcPct val="107000"/>
              </a:lnSpc>
              <a:spcBef>
                <a:spcPts val="0"/>
              </a:spcBef>
              <a:spcAft>
                <a:spcPts val="0"/>
              </a:spcAft>
              <a:buNone/>
            </a:pPr>
            <a:endParaRPr lang="en-US" dirty="0"/>
          </a:p>
        </p:txBody>
      </p:sp>
    </p:spTree>
    <p:extLst>
      <p:ext uri="{BB962C8B-B14F-4D97-AF65-F5344CB8AC3E}">
        <p14:creationId xmlns:p14="http://schemas.microsoft.com/office/powerpoint/2010/main" val="123305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434849-98A1-6E70-3CF4-B0532BAC64C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735613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25983-CEA6-1C05-AC2F-8E0F93C2E5FF}"/>
              </a:ext>
            </a:extLst>
          </p:cNvPr>
          <p:cNvSpPr>
            <a:spLocks noGrp="1"/>
          </p:cNvSpPr>
          <p:nvPr>
            <p:ph type="title"/>
          </p:nvPr>
        </p:nvSpPr>
        <p:spPr>
          <a:xfrm>
            <a:off x="838200" y="365126"/>
            <a:ext cx="10515600" cy="812886"/>
          </a:xfrm>
        </p:spPr>
        <p:txBody>
          <a:bodyPr/>
          <a:lstStyle/>
          <a:p>
            <a:pPr algn="ctr"/>
            <a:r>
              <a:rPr lang="en-US" b="1" dirty="0"/>
              <a:t>Online Resources</a:t>
            </a:r>
          </a:p>
        </p:txBody>
      </p:sp>
      <p:sp>
        <p:nvSpPr>
          <p:cNvPr id="3" name="Content Placeholder 2">
            <a:extLst>
              <a:ext uri="{FF2B5EF4-FFF2-40B4-BE49-F238E27FC236}">
                <a16:creationId xmlns:a16="http://schemas.microsoft.com/office/drawing/2014/main" id="{1F1D45A3-7020-A7A4-C1E7-0C5729112F64}"/>
              </a:ext>
            </a:extLst>
          </p:cNvPr>
          <p:cNvSpPr>
            <a:spLocks noGrp="1"/>
          </p:cNvSpPr>
          <p:nvPr>
            <p:ph idx="1"/>
          </p:nvPr>
        </p:nvSpPr>
        <p:spPr>
          <a:xfrm>
            <a:off x="838200" y="1252151"/>
            <a:ext cx="10515600" cy="4924812"/>
          </a:xfrm>
        </p:spPr>
        <p:txBody>
          <a:bodyPr>
            <a:normAutofit/>
          </a:bodyPr>
          <a:lstStyle/>
          <a:p>
            <a:pPr marR="0" indent="0" algn="ctr">
              <a:lnSpc>
                <a:spcPct val="107000"/>
              </a:lnSpc>
              <a:spcBef>
                <a:spcPts val="0"/>
              </a:spcBef>
              <a:spcAft>
                <a:spcPts val="0"/>
              </a:spcAft>
              <a:buNone/>
            </a:pPr>
            <a:r>
              <a:rPr lang="en-US" sz="4000" dirty="0">
                <a:effectLst/>
                <a:latin typeface="Segoe UI" panose="020B0502040204020203" pitchFamily="34" charset="0"/>
                <a:ea typeface="Calibri" panose="020F0502020204030204" pitchFamily="34" charset="0"/>
                <a:hlinkClick r:id="rId2">
                  <a:extLst>
                    <a:ext uri="{A12FA001-AC4F-418D-AE19-62706E023703}">
                      <ahyp:hlinkClr xmlns:ahyp="http://schemas.microsoft.com/office/drawing/2018/hyperlinkcolor" val="tx"/>
                    </a:ext>
                  </a:extLst>
                </a:hlinkClick>
              </a:rPr>
              <a:t>Grace to you. org</a:t>
            </a:r>
          </a:p>
          <a:p>
            <a:pPr marR="0" indent="0" algn="ctr">
              <a:lnSpc>
                <a:spcPct val="107000"/>
              </a:lnSpc>
              <a:spcBef>
                <a:spcPts val="0"/>
              </a:spcBef>
              <a:spcAft>
                <a:spcPts val="0"/>
              </a:spcAft>
              <a:buNone/>
            </a:pPr>
            <a:r>
              <a:rPr lang="en-US" sz="4000" u="sng" dirty="0">
                <a:solidFill>
                  <a:srgbClr val="0563C1"/>
                </a:solidFill>
                <a:effectLst/>
                <a:latin typeface="Segoe UI" panose="020B0502040204020203" pitchFamily="34" charset="0"/>
                <a:ea typeface="Calibri" panose="020F0502020204030204" pitchFamily="34" charset="0"/>
                <a:hlinkClick r:id="rId2">
                  <a:extLst>
                    <a:ext uri="{A12FA001-AC4F-418D-AE19-62706E023703}">
                      <ahyp:hlinkClr xmlns:ahyp="http://schemas.microsoft.com/office/drawing/2018/hyperlinkcolor" val="tx"/>
                    </a:ext>
                  </a:extLst>
                </a:hlinkClick>
              </a:rPr>
              <a:t>www.</a:t>
            </a:r>
            <a:r>
              <a:rPr lang="en-US" sz="4000" u="sng" dirty="0">
                <a:solidFill>
                  <a:srgbClr val="0000FF"/>
                </a:solidFill>
                <a:latin typeface="Segoe UI" panose="020B0502040204020203" pitchFamily="34" charset="0"/>
                <a:ea typeface="Calibri" panose="020F0502020204030204" pitchFamily="34" charset="0"/>
              </a:rPr>
              <a:t>gracetoyou.org – </a:t>
            </a:r>
          </a:p>
          <a:p>
            <a:pPr marR="0" indent="0">
              <a:lnSpc>
                <a:spcPct val="107000"/>
              </a:lnSpc>
              <a:spcBef>
                <a:spcPts val="0"/>
              </a:spcBef>
              <a:spcAft>
                <a:spcPts val="0"/>
              </a:spcAft>
              <a:buNone/>
            </a:pPr>
            <a:endParaRPr lang="en-US" dirty="0"/>
          </a:p>
        </p:txBody>
      </p:sp>
    </p:spTree>
    <p:extLst>
      <p:ext uri="{BB962C8B-B14F-4D97-AF65-F5344CB8AC3E}">
        <p14:creationId xmlns:p14="http://schemas.microsoft.com/office/powerpoint/2010/main" val="107884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692C5-22CE-9CD8-1518-58C82B38EA2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865777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25983-CEA6-1C05-AC2F-8E0F93C2E5FF}"/>
              </a:ext>
            </a:extLst>
          </p:cNvPr>
          <p:cNvSpPr>
            <a:spLocks noGrp="1"/>
          </p:cNvSpPr>
          <p:nvPr>
            <p:ph type="title"/>
          </p:nvPr>
        </p:nvSpPr>
        <p:spPr>
          <a:xfrm>
            <a:off x="838200" y="365126"/>
            <a:ext cx="10515600" cy="812886"/>
          </a:xfrm>
        </p:spPr>
        <p:txBody>
          <a:bodyPr/>
          <a:lstStyle/>
          <a:p>
            <a:pPr algn="ctr"/>
            <a:r>
              <a:rPr lang="en-US" b="1" dirty="0"/>
              <a:t>Online Resources</a:t>
            </a:r>
          </a:p>
        </p:txBody>
      </p:sp>
      <p:sp>
        <p:nvSpPr>
          <p:cNvPr id="3" name="Content Placeholder 2">
            <a:extLst>
              <a:ext uri="{FF2B5EF4-FFF2-40B4-BE49-F238E27FC236}">
                <a16:creationId xmlns:a16="http://schemas.microsoft.com/office/drawing/2014/main" id="{1F1D45A3-7020-A7A4-C1E7-0C5729112F64}"/>
              </a:ext>
            </a:extLst>
          </p:cNvPr>
          <p:cNvSpPr>
            <a:spLocks noGrp="1"/>
          </p:cNvSpPr>
          <p:nvPr>
            <p:ph idx="1"/>
          </p:nvPr>
        </p:nvSpPr>
        <p:spPr>
          <a:xfrm>
            <a:off x="838200" y="1252151"/>
            <a:ext cx="10515600" cy="4924812"/>
          </a:xfrm>
        </p:spPr>
        <p:txBody>
          <a:bodyPr>
            <a:normAutofit/>
          </a:bodyPr>
          <a:lstStyle/>
          <a:p>
            <a:pPr marL="457200" marR="0" algn="ctr">
              <a:lnSpc>
                <a:spcPct val="107000"/>
              </a:lnSpc>
              <a:spcBef>
                <a:spcPts val="0"/>
              </a:spcBef>
              <a:spcAft>
                <a:spcPts val="0"/>
              </a:spcAft>
            </a:pPr>
            <a:r>
              <a:rPr lang="en-US" sz="4000" u="sng" dirty="0">
                <a:solidFill>
                  <a:srgbClr val="0000FF"/>
                </a:solidFill>
                <a:latin typeface="Segoe UI" panose="020B0502040204020203" pitchFamily="34" charset="0"/>
                <a:ea typeface="Times New Roman" panose="02020603050405020304" pitchFamily="18" charset="0"/>
                <a:hlinkClick r:id="rId2"/>
              </a:rPr>
              <a:t>https://www.ploughboy.org/</a:t>
            </a:r>
            <a:r>
              <a:rPr lang="en-US" sz="4000" dirty="0">
                <a:latin typeface="Segoe UI" panose="020B0502040204020203" pitchFamily="34" charset="0"/>
                <a:ea typeface="Times New Roman" panose="02020603050405020304" pitchFamily="18" charset="0"/>
              </a:rPr>
              <a:t> </a:t>
            </a:r>
          </a:p>
          <a:p>
            <a:pPr marL="457200" marR="0">
              <a:lnSpc>
                <a:spcPct val="107000"/>
              </a:lnSpc>
              <a:spcBef>
                <a:spcPts val="0"/>
              </a:spcBef>
              <a:spcAft>
                <a:spcPts val="0"/>
              </a:spcAft>
            </a:pPr>
            <a:endParaRPr lang="en-US" sz="3200" dirty="0">
              <a:latin typeface="Segoe UI" panose="020B0502040204020203" pitchFamily="34" charset="0"/>
              <a:ea typeface="Times New Roman" panose="02020603050405020304" pitchFamily="18" charset="0"/>
            </a:endParaRPr>
          </a:p>
          <a:p>
            <a:pPr marL="457200" marR="0">
              <a:lnSpc>
                <a:spcPct val="107000"/>
              </a:lnSpc>
              <a:spcBef>
                <a:spcPts val="0"/>
              </a:spcBef>
              <a:spcAft>
                <a:spcPts val="0"/>
              </a:spcAft>
            </a:pPr>
            <a:r>
              <a:rPr lang="en-US" sz="3200" dirty="0">
                <a:latin typeface="Segoe UI" panose="020B0502040204020203" pitchFamily="34" charset="0"/>
                <a:ea typeface="Times New Roman" panose="02020603050405020304" pitchFamily="18" charset="0"/>
              </a:rPr>
              <a:t>website; note: </a:t>
            </a:r>
            <a:r>
              <a:rPr lang="en-US" sz="3200" i="1" dirty="0">
                <a:latin typeface="Segoe UI" panose="020B0502040204020203" pitchFamily="34" charset="0"/>
                <a:ea typeface="Times New Roman" panose="02020603050405020304" pitchFamily="18" charset="0"/>
              </a:rPr>
              <a:t>“The I phone app has the map interactive map features- the website does not</a:t>
            </a:r>
            <a:r>
              <a:rPr lang="en-US" sz="3200" dirty="0">
                <a:latin typeface="Segoe UI" panose="020B0502040204020203" pitchFamily="34" charset="0"/>
                <a:ea typeface="Times New Roman" panose="02020603050405020304" pitchFamily="18" charset="0"/>
              </a:rPr>
              <a:t>.; </a:t>
            </a:r>
            <a:endParaRPr lang="en-US" sz="3200" u="sng" dirty="0">
              <a:solidFill>
                <a:srgbClr val="0000FF"/>
              </a:solidFill>
              <a:latin typeface="Segoe UI" panose="020B0502040204020203" pitchFamily="34" charset="0"/>
              <a:ea typeface="Calibri" panose="020F0502020204030204" pitchFamily="34" charset="0"/>
            </a:endParaRPr>
          </a:p>
          <a:p>
            <a:pPr marR="0" indent="0">
              <a:lnSpc>
                <a:spcPct val="107000"/>
              </a:lnSpc>
              <a:spcBef>
                <a:spcPts val="0"/>
              </a:spcBef>
              <a:spcAft>
                <a:spcPts val="0"/>
              </a:spcAft>
              <a:buNone/>
            </a:pPr>
            <a:endParaRPr lang="en-US" dirty="0"/>
          </a:p>
        </p:txBody>
      </p:sp>
    </p:spTree>
    <p:extLst>
      <p:ext uri="{BB962C8B-B14F-4D97-AF65-F5344CB8AC3E}">
        <p14:creationId xmlns:p14="http://schemas.microsoft.com/office/powerpoint/2010/main" val="143607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6E2EF-97B1-2928-6FA7-4663EA8BFDBE}"/>
              </a:ext>
            </a:extLst>
          </p:cNvPr>
          <p:cNvSpPr>
            <a:spLocks noGrp="1"/>
          </p:cNvSpPr>
          <p:nvPr>
            <p:ph type="title"/>
          </p:nvPr>
        </p:nvSpPr>
        <p:spPr>
          <a:xfrm>
            <a:off x="838200" y="365126"/>
            <a:ext cx="10515600" cy="592406"/>
          </a:xfrm>
        </p:spPr>
        <p:txBody>
          <a:bodyPr>
            <a:normAutofit fontScale="90000"/>
          </a:bodyPr>
          <a:lstStyle/>
          <a:p>
            <a:pPr algn="ctr"/>
            <a:r>
              <a:rPr lang="en-US" b="1" dirty="0"/>
              <a:t>Our Bible</a:t>
            </a:r>
          </a:p>
        </p:txBody>
      </p:sp>
      <p:sp>
        <p:nvSpPr>
          <p:cNvPr id="3" name="Content Placeholder 2">
            <a:extLst>
              <a:ext uri="{FF2B5EF4-FFF2-40B4-BE49-F238E27FC236}">
                <a16:creationId xmlns:a16="http://schemas.microsoft.com/office/drawing/2014/main" id="{A3C7495C-1834-9C94-9EEB-8D296646D84F}"/>
              </a:ext>
            </a:extLst>
          </p:cNvPr>
          <p:cNvSpPr>
            <a:spLocks noGrp="1"/>
          </p:cNvSpPr>
          <p:nvPr>
            <p:ph idx="1"/>
          </p:nvPr>
        </p:nvSpPr>
        <p:spPr>
          <a:xfrm>
            <a:off x="838200" y="957532"/>
            <a:ext cx="10515600" cy="5219431"/>
          </a:xfrm>
        </p:spPr>
        <p:txBody>
          <a:bodyPr>
            <a:normAutofit lnSpcReduction="10000"/>
          </a:bodyPr>
          <a:lstStyle/>
          <a:p>
            <a:r>
              <a:rPr lang="en-US" dirty="0"/>
              <a:t>Has 31,000 verses</a:t>
            </a:r>
          </a:p>
          <a:p>
            <a:r>
              <a:rPr lang="en-US" dirty="0"/>
              <a:t>1189 Chapters</a:t>
            </a:r>
          </a:p>
          <a:p>
            <a:pPr lvl="1"/>
            <a:r>
              <a:rPr lang="en-US" sz="2800" dirty="0"/>
              <a:t>929 chapters in the Old Testament or 78%</a:t>
            </a:r>
          </a:p>
          <a:p>
            <a:pPr lvl="1"/>
            <a:r>
              <a:rPr lang="en-US" sz="2800" dirty="0"/>
              <a:t>260 chapters in the New Testament 22%</a:t>
            </a:r>
          </a:p>
          <a:p>
            <a:r>
              <a:rPr lang="en-US" dirty="0"/>
              <a:t>The best commentary on the Bible is the Bible, and God engineered it all.</a:t>
            </a:r>
          </a:p>
          <a:p>
            <a:r>
              <a:rPr lang="en-US" dirty="0"/>
              <a:t>When we study God’s Word, we should let it tell us what it says and what it means.</a:t>
            </a:r>
          </a:p>
          <a:p>
            <a:r>
              <a:rPr lang="en-US" dirty="0"/>
              <a:t>In studying a passage especially one that we don’t understand, Let’s allow the weight of the whole of Scripture(31,000 verses) influence the verse or the passage. Overall themes will become apparent, and will help in the interpretation of specific passages.</a:t>
            </a:r>
          </a:p>
        </p:txBody>
      </p:sp>
    </p:spTree>
    <p:extLst>
      <p:ext uri="{BB962C8B-B14F-4D97-AF65-F5344CB8AC3E}">
        <p14:creationId xmlns:p14="http://schemas.microsoft.com/office/powerpoint/2010/main" val="281636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8398D8-30D0-DEF0-DB97-42D857002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5554" y="-174661"/>
            <a:ext cx="5168787" cy="6955605"/>
          </a:xfrm>
          <a:prstGeom prst="rect">
            <a:avLst/>
          </a:prstGeom>
        </p:spPr>
      </p:pic>
    </p:spTree>
    <p:extLst>
      <p:ext uri="{BB962C8B-B14F-4D97-AF65-F5344CB8AC3E}">
        <p14:creationId xmlns:p14="http://schemas.microsoft.com/office/powerpoint/2010/main" val="10981506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2E3C2-46FA-B861-69F5-776F5F9F049F}"/>
              </a:ext>
            </a:extLst>
          </p:cNvPr>
          <p:cNvSpPr>
            <a:spLocks noGrp="1"/>
          </p:cNvSpPr>
          <p:nvPr>
            <p:ph type="title"/>
          </p:nvPr>
        </p:nvSpPr>
        <p:spPr/>
        <p:txBody>
          <a:bodyPr/>
          <a:lstStyle/>
          <a:p>
            <a:pPr algn="ctr"/>
            <a:r>
              <a:rPr lang="en-US" b="1" u="sng" dirty="0">
                <a:latin typeface="Segoe UI" panose="020B0502040204020203" pitchFamily="34" charset="0"/>
                <a:ea typeface="Calibri" panose="020F0502020204030204" pitchFamily="34" charset="0"/>
              </a:rPr>
              <a:t>You Tube and Other Websites: </a:t>
            </a:r>
            <a:br>
              <a:rPr lang="en-US" sz="4000" dirty="0">
                <a:latin typeface="Segoe UI" panose="020B0502040204020203" pitchFamily="34" charset="0"/>
                <a:ea typeface="Calibri" panose="020F0502020204030204" pitchFamily="34" charset="0"/>
              </a:rPr>
            </a:br>
            <a:r>
              <a:rPr lang="en-US" sz="4000" dirty="0">
                <a:latin typeface="Segoe UI" panose="020B0502040204020203" pitchFamily="34" charset="0"/>
                <a:ea typeface="Calibri" panose="020F0502020204030204" pitchFamily="34" charset="0"/>
              </a:rPr>
              <a:t>Sermons</a:t>
            </a:r>
            <a:endParaRPr lang="en-US" dirty="0"/>
          </a:p>
        </p:txBody>
      </p:sp>
      <p:sp>
        <p:nvSpPr>
          <p:cNvPr id="3" name="Content Placeholder 2">
            <a:extLst>
              <a:ext uri="{FF2B5EF4-FFF2-40B4-BE49-F238E27FC236}">
                <a16:creationId xmlns:a16="http://schemas.microsoft.com/office/drawing/2014/main" id="{EC0EE3CC-43E2-F514-E276-4B2C92BE40DA}"/>
              </a:ext>
            </a:extLst>
          </p:cNvPr>
          <p:cNvSpPr>
            <a:spLocks noGrp="1"/>
          </p:cNvSpPr>
          <p:nvPr>
            <p:ph idx="1"/>
          </p:nvPr>
        </p:nvSpPr>
        <p:spPr/>
        <p:txBody>
          <a:bodyPr/>
          <a:lstStyle/>
          <a:p>
            <a:pPr marL="685800" marR="0" indent="0">
              <a:lnSpc>
                <a:spcPct val="107000"/>
              </a:lnSpc>
              <a:spcBef>
                <a:spcPts val="0"/>
              </a:spcBef>
              <a:spcAft>
                <a:spcPts val="0"/>
              </a:spcAft>
              <a:buNone/>
            </a:pPr>
            <a:r>
              <a:rPr lang="en-US" sz="3200" u="sng" dirty="0">
                <a:solidFill>
                  <a:srgbClr val="0000FF"/>
                </a:solidFill>
                <a:effectLst/>
                <a:latin typeface="Segoe UI" panose="020B0502040204020203"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https://discoverthebook.org/about-us/</a:t>
            </a:r>
            <a:r>
              <a:rPr lang="en-US" sz="3200" dirty="0">
                <a:solidFill>
                  <a:srgbClr val="0000FF"/>
                </a:solidFill>
                <a:effectLst/>
                <a:latin typeface="Segoe UI" panose="020B0502040204020203" pitchFamily="34" charset="0"/>
                <a:ea typeface="Times New Roman" panose="02020603050405020304" pitchFamily="18" charset="0"/>
              </a:rPr>
              <a:t>- </a:t>
            </a:r>
            <a:r>
              <a:rPr lang="en-US" sz="3200" dirty="0">
                <a:effectLst/>
                <a:latin typeface="Segoe UI" panose="020B0502040204020203" pitchFamily="34" charset="0"/>
                <a:ea typeface="Times New Roman" panose="02020603050405020304" pitchFamily="18" charset="0"/>
              </a:rPr>
              <a:t>Dr. John Barnett;</a:t>
            </a:r>
            <a:endParaRPr lang="en-US" sz="3200" dirty="0">
              <a:effectLst/>
              <a:latin typeface="Segoe UI" panose="020B0502040204020203" pitchFamily="34" charset="0"/>
              <a:ea typeface="Calibri" panose="020F0502020204030204" pitchFamily="34" charset="0"/>
            </a:endParaRPr>
          </a:p>
          <a:p>
            <a:pPr marL="685800" marR="0" indent="0">
              <a:lnSpc>
                <a:spcPct val="107000"/>
              </a:lnSpc>
              <a:spcBef>
                <a:spcPts val="0"/>
              </a:spcBef>
              <a:spcAft>
                <a:spcPts val="0"/>
              </a:spcAft>
              <a:buNone/>
            </a:pPr>
            <a:r>
              <a:rPr lang="en-US" sz="3200" dirty="0">
                <a:effectLst/>
                <a:latin typeface="Segoe UI" panose="020B0502040204020203" pitchFamily="34" charset="0"/>
                <a:ea typeface="Times New Roman" panose="02020603050405020304" pitchFamily="18" charset="0"/>
              </a:rPr>
              <a:t>Grace to you Ministries, Dr. John MacArthur- </a:t>
            </a:r>
            <a:r>
              <a:rPr lang="en-US" sz="3200" u="sng" dirty="0">
                <a:solidFill>
                  <a:srgbClr val="0000FF"/>
                </a:solidFill>
                <a:effectLst/>
                <a:latin typeface="Segoe UI" panose="020B0502040204020203"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https://www.gracetoyou.org/</a:t>
            </a:r>
            <a:endParaRPr lang="en-US" sz="3200" dirty="0">
              <a:solidFill>
                <a:srgbClr val="0000FF"/>
              </a:solidFill>
              <a:effectLst/>
              <a:latin typeface="Segoe UI" panose="020B0502040204020203" pitchFamily="34" charset="0"/>
              <a:ea typeface="Calibri" panose="020F0502020204030204" pitchFamily="34" charset="0"/>
            </a:endParaRPr>
          </a:p>
          <a:p>
            <a:pPr marL="685800" marR="0" indent="0">
              <a:lnSpc>
                <a:spcPct val="107000"/>
              </a:lnSpc>
              <a:spcBef>
                <a:spcPts val="0"/>
              </a:spcBef>
              <a:spcAft>
                <a:spcPts val="800"/>
              </a:spcAft>
              <a:buNone/>
            </a:pPr>
            <a:r>
              <a:rPr lang="en-US" sz="3200" dirty="0">
                <a:effectLst/>
                <a:latin typeface="Segoe UI" panose="020B0502040204020203" pitchFamily="34" charset="0"/>
                <a:ea typeface="Calibri" panose="020F0502020204030204" pitchFamily="34" charset="0"/>
              </a:rPr>
              <a:t>Many others are out there. </a:t>
            </a:r>
          </a:p>
          <a:p>
            <a:pPr marL="1371600" lvl="1">
              <a:lnSpc>
                <a:spcPct val="107000"/>
              </a:lnSpc>
              <a:spcBef>
                <a:spcPts val="0"/>
              </a:spcBef>
              <a:spcAft>
                <a:spcPts val="800"/>
              </a:spcAft>
            </a:pPr>
            <a:r>
              <a:rPr lang="en-US" sz="2800" dirty="0">
                <a:effectLst/>
                <a:latin typeface="Segoe UI" panose="020B0502040204020203" pitchFamily="34" charset="0"/>
                <a:ea typeface="Calibri" panose="020F0502020204030204" pitchFamily="34" charset="0"/>
              </a:rPr>
              <a:t>Explore and examine their content for accuracy to God’s Word.</a:t>
            </a:r>
          </a:p>
          <a:p>
            <a:endParaRPr lang="en-US" dirty="0"/>
          </a:p>
        </p:txBody>
      </p:sp>
    </p:spTree>
    <p:extLst>
      <p:ext uri="{BB962C8B-B14F-4D97-AF65-F5344CB8AC3E}">
        <p14:creationId xmlns:p14="http://schemas.microsoft.com/office/powerpoint/2010/main" val="210326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25983-CEA6-1C05-AC2F-8E0F93C2E5FF}"/>
              </a:ext>
            </a:extLst>
          </p:cNvPr>
          <p:cNvSpPr>
            <a:spLocks noGrp="1"/>
          </p:cNvSpPr>
          <p:nvPr>
            <p:ph type="title"/>
          </p:nvPr>
        </p:nvSpPr>
        <p:spPr>
          <a:xfrm>
            <a:off x="838200" y="365126"/>
            <a:ext cx="10515600" cy="812886"/>
          </a:xfrm>
        </p:spPr>
        <p:txBody>
          <a:bodyPr/>
          <a:lstStyle/>
          <a:p>
            <a:pPr algn="ctr"/>
            <a:r>
              <a:rPr lang="en-US" b="1" dirty="0"/>
              <a:t>Online Resources Summary</a:t>
            </a:r>
          </a:p>
        </p:txBody>
      </p:sp>
      <p:sp>
        <p:nvSpPr>
          <p:cNvPr id="3" name="Content Placeholder 2">
            <a:extLst>
              <a:ext uri="{FF2B5EF4-FFF2-40B4-BE49-F238E27FC236}">
                <a16:creationId xmlns:a16="http://schemas.microsoft.com/office/drawing/2014/main" id="{1F1D45A3-7020-A7A4-C1E7-0C5729112F64}"/>
              </a:ext>
            </a:extLst>
          </p:cNvPr>
          <p:cNvSpPr>
            <a:spLocks noGrp="1"/>
          </p:cNvSpPr>
          <p:nvPr>
            <p:ph idx="1"/>
          </p:nvPr>
        </p:nvSpPr>
        <p:spPr>
          <a:xfrm>
            <a:off x="838200" y="1252151"/>
            <a:ext cx="10515600" cy="4924812"/>
          </a:xfrm>
        </p:spPr>
        <p:txBody>
          <a:bodyPr>
            <a:normAutofit/>
          </a:bodyPr>
          <a:lstStyle/>
          <a:p>
            <a:pPr marL="0" marR="0" lvl="0" indent="0">
              <a:lnSpc>
                <a:spcPct val="107000"/>
              </a:lnSpc>
              <a:spcBef>
                <a:spcPts val="0"/>
              </a:spcBef>
              <a:spcAft>
                <a:spcPts val="0"/>
              </a:spcAft>
              <a:buNone/>
            </a:pPr>
            <a:r>
              <a:rPr lang="en-US" sz="3200" b="1" u="sng" dirty="0">
                <a:effectLst/>
                <a:latin typeface="Segoe UI" panose="020B0502040204020203" pitchFamily="34" charset="0"/>
                <a:ea typeface="Calibri" panose="020F0502020204030204" pitchFamily="34" charset="0"/>
              </a:rPr>
              <a:t>Online resources</a:t>
            </a:r>
            <a:r>
              <a:rPr lang="en-US" sz="3200" dirty="0">
                <a:effectLst/>
                <a:latin typeface="Segoe UI" panose="020B0502040204020203" pitchFamily="34" charset="0"/>
                <a:ea typeface="Calibri" panose="020F0502020204030204" pitchFamily="34" charset="0"/>
              </a:rPr>
              <a:t> that I typically use:  </a:t>
            </a:r>
          </a:p>
          <a:p>
            <a:pPr marL="457200" marR="0">
              <a:lnSpc>
                <a:spcPct val="107000"/>
              </a:lnSpc>
              <a:spcBef>
                <a:spcPts val="0"/>
              </a:spcBef>
              <a:spcAft>
                <a:spcPts val="0"/>
              </a:spcAft>
            </a:pPr>
            <a:r>
              <a:rPr lang="en-US" sz="3200" u="sng" dirty="0">
                <a:solidFill>
                  <a:srgbClr val="0000FF"/>
                </a:solidFill>
                <a:effectLst/>
                <a:latin typeface="Segoe UI" panose="020B0502040204020203" pitchFamily="34" charset="0"/>
                <a:ea typeface="Times New Roman" panose="02020603050405020304" pitchFamily="18" charset="0"/>
                <a:hlinkClick r:id="rId2"/>
              </a:rPr>
              <a:t>www.Biblegateway.</a:t>
            </a:r>
            <a:r>
              <a:rPr lang="en-US" sz="3200" u="sng" dirty="0">
                <a:solidFill>
                  <a:srgbClr val="0000FF"/>
                </a:solidFill>
                <a:effectLst/>
                <a:latin typeface="Segoe UI" panose="020B0502040204020203" pitchFamily="34" charset="0"/>
                <a:ea typeface="Times New Roman" panose="02020603050405020304" pitchFamily="18" charset="0"/>
              </a:rPr>
              <a:t>com</a:t>
            </a:r>
            <a:endParaRPr lang="en-US" sz="3200" dirty="0">
              <a:effectLst/>
              <a:latin typeface="Segoe UI" panose="020B0502040204020203" pitchFamily="34" charset="0"/>
              <a:ea typeface="Calibri" panose="020F0502020204030204" pitchFamily="34" charset="0"/>
            </a:endParaRPr>
          </a:p>
          <a:p>
            <a:pPr marL="457200" marR="0">
              <a:lnSpc>
                <a:spcPct val="107000"/>
              </a:lnSpc>
              <a:spcBef>
                <a:spcPts val="0"/>
              </a:spcBef>
              <a:spcAft>
                <a:spcPts val="0"/>
              </a:spcAft>
            </a:pPr>
            <a:r>
              <a:rPr lang="en-US" sz="3200" u="sng" dirty="0">
                <a:solidFill>
                  <a:srgbClr val="0000FF"/>
                </a:solidFill>
                <a:effectLst/>
                <a:latin typeface="Segoe UI" panose="020B0502040204020203" pitchFamily="34" charset="0"/>
                <a:ea typeface="Times New Roman" panose="02020603050405020304" pitchFamily="18" charset="0"/>
                <a:hlinkClick r:id="rId3"/>
              </a:rPr>
              <a:t>www.BibleHub.com</a:t>
            </a:r>
            <a:r>
              <a:rPr lang="en-US" sz="3200" dirty="0">
                <a:effectLst/>
                <a:latin typeface="Segoe UI" panose="020B0502040204020203" pitchFamily="34" charset="0"/>
                <a:ea typeface="Times New Roman" panose="02020603050405020304" pitchFamily="18" charset="0"/>
              </a:rPr>
              <a:t> </a:t>
            </a:r>
            <a:endParaRPr lang="en-US" sz="3200" dirty="0">
              <a:effectLst/>
              <a:latin typeface="Segoe UI" panose="020B0502040204020203" pitchFamily="34" charset="0"/>
              <a:ea typeface="Calibri" panose="020F0502020204030204" pitchFamily="34" charset="0"/>
            </a:endParaRPr>
          </a:p>
          <a:p>
            <a:pPr marL="457200" marR="0">
              <a:lnSpc>
                <a:spcPct val="107000"/>
              </a:lnSpc>
              <a:spcBef>
                <a:spcPts val="0"/>
              </a:spcBef>
              <a:spcAft>
                <a:spcPts val="0"/>
              </a:spcAft>
            </a:pPr>
            <a:r>
              <a:rPr lang="en-US" sz="3200" u="sng" dirty="0">
                <a:solidFill>
                  <a:srgbClr val="0000FF"/>
                </a:solidFill>
                <a:effectLst/>
                <a:latin typeface="Segoe UI" panose="020B0502040204020203" pitchFamily="34" charset="0"/>
                <a:ea typeface="Times New Roman" panose="02020603050405020304" pitchFamily="18" charset="0"/>
                <a:hlinkClick r:id="rId4"/>
              </a:rPr>
              <a:t>www.gotquestions.org</a:t>
            </a:r>
            <a:r>
              <a:rPr lang="en-US" sz="3200" dirty="0">
                <a:effectLst/>
                <a:latin typeface="Segoe UI" panose="020B0502040204020203" pitchFamily="34" charset="0"/>
                <a:ea typeface="Times New Roman" panose="02020603050405020304" pitchFamily="18" charset="0"/>
              </a:rPr>
              <a:t>; </a:t>
            </a:r>
            <a:endParaRPr lang="en-US" sz="3200" dirty="0">
              <a:effectLst/>
              <a:latin typeface="Segoe UI" panose="020B0502040204020203" pitchFamily="34" charset="0"/>
              <a:ea typeface="Calibri" panose="020F0502020204030204" pitchFamily="34" charset="0"/>
            </a:endParaRPr>
          </a:p>
          <a:p>
            <a:pPr marL="457200" marR="0">
              <a:lnSpc>
                <a:spcPct val="107000"/>
              </a:lnSpc>
              <a:spcBef>
                <a:spcPts val="0"/>
              </a:spcBef>
              <a:spcAft>
                <a:spcPts val="0"/>
              </a:spcAft>
            </a:pPr>
            <a:r>
              <a:rPr lang="en-US" sz="3200" u="sng" dirty="0">
                <a:solidFill>
                  <a:srgbClr val="0000FF"/>
                </a:solidFill>
                <a:effectLst/>
                <a:latin typeface="Segoe UI" panose="020B0502040204020203" pitchFamily="34" charset="0"/>
                <a:ea typeface="Times New Roman" panose="02020603050405020304" pitchFamily="18" charset="0"/>
                <a:hlinkClick r:id="rId5"/>
              </a:rPr>
              <a:t>https://Bible.org/book/about-Bibleorg</a:t>
            </a:r>
            <a:r>
              <a:rPr lang="en-US" sz="3200" u="sng" dirty="0">
                <a:solidFill>
                  <a:srgbClr val="0000FF"/>
                </a:solidFill>
                <a:effectLst/>
                <a:latin typeface="Segoe UI" panose="020B0502040204020203" pitchFamily="34" charset="0"/>
                <a:ea typeface="Calibri" panose="020F0502020204030204" pitchFamily="34" charset="0"/>
              </a:rPr>
              <a:t>.; </a:t>
            </a:r>
            <a:endParaRPr lang="en-US" sz="3200" dirty="0">
              <a:effectLst/>
              <a:latin typeface="Segoe UI" panose="020B0502040204020203" pitchFamily="34" charset="0"/>
              <a:ea typeface="Calibri" panose="020F0502020204030204" pitchFamily="34" charset="0"/>
            </a:endParaRPr>
          </a:p>
          <a:p>
            <a:pPr marL="457200" marR="0">
              <a:lnSpc>
                <a:spcPct val="107000"/>
              </a:lnSpc>
              <a:spcBef>
                <a:spcPts val="0"/>
              </a:spcBef>
              <a:spcAft>
                <a:spcPts val="0"/>
              </a:spcAft>
            </a:pPr>
            <a:r>
              <a:rPr lang="en-US" sz="3200" u="sng" dirty="0">
                <a:solidFill>
                  <a:srgbClr val="0000FF"/>
                </a:solidFill>
                <a:effectLst/>
                <a:latin typeface="Segoe UI" panose="020B0502040204020203" pitchFamily="34" charset="0"/>
                <a:ea typeface="Calibri" panose="020F0502020204030204" pitchFamily="34" charset="0"/>
                <a:hlinkClick r:id="rId6"/>
              </a:rPr>
              <a:t>www.</a:t>
            </a:r>
            <a:r>
              <a:rPr lang="en-US" sz="3200" u="sng" dirty="0">
                <a:solidFill>
                  <a:srgbClr val="0000FF"/>
                </a:solidFill>
                <a:latin typeface="Segoe UI" panose="020B0502040204020203" pitchFamily="34" charset="0"/>
                <a:ea typeface="Calibri" panose="020F0502020204030204" pitchFamily="34" charset="0"/>
                <a:hlinkClick r:id="rId6">
                  <a:extLst>
                    <a:ext uri="{A12FA001-AC4F-418D-AE19-62706E023703}">
                      <ahyp:hlinkClr xmlns:ahyp="http://schemas.microsoft.com/office/drawing/2018/hyperlinkcolor" val="tx"/>
                    </a:ext>
                  </a:extLst>
                </a:hlinkClick>
              </a:rPr>
              <a:t>grace</a:t>
            </a:r>
            <a:r>
              <a:rPr lang="en-US" sz="3200" u="sng" dirty="0">
                <a:solidFill>
                  <a:srgbClr val="0000FF"/>
                </a:solidFill>
                <a:latin typeface="Segoe UI" panose="020B0502040204020203" pitchFamily="34" charset="0"/>
                <a:ea typeface="Calibri" panose="020F0502020204030204" pitchFamily="34" charset="0"/>
              </a:rPr>
              <a:t>toyou.org – </a:t>
            </a:r>
            <a:r>
              <a:rPr lang="en-US" sz="3200" u="sng" dirty="0">
                <a:solidFill>
                  <a:srgbClr val="0000FF"/>
                </a:solidFill>
                <a:latin typeface="Segoe UI" panose="020B0502040204020203" pitchFamily="34" charset="0"/>
                <a:ea typeface="Calibri" panose="020F0502020204030204" pitchFamily="34" charset="0"/>
                <a:hlinkClick r:id="rId7"/>
              </a:rPr>
              <a:t>www.gty.org</a:t>
            </a:r>
            <a:endParaRPr lang="en-US" sz="3200" u="sng" dirty="0">
              <a:solidFill>
                <a:srgbClr val="0000FF"/>
              </a:solidFill>
              <a:latin typeface="Segoe UI" panose="020B0502040204020203" pitchFamily="34" charset="0"/>
              <a:ea typeface="Calibri" panose="020F0502020204030204" pitchFamily="34" charset="0"/>
            </a:endParaRPr>
          </a:p>
          <a:p>
            <a:pPr marL="457200" marR="0">
              <a:lnSpc>
                <a:spcPct val="107000"/>
              </a:lnSpc>
              <a:spcBef>
                <a:spcPts val="0"/>
              </a:spcBef>
              <a:spcAft>
                <a:spcPts val="0"/>
              </a:spcAft>
            </a:pPr>
            <a:r>
              <a:rPr lang="en-US" sz="3200" u="sng" dirty="0">
                <a:solidFill>
                  <a:srgbClr val="0000FF"/>
                </a:solidFill>
                <a:latin typeface="Segoe UI" panose="020B0502040204020203" pitchFamily="34" charset="0"/>
                <a:ea typeface="Times New Roman" panose="02020603050405020304" pitchFamily="18" charset="0"/>
                <a:hlinkClick r:id="rId8"/>
              </a:rPr>
              <a:t>https://www.ploughboy.org/</a:t>
            </a:r>
            <a:r>
              <a:rPr lang="en-US" sz="3200" dirty="0">
                <a:latin typeface="Segoe UI" panose="020B0502040204020203" pitchFamily="34" charset="0"/>
                <a:ea typeface="Times New Roman" panose="02020603050405020304" pitchFamily="18" charset="0"/>
              </a:rPr>
              <a:t> website; note: </a:t>
            </a:r>
            <a:r>
              <a:rPr lang="en-US" sz="3200" i="1" dirty="0">
                <a:latin typeface="Segoe UI" panose="020B0502040204020203" pitchFamily="34" charset="0"/>
                <a:ea typeface="Times New Roman" panose="02020603050405020304" pitchFamily="18" charset="0"/>
              </a:rPr>
              <a:t>“The I phone app has the map interactive map features- the website does not</a:t>
            </a:r>
            <a:r>
              <a:rPr lang="en-US" sz="3200" dirty="0">
                <a:latin typeface="Segoe UI" panose="020B0502040204020203" pitchFamily="34" charset="0"/>
                <a:ea typeface="Times New Roman" panose="02020603050405020304" pitchFamily="18" charset="0"/>
              </a:rPr>
              <a:t>.; </a:t>
            </a:r>
            <a:endParaRPr lang="en-US" sz="3200" u="sng" dirty="0">
              <a:solidFill>
                <a:srgbClr val="0000FF"/>
              </a:solidFill>
              <a:latin typeface="Segoe UI" panose="020B0502040204020203" pitchFamily="34" charset="0"/>
              <a:ea typeface="Calibri" panose="020F0502020204030204" pitchFamily="34" charset="0"/>
            </a:endParaRPr>
          </a:p>
          <a:p>
            <a:pPr marR="0" indent="0">
              <a:lnSpc>
                <a:spcPct val="107000"/>
              </a:lnSpc>
              <a:spcBef>
                <a:spcPts val="0"/>
              </a:spcBef>
              <a:spcAft>
                <a:spcPts val="0"/>
              </a:spcAft>
              <a:buNone/>
            </a:pPr>
            <a:endParaRPr lang="en-US" dirty="0"/>
          </a:p>
        </p:txBody>
      </p:sp>
    </p:spTree>
    <p:extLst>
      <p:ext uri="{BB962C8B-B14F-4D97-AF65-F5344CB8AC3E}">
        <p14:creationId xmlns:p14="http://schemas.microsoft.com/office/powerpoint/2010/main" val="52466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3F3B0-53E1-D76D-CEBE-342DF1701312}"/>
              </a:ext>
            </a:extLst>
          </p:cNvPr>
          <p:cNvSpPr>
            <a:spLocks noGrp="1"/>
          </p:cNvSpPr>
          <p:nvPr>
            <p:ph type="title"/>
          </p:nvPr>
        </p:nvSpPr>
        <p:spPr>
          <a:xfrm>
            <a:off x="838200" y="365126"/>
            <a:ext cx="10515600" cy="722270"/>
          </a:xfrm>
        </p:spPr>
        <p:txBody>
          <a:bodyPr/>
          <a:lstStyle/>
          <a:p>
            <a:pPr algn="ctr"/>
            <a:r>
              <a:rPr lang="en-US" b="1" dirty="0"/>
              <a:t>I Phone Resources / Applications</a:t>
            </a:r>
          </a:p>
        </p:txBody>
      </p:sp>
      <p:sp>
        <p:nvSpPr>
          <p:cNvPr id="3" name="Content Placeholder 2">
            <a:extLst>
              <a:ext uri="{FF2B5EF4-FFF2-40B4-BE49-F238E27FC236}">
                <a16:creationId xmlns:a16="http://schemas.microsoft.com/office/drawing/2014/main" id="{C5F2973C-913D-D790-099A-CDDE5D18C764}"/>
              </a:ext>
            </a:extLst>
          </p:cNvPr>
          <p:cNvSpPr>
            <a:spLocks noGrp="1"/>
          </p:cNvSpPr>
          <p:nvPr>
            <p:ph idx="1"/>
          </p:nvPr>
        </p:nvSpPr>
        <p:spPr>
          <a:xfrm>
            <a:off x="838200" y="1087396"/>
            <a:ext cx="10515600" cy="5089567"/>
          </a:xfrm>
        </p:spPr>
        <p:txBody>
          <a:bodyPr>
            <a:normAutofit lnSpcReduction="10000"/>
          </a:bodyPr>
          <a:lstStyle/>
          <a:p>
            <a:pPr marL="742950" marR="0" lvl="1" indent="-285750">
              <a:lnSpc>
                <a:spcPct val="107000"/>
              </a:lnSpc>
              <a:spcBef>
                <a:spcPts val="0"/>
              </a:spcBef>
              <a:spcAft>
                <a:spcPts val="0"/>
              </a:spcAft>
              <a:buFont typeface="Symbol" panose="05050102010706020507" pitchFamily="18" charset="2"/>
              <a:buChar char=""/>
            </a:pPr>
            <a:r>
              <a:rPr lang="en-US" sz="2800" u="sng" dirty="0">
                <a:solidFill>
                  <a:srgbClr val="0000FF"/>
                </a:solidFill>
                <a:effectLst/>
                <a:latin typeface="Segoe UI" panose="020B0502040204020203" pitchFamily="34" charset="0"/>
                <a:ea typeface="Calibri" panose="020F0502020204030204" pitchFamily="34" charset="0"/>
              </a:rPr>
              <a:t>Plano Bible Chapel- Dr. Thomas Constable’s </a:t>
            </a:r>
            <a:r>
              <a:rPr lang="en-US" sz="2800" dirty="0">
                <a:effectLst/>
                <a:latin typeface="Segoe UI" panose="020B0502040204020203" pitchFamily="34" charset="0"/>
                <a:ea typeface="Calibri" panose="020F0502020204030204" pitchFamily="34" charset="0"/>
              </a:rPr>
              <a:t>Notes</a:t>
            </a:r>
            <a:r>
              <a:rPr lang="en-US" sz="2800" dirty="0">
                <a:effectLst/>
                <a:latin typeface="Segoe UI" panose="020B0502040204020203" pitchFamily="34" charset="0"/>
                <a:ea typeface="Times New Roman" panose="02020603050405020304" pitchFamily="18" charset="0"/>
              </a:rPr>
              <a:t>-  </a:t>
            </a:r>
            <a:r>
              <a:rPr lang="en-US" sz="3200" dirty="0">
                <a:latin typeface="Segoe UI" panose="020B0502040204020203" pitchFamily="34" charset="0"/>
                <a:ea typeface="Calibri" panose="020F0502020204030204" pitchFamily="34" charset="0"/>
              </a:rPr>
              <a:t> there is </a:t>
            </a:r>
            <a:r>
              <a:rPr lang="en-US" sz="2800" dirty="0">
                <a:effectLst/>
                <a:latin typeface="Segoe UI" panose="020B0502040204020203" pitchFamily="34" charset="0"/>
                <a:ea typeface="Times New Roman" panose="02020603050405020304" pitchFamily="18" charset="0"/>
              </a:rPr>
              <a:t>no iOS.  app  available to my knowledge. </a:t>
            </a:r>
            <a:r>
              <a:rPr lang="en-US" sz="2800" u="sng" dirty="0">
                <a:solidFill>
                  <a:srgbClr val="0000FF"/>
                </a:solidFill>
                <a:effectLst/>
                <a:latin typeface="Segoe UI" panose="020B0502040204020203"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https://planoBiblechapel.org/constable-notes</a:t>
            </a:r>
            <a:r>
              <a:rPr lang="en-US" sz="2800" u="sng" dirty="0">
                <a:solidFill>
                  <a:srgbClr val="0563C1"/>
                </a:solidFill>
                <a:effectLst/>
                <a:latin typeface="Segoe UI" panose="020B0502040204020203"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a:t>
            </a:r>
            <a:r>
              <a:rPr lang="en-US" sz="2800" dirty="0">
                <a:effectLst/>
                <a:latin typeface="Segoe UI" panose="020B0502040204020203" pitchFamily="34" charset="0"/>
                <a:ea typeface="Times New Roman" panose="02020603050405020304" pitchFamily="18" charset="0"/>
              </a:rPr>
              <a:t>but it can be downloaded onto favorites in your phone library</a:t>
            </a:r>
            <a:r>
              <a:rPr lang="en-US" sz="2800" u="sng" dirty="0">
                <a:solidFill>
                  <a:srgbClr val="0000FF"/>
                </a:solidFill>
                <a:effectLst/>
                <a:latin typeface="Segoe UI" panose="020B0502040204020203" pitchFamily="34" charset="0"/>
                <a:ea typeface="Times New Roman" panose="02020603050405020304" pitchFamily="18" charset="0"/>
              </a:rPr>
              <a:t>; </a:t>
            </a:r>
            <a:endParaRPr lang="en-US" sz="2800" dirty="0">
              <a:effectLst/>
              <a:latin typeface="Segoe UI" panose="020B0502040204020203" pitchFamily="34" charset="0"/>
              <a:ea typeface="Calibri" panose="020F0502020204030204" pitchFamily="34" charset="0"/>
            </a:endParaRPr>
          </a:p>
          <a:p>
            <a:pPr marL="914400" marR="0">
              <a:lnSpc>
                <a:spcPct val="107000"/>
              </a:lnSpc>
              <a:spcBef>
                <a:spcPts val="0"/>
              </a:spcBef>
              <a:spcAft>
                <a:spcPts val="0"/>
              </a:spcAft>
            </a:pPr>
            <a:r>
              <a:rPr lang="en-US" u="sng" dirty="0">
                <a:solidFill>
                  <a:srgbClr val="0000FF"/>
                </a:solidFill>
                <a:effectLst/>
                <a:latin typeface="Segoe UI" panose="020B0502040204020203" pitchFamily="34" charset="0"/>
                <a:ea typeface="Calibri" panose="020F0502020204030204" pitchFamily="34" charset="0"/>
              </a:rPr>
              <a:t>Bible gateway app;  </a:t>
            </a:r>
            <a:endParaRPr lang="en-US" dirty="0">
              <a:effectLst/>
              <a:latin typeface="Segoe UI" panose="020B0502040204020203" pitchFamily="34" charset="0"/>
              <a:ea typeface="Calibri" panose="020F0502020204030204" pitchFamily="34" charset="0"/>
            </a:endParaRPr>
          </a:p>
          <a:p>
            <a:pPr marL="914400" marR="0">
              <a:lnSpc>
                <a:spcPct val="107000"/>
              </a:lnSpc>
              <a:spcBef>
                <a:spcPts val="0"/>
              </a:spcBef>
              <a:spcAft>
                <a:spcPts val="0"/>
              </a:spcAft>
            </a:pPr>
            <a:r>
              <a:rPr lang="en-US" u="sng" dirty="0">
                <a:solidFill>
                  <a:srgbClr val="0000FF"/>
                </a:solidFill>
                <a:effectLst/>
                <a:latin typeface="Segoe UI" panose="020B0502040204020203" pitchFamily="34" charset="0"/>
                <a:ea typeface="Calibri" panose="020F0502020204030204" pitchFamily="34" charset="0"/>
              </a:rPr>
              <a:t>Bible hub app;  </a:t>
            </a:r>
            <a:endParaRPr lang="en-US" dirty="0">
              <a:effectLst/>
              <a:latin typeface="Segoe UI" panose="020B0502040204020203" pitchFamily="34" charset="0"/>
              <a:ea typeface="Calibri" panose="020F0502020204030204" pitchFamily="34" charset="0"/>
            </a:endParaRPr>
          </a:p>
          <a:p>
            <a:pPr marL="914400" marR="0">
              <a:lnSpc>
                <a:spcPct val="107000"/>
              </a:lnSpc>
              <a:spcBef>
                <a:spcPts val="0"/>
              </a:spcBef>
              <a:spcAft>
                <a:spcPts val="0"/>
              </a:spcAft>
            </a:pPr>
            <a:r>
              <a:rPr lang="en-US" u="sng" dirty="0">
                <a:solidFill>
                  <a:srgbClr val="0000FF"/>
                </a:solidFill>
                <a:effectLst/>
                <a:latin typeface="Segoe UI" panose="020B0502040204020203" pitchFamily="34" charset="0"/>
                <a:ea typeface="Calibri" panose="020F0502020204030204" pitchFamily="34" charset="0"/>
              </a:rPr>
              <a:t>ploughboy app, - in the App store as “Bible Map”</a:t>
            </a:r>
            <a:endParaRPr lang="en-US" dirty="0">
              <a:effectLst/>
              <a:latin typeface="Segoe UI" panose="020B0502040204020203" pitchFamily="34" charset="0"/>
              <a:ea typeface="Calibri" panose="020F0502020204030204" pitchFamily="34" charset="0"/>
            </a:endParaRPr>
          </a:p>
          <a:p>
            <a:pPr marL="914400" marR="0">
              <a:lnSpc>
                <a:spcPct val="107000"/>
              </a:lnSpc>
              <a:spcBef>
                <a:spcPts val="0"/>
              </a:spcBef>
              <a:spcAft>
                <a:spcPts val="0"/>
              </a:spcAft>
            </a:pPr>
            <a:r>
              <a:rPr lang="en-US" u="sng" dirty="0">
                <a:solidFill>
                  <a:srgbClr val="0000FF"/>
                </a:solidFill>
                <a:effectLst/>
                <a:latin typeface="Segoe UI" panose="020B0502040204020203" pitchFamily="34" charset="0"/>
                <a:ea typeface="Calibri" panose="020F0502020204030204" pitchFamily="34" charset="0"/>
              </a:rPr>
              <a:t>gotquestions.org, app;  </a:t>
            </a:r>
            <a:endParaRPr lang="en-US" dirty="0">
              <a:effectLst/>
              <a:latin typeface="Segoe UI" panose="020B0502040204020203" pitchFamily="34" charset="0"/>
              <a:ea typeface="Calibri" panose="020F0502020204030204" pitchFamily="34" charset="0"/>
            </a:endParaRPr>
          </a:p>
          <a:p>
            <a:pPr marL="914400" marR="0">
              <a:lnSpc>
                <a:spcPct val="107000"/>
              </a:lnSpc>
              <a:spcBef>
                <a:spcPts val="0"/>
              </a:spcBef>
              <a:spcAft>
                <a:spcPts val="0"/>
              </a:spcAft>
            </a:pPr>
            <a:r>
              <a:rPr lang="en-US" u="sng" dirty="0">
                <a:solidFill>
                  <a:srgbClr val="0000FF"/>
                </a:solidFill>
                <a:effectLst/>
                <a:latin typeface="Segoe UI" panose="020B0502040204020203" pitchFamily="34" charset="0"/>
                <a:ea typeface="Calibri" panose="020F0502020204030204" pitchFamily="34" charset="0"/>
              </a:rPr>
              <a:t>John MacArthur Study Bible with Notes app,</a:t>
            </a:r>
            <a:r>
              <a:rPr lang="en-US" u="sng" dirty="0">
                <a:solidFill>
                  <a:srgbClr val="0000FF"/>
                </a:solidFill>
                <a:effectLst/>
                <a:latin typeface="Segoe UI" panose="020B0502040204020203" pitchFamily="34" charset="0"/>
                <a:ea typeface="Times New Roman" panose="02020603050405020304" pitchFamily="18" charset="0"/>
              </a:rPr>
              <a:t>; </a:t>
            </a:r>
            <a:r>
              <a:rPr lang="en-US" dirty="0">
                <a:effectLst/>
                <a:latin typeface="Segoe UI" panose="020B0502040204020203" pitchFamily="34" charset="0"/>
                <a:ea typeface="Times New Roman" panose="02020603050405020304" pitchFamily="18" charset="0"/>
              </a:rPr>
              <a:t>Grace to you Ministries, Dr. John MacArthur- </a:t>
            </a:r>
            <a:r>
              <a:rPr lang="en-US" u="sng" dirty="0">
                <a:solidFill>
                  <a:srgbClr val="0000FF"/>
                </a:solidFill>
                <a:effectLst/>
                <a:latin typeface="Segoe UI" panose="020B0502040204020203"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https://www.gracetoyou.org/</a:t>
            </a:r>
            <a:r>
              <a:rPr lang="en-US" u="none" strike="noStrike" dirty="0">
                <a:solidFill>
                  <a:srgbClr val="0000FF"/>
                </a:solidFill>
                <a:effectLst/>
                <a:latin typeface="Segoe UI" panose="020B0502040204020203" pitchFamily="34" charset="0"/>
                <a:ea typeface="Calibri" panose="020F0502020204030204" pitchFamily="34" charset="0"/>
              </a:rPr>
              <a:t> </a:t>
            </a:r>
            <a:endParaRPr lang="en-US" dirty="0">
              <a:solidFill>
                <a:srgbClr val="0000FF"/>
              </a:solidFill>
              <a:effectLst/>
              <a:latin typeface="Segoe UI" panose="020B0502040204020203" pitchFamily="34" charset="0"/>
              <a:ea typeface="Calibri" panose="020F0502020204030204" pitchFamily="34" charset="0"/>
            </a:endParaRPr>
          </a:p>
          <a:p>
            <a:endParaRPr lang="en-US" dirty="0"/>
          </a:p>
          <a:p>
            <a:endParaRPr lang="en-US" dirty="0"/>
          </a:p>
        </p:txBody>
      </p:sp>
    </p:spTree>
    <p:extLst>
      <p:ext uri="{BB962C8B-B14F-4D97-AF65-F5344CB8AC3E}">
        <p14:creationId xmlns:p14="http://schemas.microsoft.com/office/powerpoint/2010/main" val="94323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25983-CEA6-1C05-AC2F-8E0F93C2E5FF}"/>
              </a:ext>
            </a:extLst>
          </p:cNvPr>
          <p:cNvSpPr>
            <a:spLocks noGrp="1"/>
          </p:cNvSpPr>
          <p:nvPr>
            <p:ph type="title"/>
          </p:nvPr>
        </p:nvSpPr>
        <p:spPr>
          <a:xfrm>
            <a:off x="838200" y="365125"/>
            <a:ext cx="10515600" cy="1602219"/>
          </a:xfrm>
        </p:spPr>
        <p:txBody>
          <a:bodyPr>
            <a:normAutofit fontScale="90000"/>
          </a:bodyPr>
          <a:lstStyle/>
          <a:p>
            <a:pPr algn="ctr"/>
            <a:r>
              <a:rPr lang="en-US" b="1" dirty="0"/>
              <a:t>Other Online Resources: </a:t>
            </a:r>
            <a:br>
              <a:rPr lang="en-US" b="1" dirty="0"/>
            </a:br>
            <a:r>
              <a:rPr lang="en-US" b="1" dirty="0"/>
              <a:t>Maps, Pictures, Explanations</a:t>
            </a:r>
            <a:br>
              <a:rPr lang="en-US" b="1" dirty="0"/>
            </a:br>
            <a:endParaRPr lang="en-US" b="1" dirty="0"/>
          </a:p>
        </p:txBody>
      </p:sp>
      <p:sp>
        <p:nvSpPr>
          <p:cNvPr id="3" name="Content Placeholder 2">
            <a:extLst>
              <a:ext uri="{FF2B5EF4-FFF2-40B4-BE49-F238E27FC236}">
                <a16:creationId xmlns:a16="http://schemas.microsoft.com/office/drawing/2014/main" id="{1F1D45A3-7020-A7A4-C1E7-0C5729112F64}"/>
              </a:ext>
            </a:extLst>
          </p:cNvPr>
          <p:cNvSpPr>
            <a:spLocks noGrp="1"/>
          </p:cNvSpPr>
          <p:nvPr>
            <p:ph idx="1"/>
          </p:nvPr>
        </p:nvSpPr>
        <p:spPr>
          <a:xfrm>
            <a:off x="838200" y="1252151"/>
            <a:ext cx="10515600" cy="4924812"/>
          </a:xfrm>
        </p:spPr>
        <p:txBody>
          <a:bodyPr>
            <a:normAutofit/>
          </a:bodyPr>
          <a:lstStyle/>
          <a:p>
            <a:pPr marL="0" marR="0" lvl="0" indent="0">
              <a:lnSpc>
                <a:spcPct val="107000"/>
              </a:lnSpc>
              <a:spcBef>
                <a:spcPts val="0"/>
              </a:spcBef>
              <a:spcAft>
                <a:spcPts val="0"/>
              </a:spcAft>
              <a:buNone/>
            </a:pPr>
            <a:endParaRPr lang="en-US" sz="3200" b="1" u="sng" dirty="0">
              <a:effectLst/>
              <a:latin typeface="Segoe UI" panose="020B0502040204020203" pitchFamily="34" charset="0"/>
              <a:ea typeface="Calibri" panose="020F0502020204030204" pitchFamily="34" charset="0"/>
            </a:endParaRPr>
          </a:p>
          <a:p>
            <a:pPr marR="0" indent="0">
              <a:lnSpc>
                <a:spcPct val="107000"/>
              </a:lnSpc>
              <a:spcBef>
                <a:spcPts val="0"/>
              </a:spcBef>
              <a:spcAft>
                <a:spcPts val="0"/>
              </a:spcAft>
              <a:buNone/>
            </a:pPr>
            <a:r>
              <a:rPr lang="en-US" sz="3200" u="sng" dirty="0">
                <a:solidFill>
                  <a:srgbClr val="0000FF"/>
                </a:solidFill>
                <a:effectLst/>
                <a:latin typeface="Segoe UI" panose="020B0502040204020203" pitchFamily="34" charset="0"/>
                <a:ea typeface="Calibri" panose="020F0502020204030204" pitchFamily="34" charset="0"/>
              </a:rPr>
              <a:t> </a:t>
            </a:r>
          </a:p>
          <a:p>
            <a:pPr marR="0" indent="0" algn="ctr">
              <a:lnSpc>
                <a:spcPct val="107000"/>
              </a:lnSpc>
              <a:spcBef>
                <a:spcPts val="0"/>
              </a:spcBef>
              <a:spcAft>
                <a:spcPts val="0"/>
              </a:spcAft>
              <a:buNone/>
            </a:pPr>
            <a:r>
              <a:rPr lang="en-US" sz="3200" dirty="0">
                <a:effectLst/>
                <a:latin typeface="Segoe UI" panose="020B0502040204020203" pitchFamily="34" charset="0"/>
                <a:ea typeface="Calibri" panose="020F0502020204030204" pitchFamily="34" charset="0"/>
                <a:hlinkClick r:id="rId2"/>
              </a:rPr>
              <a:t>https://www.generationword.com/jerusalem101/1-biblical-jerusalem.html</a:t>
            </a:r>
            <a:endParaRPr lang="en-US" sz="3200" dirty="0">
              <a:effectLst/>
              <a:latin typeface="Segoe UI" panose="020B0502040204020203" pitchFamily="34" charset="0"/>
              <a:ea typeface="Calibri" panose="020F0502020204030204" pitchFamily="34" charset="0"/>
            </a:endParaRPr>
          </a:p>
          <a:p>
            <a:pPr marR="0" indent="0">
              <a:lnSpc>
                <a:spcPct val="107000"/>
              </a:lnSpc>
              <a:spcBef>
                <a:spcPts val="0"/>
              </a:spcBef>
              <a:spcAft>
                <a:spcPts val="0"/>
              </a:spcAft>
              <a:buNone/>
            </a:pPr>
            <a:endParaRPr lang="en-US" dirty="0"/>
          </a:p>
        </p:txBody>
      </p:sp>
    </p:spTree>
    <p:extLst>
      <p:ext uri="{BB962C8B-B14F-4D97-AF65-F5344CB8AC3E}">
        <p14:creationId xmlns:p14="http://schemas.microsoft.com/office/powerpoint/2010/main" val="62095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32C8D0-6405-646B-5102-6DE98062B6E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259540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3E3E-9298-A4ED-693E-7FCC205A2DEC}"/>
              </a:ext>
            </a:extLst>
          </p:cNvPr>
          <p:cNvSpPr>
            <a:spLocks noGrp="1"/>
          </p:cNvSpPr>
          <p:nvPr>
            <p:ph type="title"/>
          </p:nvPr>
        </p:nvSpPr>
        <p:spPr>
          <a:xfrm>
            <a:off x="838200" y="365126"/>
            <a:ext cx="10515600" cy="1195660"/>
          </a:xfrm>
        </p:spPr>
        <p:txBody>
          <a:bodyPr>
            <a:normAutofit fontScale="90000"/>
          </a:bodyPr>
          <a:lstStyle/>
          <a:p>
            <a:pPr algn="ctr"/>
            <a:r>
              <a:rPr lang="en-US" b="1" dirty="0"/>
              <a:t>Other Online Resources</a:t>
            </a:r>
            <a:br>
              <a:rPr lang="en-US" b="1" dirty="0"/>
            </a:br>
            <a:r>
              <a:rPr lang="en-US" b="1" dirty="0"/>
              <a:t>Ancient Israel- </a:t>
            </a:r>
          </a:p>
        </p:txBody>
      </p:sp>
      <p:sp>
        <p:nvSpPr>
          <p:cNvPr id="3" name="Content Placeholder 2">
            <a:extLst>
              <a:ext uri="{FF2B5EF4-FFF2-40B4-BE49-F238E27FC236}">
                <a16:creationId xmlns:a16="http://schemas.microsoft.com/office/drawing/2014/main" id="{A8BA184A-216F-23F6-44E3-BBC2F0CB4D3F}"/>
              </a:ext>
            </a:extLst>
          </p:cNvPr>
          <p:cNvSpPr>
            <a:spLocks noGrp="1"/>
          </p:cNvSpPr>
          <p:nvPr>
            <p:ph idx="1"/>
          </p:nvPr>
        </p:nvSpPr>
        <p:spPr/>
        <p:txBody>
          <a:bodyPr/>
          <a:lstStyle/>
          <a:p>
            <a:r>
              <a:rPr lang="en-US" dirty="0">
                <a:hlinkClick r:id="rId2"/>
              </a:rPr>
              <a:t>https://www.generationword.com/Israel/Israel_site_page.htm</a:t>
            </a:r>
          </a:p>
          <a:p>
            <a:endParaRPr lang="en-US" dirty="0">
              <a:hlinkClick r:id="rId2"/>
            </a:endParaRPr>
          </a:p>
          <a:p>
            <a:pPr marL="0" indent="0">
              <a:buNone/>
            </a:pPr>
            <a:r>
              <a:rPr lang="en-US" dirty="0"/>
              <a:t>Disclaimer- I found this site for maps and charts of ancient Israel. </a:t>
            </a:r>
          </a:p>
          <a:p>
            <a:pPr marL="0" indent="0">
              <a:buNone/>
            </a:pPr>
            <a:r>
              <a:rPr lang="en-US" dirty="0"/>
              <a:t>The doctrinal content </a:t>
            </a:r>
            <a:r>
              <a:rPr lang="en-US" u="sng" dirty="0"/>
              <a:t>has not been </a:t>
            </a:r>
            <a:r>
              <a:rPr lang="en-US" dirty="0"/>
              <a:t>vetted although I have read the introductory material and the statement of faith. </a:t>
            </a:r>
          </a:p>
        </p:txBody>
      </p:sp>
    </p:spTree>
    <p:extLst>
      <p:ext uri="{BB962C8B-B14F-4D97-AF65-F5344CB8AC3E}">
        <p14:creationId xmlns:p14="http://schemas.microsoft.com/office/powerpoint/2010/main" val="11957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64849E-A48B-F919-C4CC-CE3EDAC5EBB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780962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8DE4EA-2C07-D3BF-E31C-57B7764361E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140322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08CA4-73CA-69EC-F15C-DF7D46B655C4}"/>
              </a:ext>
            </a:extLst>
          </p:cNvPr>
          <p:cNvSpPr>
            <a:spLocks noGrp="1"/>
          </p:cNvSpPr>
          <p:nvPr>
            <p:ph type="title"/>
          </p:nvPr>
        </p:nvSpPr>
        <p:spPr/>
        <p:txBody>
          <a:bodyPr/>
          <a:lstStyle/>
          <a:p>
            <a:pPr algn="ctr"/>
            <a:r>
              <a:rPr lang="en-US" b="1" dirty="0"/>
              <a:t>Israel 101- Modern History of Israel	</a:t>
            </a:r>
          </a:p>
        </p:txBody>
      </p:sp>
      <p:sp>
        <p:nvSpPr>
          <p:cNvPr id="3" name="Content Placeholder 2">
            <a:extLst>
              <a:ext uri="{FF2B5EF4-FFF2-40B4-BE49-F238E27FC236}">
                <a16:creationId xmlns:a16="http://schemas.microsoft.com/office/drawing/2014/main" id="{C3126AF0-DA55-43BA-69D8-E58E3AF14751}"/>
              </a:ext>
            </a:extLst>
          </p:cNvPr>
          <p:cNvSpPr>
            <a:spLocks noGrp="1"/>
          </p:cNvSpPr>
          <p:nvPr>
            <p:ph idx="1"/>
          </p:nvPr>
        </p:nvSpPr>
        <p:spPr/>
        <p:txBody>
          <a:bodyPr>
            <a:normAutofit/>
          </a:bodyPr>
          <a:lstStyle/>
          <a:p>
            <a:pPr marL="0" indent="0" algn="ctr">
              <a:buNone/>
            </a:pPr>
            <a:r>
              <a:rPr lang="en-US" sz="4000" dirty="0">
                <a:hlinkClick r:id="rId2"/>
              </a:rPr>
              <a:t>https://www.standwithus.com/israel101</a:t>
            </a:r>
            <a:endParaRPr lang="en-US" sz="4000" dirty="0"/>
          </a:p>
        </p:txBody>
      </p:sp>
    </p:spTree>
    <p:extLst>
      <p:ext uri="{BB962C8B-B14F-4D97-AF65-F5344CB8AC3E}">
        <p14:creationId xmlns:p14="http://schemas.microsoft.com/office/powerpoint/2010/main" val="2650427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7288</TotalTime>
  <Words>7497</Words>
  <Application>Microsoft Macintosh PowerPoint</Application>
  <PresentationFormat>Widescreen</PresentationFormat>
  <Paragraphs>474</Paragraphs>
  <Slides>100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100</vt:i4>
      </vt:variant>
    </vt:vector>
  </HeadingPairs>
  <TitlesOfParts>
    <vt:vector size="110" baseType="lpstr">
      <vt:lpstr>Arial</vt:lpstr>
      <vt:lpstr>Calibri</vt:lpstr>
      <vt:lpstr>Calibri Light</vt:lpstr>
      <vt:lpstr>Roboto</vt:lpstr>
      <vt:lpstr>Segoe UI</vt:lpstr>
      <vt:lpstr>Segoe UI Variable Display Semib</vt:lpstr>
      <vt:lpstr>Symbol</vt:lpstr>
      <vt:lpstr>system-ui</vt:lpstr>
      <vt:lpstr>Wingdings</vt:lpstr>
      <vt:lpstr>Office Theme</vt:lpstr>
      <vt:lpstr>Loving and Learning How to Study God’s Word</vt:lpstr>
      <vt:lpstr>PowerPoint Presentation</vt:lpstr>
      <vt:lpstr>Loving and Learning How to Study God’s Word</vt:lpstr>
      <vt:lpstr>PowerPoint Presentation</vt:lpstr>
      <vt:lpstr>PowerPoint Presentation</vt:lpstr>
      <vt:lpstr>Study Objectives</vt:lpstr>
      <vt:lpstr>Guidelines and Things to Consider</vt:lpstr>
      <vt:lpstr>Guidelines and Things to Consider</vt:lpstr>
      <vt:lpstr>Our Bible</vt:lpstr>
      <vt:lpstr>Four Common Methods of Studying the Bible  Source: Got questions.org</vt:lpstr>
      <vt:lpstr>Four Common Methods of Studying the Bible Source: Got questions.org</vt:lpstr>
      <vt:lpstr>Four Common Methods of Studying the Bible Source: Got questions.org</vt:lpstr>
      <vt:lpstr>Fast Facts about our Bible</vt:lpstr>
      <vt:lpstr>PowerPoint Presentation</vt:lpstr>
      <vt:lpstr>PowerPoint Presentation</vt:lpstr>
      <vt:lpstr>PowerPoint Presentation</vt:lpstr>
      <vt:lpstr>PowerPoint Presentation</vt:lpstr>
      <vt:lpstr>What Happens When We Study God’s Word</vt:lpstr>
      <vt:lpstr>My Story</vt:lpstr>
      <vt:lpstr>Objective 1 To Learn to accurately handle the Word of God: </vt:lpstr>
      <vt:lpstr> Expository Bible Study:  Discovery   Background Investigation </vt:lpstr>
      <vt:lpstr>PowerPoint Presentation</vt:lpstr>
      <vt:lpstr>PowerPoint Presentation</vt:lpstr>
      <vt:lpstr>Discover the Book Ministries- Dr. John Barnett.  https://www.youtube.com/watch?v=j6Qm8QnqwZk&amp;list=PLSP1IO9h3J7vaPEt28uOpOCGCnDxahyNJ&amp;index=2 </vt:lpstr>
      <vt:lpstr>PowerPoint Presentation</vt:lpstr>
      <vt:lpstr>PowerPoint Presentation</vt:lpstr>
      <vt:lpstr> Become a detective.  Discover the following: </vt:lpstr>
      <vt:lpstr>Become a detective.  Discover the following: </vt:lpstr>
      <vt:lpstr>Become a detective.  Discover the following: </vt:lpstr>
      <vt:lpstr>PowerPoint Presentation</vt:lpstr>
      <vt:lpstr> Four Principles to Follow in Evaluation: </vt:lpstr>
      <vt:lpstr> Four Principles to Follow in Your Evaluation </vt:lpstr>
      <vt:lpstr>C. Application and Correlation: </vt:lpstr>
      <vt:lpstr>PowerPoint Presentation</vt:lpstr>
      <vt:lpstr> Step 1. Putting Concepts into Practice  </vt:lpstr>
      <vt:lpstr>PowerPoint Presentation</vt:lpstr>
      <vt:lpstr>PowerPoint Presentation</vt:lpstr>
      <vt:lpstr>Step 2. Access the Passage </vt:lpstr>
      <vt:lpstr>PowerPoint Presentation</vt:lpstr>
      <vt:lpstr>Footnotes to Acts 2:37-42 “Biblegateway.org”</vt:lpstr>
      <vt:lpstr> Cross references for Acts 2: 37-42 “Gateway Bible </vt:lpstr>
      <vt:lpstr>PowerPoint Presentation</vt:lpstr>
      <vt:lpstr>Using www.Got Questions.org </vt:lpstr>
      <vt:lpstr>PowerPoint Presentation</vt:lpstr>
      <vt:lpstr>Next, click on the “Strong’s number 907 over the word “baptizo”  </vt:lpstr>
      <vt:lpstr>PowerPoint Presentation</vt:lpstr>
      <vt:lpstr>Finding the Greek definition of a word in a verse</vt:lpstr>
      <vt:lpstr>Analysis of the meaning: Investigate (BibleHub/interlinear)</vt:lpstr>
      <vt:lpstr>  </vt:lpstr>
      <vt:lpstr>Next Click on “baptized”  907 [e] baptisthētō βαπτισθήτω  ,  be baptized V-AMP-3S-</vt:lpstr>
      <vt:lpstr>Cross-referencing a verse</vt:lpstr>
      <vt:lpstr>Cross-references for Acts 2:38 </vt:lpstr>
      <vt:lpstr>Word Search: “Be Baptized”</vt:lpstr>
      <vt:lpstr>PowerPoint Presentation</vt:lpstr>
      <vt:lpstr>Word Search: “Be Baptized”</vt:lpstr>
      <vt:lpstr>Word search: “In the name of Jesus”</vt:lpstr>
      <vt:lpstr>“Be Baptized” Parallel Translations</vt:lpstr>
      <vt:lpstr>Acts 2:38 Parallel Translations</vt:lpstr>
      <vt:lpstr>PowerPoint Presentation</vt:lpstr>
      <vt:lpstr> Dr. Thomas Constables Notes on Mark 2023 edition. Page 346; Mark 16:16- Commentary </vt:lpstr>
      <vt:lpstr>Using a Concordance to search occurrences of a phrase or word in a text.</vt:lpstr>
      <vt:lpstr> Salvation by Faith Alone </vt:lpstr>
      <vt:lpstr> Salvation by Faith Alone Continued </vt:lpstr>
      <vt:lpstr> Salvation by Faith Alone </vt:lpstr>
      <vt:lpstr>Review Commentaries: Dr. Constable Acts 2:38</vt:lpstr>
      <vt:lpstr>Review and Discuss Acts 2:37-42</vt:lpstr>
      <vt:lpstr>   </vt:lpstr>
      <vt:lpstr>A Crucial Note About Resources Available in Studying the Bible</vt:lpstr>
      <vt:lpstr>PowerPoint Presentation</vt:lpstr>
      <vt:lpstr> Some Study Resources Available to the Student: </vt:lpstr>
      <vt:lpstr> Some Study Resources Available to the Student: </vt:lpstr>
      <vt:lpstr> Some Study Resources Available to the Student: </vt:lpstr>
      <vt:lpstr>PowerPoint Presentation</vt:lpstr>
      <vt:lpstr>PowerPoint Presentation</vt:lpstr>
      <vt:lpstr>Online Resources</vt:lpstr>
      <vt:lpstr>Online Resources</vt:lpstr>
      <vt:lpstr>PowerPoint Presentation</vt:lpstr>
      <vt:lpstr>PowerPoint Presentation</vt:lpstr>
      <vt:lpstr>PowerPoint Presentation</vt:lpstr>
      <vt:lpstr>PowerPoint Presentation</vt:lpstr>
      <vt:lpstr>Online Resources</vt:lpstr>
      <vt:lpstr>PowerPoint Presentation</vt:lpstr>
      <vt:lpstr>PowerPoint Presentation</vt:lpstr>
      <vt:lpstr>PowerPoint Presentation</vt:lpstr>
      <vt:lpstr>Online Resources</vt:lpstr>
      <vt:lpstr>PowerPoint Presentation</vt:lpstr>
      <vt:lpstr>Online Resources</vt:lpstr>
      <vt:lpstr>PowerPoint Presentation</vt:lpstr>
      <vt:lpstr>Online Resources</vt:lpstr>
      <vt:lpstr>PowerPoint Presentation</vt:lpstr>
      <vt:lpstr>You Tube and Other Websites:  Sermons</vt:lpstr>
      <vt:lpstr>Online Resources Summary</vt:lpstr>
      <vt:lpstr>I Phone Resources / Applications</vt:lpstr>
      <vt:lpstr>Other Online Resources:  Maps, Pictures, Explanations </vt:lpstr>
      <vt:lpstr>PowerPoint Presentation</vt:lpstr>
      <vt:lpstr>Other Online Resources Ancient Israel- </vt:lpstr>
      <vt:lpstr>PowerPoint Presentation</vt:lpstr>
      <vt:lpstr>PowerPoint Presentation</vt:lpstr>
      <vt:lpstr>Israel 101- Modern History of Israel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Loving and Learning How to Study God’s Word</dc:title>
  <dc:creator>Kit Marye</dc:creator>
  <cp:lastModifiedBy>Matt Etter</cp:lastModifiedBy>
  <cp:revision>11</cp:revision>
  <dcterms:created xsi:type="dcterms:W3CDTF">2022-12-05T16:27:05Z</dcterms:created>
  <dcterms:modified xsi:type="dcterms:W3CDTF">2023-02-09T04:27:06Z</dcterms:modified>
</cp:coreProperties>
</file>