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7" r:id="rId2"/>
    <p:sldId id="258" r:id="rId3"/>
    <p:sldId id="264" r:id="rId4"/>
    <p:sldId id="259" r:id="rId5"/>
    <p:sldId id="260" r:id="rId6"/>
    <p:sldId id="261" r:id="rId7"/>
    <p:sldId id="262" r:id="rId8"/>
    <p:sldId id="263" r:id="rId9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1"/>
    <p:restoredTop sz="94645"/>
  </p:normalViewPr>
  <p:slideViewPr>
    <p:cSldViewPr snapToGrid="0">
      <p:cViewPr varScale="1">
        <p:scale>
          <a:sx n="117" d="100"/>
          <a:sy n="117" d="100"/>
        </p:scale>
        <p:origin x="1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828800" cy="18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0137A-D73A-C546-9BCC-B603D73A0954}" type="datetimeFigureOut">
              <a:rPr lang="en-US" smtClean="0"/>
              <a:t>1/20/26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706B4-0717-F24C-94BB-8AD5E6B69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07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85D60-FA04-3643-AAD6-71D296DCCB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8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85D60-FA04-3643-AAD6-71D296DCCB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89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  <a:prstGeom prst="rect">
            <a:avLst/>
          </a:prstGeo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91B1F162-A863-954F-A108-B7BC2A40B1AD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CBECF329-0A02-9E47-B45F-15D745B8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64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91B1F162-A863-954F-A108-B7BC2A40B1AD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CBECF329-0A02-9E47-B45F-15D745B8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8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91B1F162-A863-954F-A108-B7BC2A40B1AD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CBECF329-0A02-9E47-B45F-15D745B8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98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91B1F162-A863-954F-A108-B7BC2A40B1AD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CBECF329-0A02-9E47-B45F-15D745B8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0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  <a:prstGeom prst="rect">
            <a:avLst/>
          </a:prstGeo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91B1F162-A863-954F-A108-B7BC2A40B1AD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CBECF329-0A02-9E47-B45F-15D745B8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7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91B1F162-A863-954F-A108-B7BC2A40B1AD}" type="datetimeFigureOut">
              <a:rPr lang="en-US" smtClean="0"/>
              <a:t>1/20/26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CBECF329-0A02-9E47-B45F-15D745B8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5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91B1F162-A863-954F-A108-B7BC2A40B1AD}" type="datetimeFigureOut">
              <a:rPr lang="en-US" smtClean="0"/>
              <a:t>1/20/26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CBECF329-0A02-9E47-B45F-15D745B8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92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91B1F162-A863-954F-A108-B7BC2A40B1AD}" type="datetimeFigureOut">
              <a:rPr lang="en-US" smtClean="0"/>
              <a:t>1/20/26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CBECF329-0A02-9E47-B45F-15D745B8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9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91B1F162-A863-954F-A108-B7BC2A40B1AD}" type="datetimeFigureOut">
              <a:rPr lang="en-US" smtClean="0"/>
              <a:t>1/20/26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CBECF329-0A02-9E47-B45F-15D745B8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3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  <a:prstGeom prst="rect">
            <a:avLst/>
          </a:prstGeo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  <a:prstGeom prst="rect">
            <a:avLst/>
          </a:prstGeo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91B1F162-A863-954F-A108-B7BC2A40B1AD}" type="datetimeFigureOut">
              <a:rPr lang="en-US" smtClean="0"/>
              <a:t>1/20/26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CBECF329-0A02-9E47-B45F-15D745B8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48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  <a:prstGeom prst="rect">
            <a:avLst/>
          </a:prstGeo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91B1F162-A863-954F-A108-B7BC2A40B1AD}" type="datetimeFigureOut">
              <a:rPr lang="en-US" smtClean="0"/>
              <a:t>1/20/26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CBECF329-0A02-9E47-B45F-15D745B8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0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31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b="0" i="0" kern="1200">
          <a:solidFill>
            <a:schemeClr val="tx1"/>
          </a:solidFill>
          <a:latin typeface="Petersburg" panose="02040503060506020303" pitchFamily="18" charset="77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b="0" i="0" kern="1200">
          <a:solidFill>
            <a:schemeClr val="tx1"/>
          </a:solidFill>
          <a:latin typeface="Petersburg" panose="02040503060506020303" pitchFamily="18" charset="77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b="0" i="0" kern="1200">
          <a:solidFill>
            <a:schemeClr val="tx1"/>
          </a:solidFill>
          <a:latin typeface="Petersburg" panose="02040503060506020303" pitchFamily="18" charset="77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Petersburg" panose="02040503060506020303" pitchFamily="18" charset="77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b="0" i="0" kern="1200">
          <a:solidFill>
            <a:schemeClr val="tx1"/>
          </a:solidFill>
          <a:latin typeface="Petersburg" panose="02040503060506020303" pitchFamily="18" charset="77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b="0" i="0" kern="1200">
          <a:solidFill>
            <a:schemeClr val="tx1"/>
          </a:solidFill>
          <a:latin typeface="Petersburg" panose="02040503060506020303" pitchFamily="18" charset="77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A4D4F74-D336-5B3B-3BD2-088C93173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317523"/>
              </p:ext>
            </p:extLst>
          </p:nvPr>
        </p:nvGraphicFramePr>
        <p:xfrm>
          <a:off x="300939" y="116777"/>
          <a:ext cx="9480905" cy="3064378"/>
        </p:xfrm>
        <a:graphic>
          <a:graphicData uri="http://schemas.openxmlformats.org/drawingml/2006/table">
            <a:tbl>
              <a:tblPr firstRow="1" firstCol="1" bandRow="1"/>
              <a:tblGrid>
                <a:gridCol w="1738836">
                  <a:extLst>
                    <a:ext uri="{9D8B030D-6E8A-4147-A177-3AD203B41FA5}">
                      <a16:colId xmlns:a16="http://schemas.microsoft.com/office/drawing/2014/main" val="190446533"/>
                    </a:ext>
                  </a:extLst>
                </a:gridCol>
                <a:gridCol w="3001617">
                  <a:extLst>
                    <a:ext uri="{9D8B030D-6E8A-4147-A177-3AD203B41FA5}">
                      <a16:colId xmlns:a16="http://schemas.microsoft.com/office/drawing/2014/main" val="1563458381"/>
                    </a:ext>
                  </a:extLst>
                </a:gridCol>
                <a:gridCol w="1958498">
                  <a:extLst>
                    <a:ext uri="{9D8B030D-6E8A-4147-A177-3AD203B41FA5}">
                      <a16:colId xmlns:a16="http://schemas.microsoft.com/office/drawing/2014/main" val="840732424"/>
                    </a:ext>
                  </a:extLst>
                </a:gridCol>
                <a:gridCol w="2781954">
                  <a:extLst>
                    <a:ext uri="{9D8B030D-6E8A-4147-A177-3AD203B41FA5}">
                      <a16:colId xmlns:a16="http://schemas.microsoft.com/office/drawing/2014/main" val="3985392968"/>
                    </a:ext>
                  </a:extLst>
                </a:gridCol>
              </a:tblGrid>
              <a:tr h="355579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1800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Preschool/Nursery theme </a:t>
                      </a:r>
                      <a:endParaRPr lang="en-US" sz="11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826" marR="35826" marT="0" marB="0" anchor="ctr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1652" marR="71652" marT="35826" marB="35826" anchor="ctr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PARASHA</a:t>
                      </a:r>
                      <a:endParaRPr lang="en-US" sz="1050" b="0" kern="1050" cap="all" dirty="0">
                        <a:solidFill>
                          <a:srgbClr val="32323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826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Yitro </a:t>
                      </a:r>
                      <a:r>
                        <a:rPr lang="en-US" sz="1200" b="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“Yitro aka Jethro”</a:t>
                      </a:r>
                      <a:endParaRPr lang="en-US" sz="1300" b="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0879444"/>
                  </a:ext>
                </a:extLst>
              </a:tr>
              <a:tr h="24556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Listening</a:t>
                      </a:r>
                      <a:endParaRPr lang="en-US" sz="105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826" marR="35826" marT="0" marB="1074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Teachers: </a:t>
                      </a:r>
                      <a:r>
                        <a:rPr lang="en-US" sz="1600" b="0" kern="1050" cap="all" dirty="0">
                          <a:solidFill>
                            <a:srgbClr val="FDE5CC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050" b="0" kern="1050" cap="all" dirty="0">
                        <a:solidFill>
                          <a:srgbClr val="FDE5CC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826" marR="0" marT="0" marB="0" anchor="ctr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050" dirty="0">
                          <a:solidFill>
                            <a:schemeClr val="tx1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Yvonna Gamble &amp;  Susie Bridges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59425"/>
                  </a:ext>
                </a:extLst>
              </a:tr>
              <a:tr h="286608">
                <a:tc gridSpan="2">
                  <a:txBody>
                    <a:bodyPr/>
                    <a:lstStyle/>
                    <a:p>
                      <a:pPr marL="0" marR="0" algn="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en-US" sz="1800" b="1" i="1" kern="1050" cap="all" dirty="0" err="1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sh'vat</a:t>
                      </a:r>
                      <a:r>
                        <a:rPr lang="en-US" sz="1800" b="1" i="1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050" cap="none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5786 </a:t>
                      </a:r>
                      <a:endParaRPr lang="en-US" sz="1800" b="1" i="1" kern="1050" cap="all" dirty="0">
                        <a:solidFill>
                          <a:srgbClr val="323232"/>
                        </a:solidFill>
                        <a:effectLst/>
                        <a:latin typeface="Adobe Caslon Pro" panose="0205050205050A0204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826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Story: </a:t>
                      </a:r>
                      <a:r>
                        <a:rPr lang="en-US" sz="1600" b="0" kern="1050" cap="all" dirty="0"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050" b="0" kern="1050" cap="all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826" marR="0" marT="0" marB="0" anchor="ctr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Moshe appoints Judges  pg. 34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7282572"/>
                  </a:ext>
                </a:extLst>
              </a:tr>
              <a:tr h="4807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solidFill>
                            <a:srgbClr val="000000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600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ongs </a:t>
                      </a:r>
                      <a:br>
                        <a:rPr lang="en-US" sz="1600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kern="1050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@ 9ish &amp; 12ish</a:t>
                      </a:r>
                      <a:endParaRPr lang="en-US" sz="105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826" marR="358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verse</a:t>
                      </a:r>
                      <a:br>
                        <a:rPr lang="en-US" sz="1600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kern="1050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@ 9:30ish and 10:30ish</a:t>
                      </a:r>
                      <a:endParaRPr lang="en-US" sz="105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826" marR="358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Storytime </a:t>
                      </a:r>
                      <a:br>
                        <a:rPr lang="en-US" sz="1600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kern="1050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right after snack 11:30ish</a:t>
                      </a:r>
                      <a:endParaRPr lang="en-US" sz="105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826" marR="3582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colouring page </a:t>
                      </a:r>
                      <a:br>
                        <a:rPr lang="en-US" sz="1600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050" kern="1050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 they come in &amp; after storytime</a:t>
                      </a:r>
                      <a:endParaRPr lang="en-US" sz="105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826" marR="3582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702919"/>
                  </a:ext>
                </a:extLst>
              </a:tr>
              <a:tr h="15901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Yeshua Loves me</a:t>
                      </a:r>
                      <a:br>
                        <a:rPr lang="en-US" sz="16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Clean up</a:t>
                      </a:r>
                      <a:endParaRPr lang="en-US" sz="105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(we encourage you to sing along with worship and liturgy too if you would like)</a:t>
                      </a:r>
                      <a:endParaRPr lang="en-US" sz="11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826" marR="35826" marT="0" marB="1074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050" cap="none" baseline="0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Mattiyahu 5:23-24 </a:t>
                      </a:r>
                      <a:r>
                        <a:rPr lang="en-US" sz="1500" b="1" kern="1050" cap="none" baseline="30000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(TLV) </a:t>
                      </a:r>
                      <a:endParaRPr lang="en-US" sz="1200" b="1" kern="1050" cap="none" baseline="30000" dirty="0">
                        <a:solidFill>
                          <a:srgbClr val="323232"/>
                        </a:solidFill>
                        <a:effectLst/>
                        <a:latin typeface="Adobe Caslon Pro" panose="0205050205050A0204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050" cap="none" baseline="30000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en-US" sz="1200" b="0" kern="1050" cap="none" baseline="0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“Therefore if you are presenting your offering upon the altar, and there remember that your brother has something against you, </a:t>
                      </a:r>
                      <a:r>
                        <a:rPr lang="en-US" sz="1200" b="0" kern="1050" cap="none" baseline="30000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US" sz="1200" b="0" kern="1050" cap="none" baseline="0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leave your offering there before the altar and go. First be reconciled to your brother, and then come and present your offering.</a:t>
                      </a:r>
                    </a:p>
                  </a:txBody>
                  <a:tcPr marL="45720" marR="45720" marT="0" marB="1371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050" baseline="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Listening to wise council from Yitro helps Moshe to lead.</a:t>
                      </a:r>
                    </a:p>
                  </a:txBody>
                  <a:tcPr marL="35826" marR="358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Mt. Sinai Trembles</a:t>
                      </a:r>
                    </a:p>
                  </a:txBody>
                  <a:tcPr marL="35826" marR="35826" marT="0" marB="1074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024263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A787D00-97CA-A8C3-0269-D0250E624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76076"/>
              </p:ext>
            </p:extLst>
          </p:nvPr>
        </p:nvGraphicFramePr>
        <p:xfrm>
          <a:off x="305269" y="3414846"/>
          <a:ext cx="9476572" cy="2494790"/>
        </p:xfrm>
        <a:graphic>
          <a:graphicData uri="http://schemas.openxmlformats.org/drawingml/2006/table">
            <a:tbl>
              <a:tblPr firstRow="1" firstCol="1" bandRow="1"/>
              <a:tblGrid>
                <a:gridCol w="2332377">
                  <a:extLst>
                    <a:ext uri="{9D8B030D-6E8A-4147-A177-3AD203B41FA5}">
                      <a16:colId xmlns:a16="http://schemas.microsoft.com/office/drawing/2014/main" val="2294058518"/>
                    </a:ext>
                  </a:extLst>
                </a:gridCol>
                <a:gridCol w="2447158">
                  <a:extLst>
                    <a:ext uri="{9D8B030D-6E8A-4147-A177-3AD203B41FA5}">
                      <a16:colId xmlns:a16="http://schemas.microsoft.com/office/drawing/2014/main" val="3124547583"/>
                    </a:ext>
                  </a:extLst>
                </a:gridCol>
                <a:gridCol w="2343130">
                  <a:extLst>
                    <a:ext uri="{9D8B030D-6E8A-4147-A177-3AD203B41FA5}">
                      <a16:colId xmlns:a16="http://schemas.microsoft.com/office/drawing/2014/main" val="1563083317"/>
                    </a:ext>
                  </a:extLst>
                </a:gridCol>
                <a:gridCol w="2353907">
                  <a:extLst>
                    <a:ext uri="{9D8B030D-6E8A-4147-A177-3AD203B41FA5}">
                      <a16:colId xmlns:a16="http://schemas.microsoft.com/office/drawing/2014/main" val="2654489416"/>
                    </a:ext>
                  </a:extLst>
                </a:gridCol>
              </a:tblGrid>
              <a:tr h="171900">
                <a:tc>
                  <a:txBody>
                    <a:bodyPr/>
                    <a:lstStyle/>
                    <a:p>
                      <a:pPr marL="0" marR="0" lvl="0" algn="l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Idea</a:t>
                      </a:r>
                      <a:endParaRPr lang="en-US" sz="1050" b="1" kern="1050" cap="all" dirty="0">
                        <a:solidFill>
                          <a:srgbClr val="32323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CD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idea</a:t>
                      </a:r>
                      <a:endParaRPr lang="en-US" sz="1050" b="1" kern="1050" cap="all" dirty="0">
                        <a:solidFill>
                          <a:srgbClr val="32323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E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50" cap="all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idea</a:t>
                      </a:r>
                      <a:endParaRPr lang="en-US" sz="1050" b="1" kern="1050" cap="all">
                        <a:solidFill>
                          <a:srgbClr val="32323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idea</a:t>
                      </a:r>
                      <a:endParaRPr lang="en-US" sz="1050" b="1" kern="1050" cap="all" dirty="0">
                        <a:solidFill>
                          <a:srgbClr val="32323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622232"/>
                  </a:ext>
                </a:extLst>
              </a:tr>
              <a:tr h="70527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Moshe will listen to Yitro.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B'nei Yisreal agrees to obey G-D's commandments.</a:t>
                      </a:r>
                      <a:endParaRPr lang="en-US" sz="15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Our responsibility is to keep G-D's commandments.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G-D's WORD is Truth.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49337"/>
                  </a:ext>
                </a:extLst>
              </a:tr>
              <a:tr h="2391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050" cap="all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Lesson essential questions #1</a:t>
                      </a:r>
                      <a:endParaRPr lang="en-US" sz="900" b="1" kern="1050" cap="all">
                        <a:solidFill>
                          <a:srgbClr val="32323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CD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Lesson essential questions #2</a:t>
                      </a:r>
                      <a:endParaRPr lang="en-US" sz="900" b="1" kern="1050" cap="all" dirty="0">
                        <a:solidFill>
                          <a:srgbClr val="32323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E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050" cap="all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Lesson essential questions #3</a:t>
                      </a:r>
                      <a:endParaRPr lang="en-US" sz="900" b="1" kern="1050" cap="all">
                        <a:solidFill>
                          <a:srgbClr val="32323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Lesson essential questions #4</a:t>
                      </a:r>
                      <a:endParaRPr lang="en-US" sz="900" b="1" kern="1050" cap="all" dirty="0">
                        <a:solidFill>
                          <a:srgbClr val="32323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177520"/>
                  </a:ext>
                </a:extLst>
              </a:tr>
              <a:tr h="70527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does it mean to listen to G-D?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does it mean to obey G-D?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is our responsibility?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is truth?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079763"/>
                  </a:ext>
                </a:extLst>
              </a:tr>
              <a:tr h="21195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vocabulary #1</a:t>
                      </a:r>
                      <a:endParaRPr lang="en-US" sz="1100" b="1" kern="1050" cap="all" dirty="0">
                        <a:solidFill>
                          <a:srgbClr val="32323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CD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50" cap="all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vocabulary #2</a:t>
                      </a:r>
                      <a:endParaRPr lang="en-US" sz="1100" b="1" kern="1050" cap="all">
                        <a:solidFill>
                          <a:srgbClr val="32323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E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50" cap="all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vocabulary #3</a:t>
                      </a:r>
                      <a:endParaRPr lang="en-US" sz="1100" b="1" kern="1050" cap="all">
                        <a:solidFill>
                          <a:srgbClr val="32323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vocabulary #4</a:t>
                      </a:r>
                      <a:endParaRPr lang="en-US" sz="1100" b="1" kern="1050" cap="all" dirty="0">
                        <a:solidFill>
                          <a:srgbClr val="32323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195608"/>
                  </a:ext>
                </a:extLst>
              </a:tr>
              <a:tr h="4198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Listen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1371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Obey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1371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Responsibility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1371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Truth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1371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3792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946C3C7-971D-7321-AD27-DFED526FA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409438"/>
              </p:ext>
            </p:extLst>
          </p:nvPr>
        </p:nvGraphicFramePr>
        <p:xfrm>
          <a:off x="300939" y="5841460"/>
          <a:ext cx="9480905" cy="1606312"/>
        </p:xfrm>
        <a:graphic>
          <a:graphicData uri="http://schemas.openxmlformats.org/drawingml/2006/table">
            <a:tbl>
              <a:tblPr firstRow="1" firstCol="1" bandRow="1"/>
              <a:tblGrid>
                <a:gridCol w="9480905">
                  <a:extLst>
                    <a:ext uri="{9D8B030D-6E8A-4147-A177-3AD203B41FA5}">
                      <a16:colId xmlns:a16="http://schemas.microsoft.com/office/drawing/2014/main" val="2574201433"/>
                    </a:ext>
                  </a:extLst>
                </a:gridCol>
              </a:tblGrid>
              <a:tr h="3109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solidFill>
                            <a:srgbClr val="000000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600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ebrew letter of the month OF </a:t>
                      </a:r>
                      <a:r>
                        <a:rPr lang="en-US" sz="1600" kern="1050" cap="all" dirty="0" err="1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Sh'vat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C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071640"/>
                  </a:ext>
                </a:extLst>
              </a:tr>
              <a:tr h="1164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7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3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This month’s letter of the alef-bet is Dalet.  It is the fourth letter of the alef-bet.  Say: "</a:t>
                      </a:r>
                      <a:r>
                        <a:rPr lang="en-US" sz="1300" kern="1050" dirty="0" err="1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dalet</a:t>
                      </a:r>
                      <a:r>
                        <a:rPr lang="en-US" sz="13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". This </a:t>
                      </a:r>
                      <a:r>
                        <a:rPr lang="en-US" sz="1300" kern="1050" dirty="0" err="1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letteer</a:t>
                      </a:r>
                      <a:r>
                        <a:rPr lang="en-US" sz="13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makes the sound that is similar to the English letter "D".  It is written in Talmud that the gimmel is a rich man chasing after a poor man –the </a:t>
                      </a:r>
                      <a:r>
                        <a:rPr lang="en-US" sz="1300" kern="1050" dirty="0" err="1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dalet</a:t>
                      </a:r>
                      <a:r>
                        <a:rPr lang="en-US" sz="13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4th letter (</a:t>
                      </a:r>
                      <a:r>
                        <a:rPr lang="en-US" sz="1300" kern="1050" dirty="0" err="1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dalut</a:t>
                      </a:r>
                      <a:r>
                        <a:rPr lang="en-US" sz="13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means poor) in order to give to him tzedakah (charity).  The </a:t>
                      </a:r>
                      <a:r>
                        <a:rPr lang="en-US" sz="1300" kern="1050" dirty="0" err="1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dalet</a:t>
                      </a:r>
                      <a:r>
                        <a:rPr lang="en-US" sz="13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is indeed said to resemble a person of humility who is bent in a bow.  One of the names we call G-D is Dayan </a:t>
                      </a:r>
                      <a:r>
                        <a:rPr lang="en-US" sz="1300" kern="1050" dirty="0" err="1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ha'Emet</a:t>
                      </a:r>
                      <a:r>
                        <a:rPr lang="en-US" sz="13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or "THE TRUE JUDGE" which begins with the letter </a:t>
                      </a:r>
                      <a:r>
                        <a:rPr lang="en-US" sz="1300" kern="1050" dirty="0" err="1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dalet</a:t>
                      </a:r>
                      <a:r>
                        <a:rPr lang="en-US" sz="13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 Use your finger to trace the </a:t>
                      </a:r>
                      <a:r>
                        <a:rPr lang="en-US" sz="1300" kern="1050" dirty="0" err="1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dalet</a:t>
                      </a:r>
                      <a:r>
                        <a:rPr lang="en-US" sz="13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on the next page,  and then look at the items that begin with the letter Dalet; can you read the names aloud?  Run your finger underneath the letters and remember that Hebrew is read from right to left.</a:t>
                      </a:r>
                    </a:p>
                  </a:txBody>
                  <a:tcPr marL="45720" marR="4572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13970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382B5A1-B640-3E59-B8E7-DAED60989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08" t="21867" r="17464" b="22622"/>
          <a:stretch/>
        </p:blipFill>
        <p:spPr>
          <a:xfrm>
            <a:off x="4642935" y="7389998"/>
            <a:ext cx="772529" cy="38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1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D49C5F-68BE-50EE-04C3-8CF466B837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309042"/>
              </p:ext>
            </p:extLst>
          </p:nvPr>
        </p:nvGraphicFramePr>
        <p:xfrm>
          <a:off x="187062" y="95903"/>
          <a:ext cx="9714254" cy="822960"/>
        </p:xfrm>
        <a:graphic>
          <a:graphicData uri="http://schemas.openxmlformats.org/drawingml/2006/table">
            <a:tbl>
              <a:tblPr firstRow="1" firstCol="1" bandRow="1"/>
              <a:tblGrid>
                <a:gridCol w="9714254">
                  <a:extLst>
                    <a:ext uri="{9D8B030D-6E8A-4147-A177-3AD203B41FA5}">
                      <a16:colId xmlns:a16="http://schemas.microsoft.com/office/drawing/2014/main" val="2574201433"/>
                    </a:ext>
                  </a:extLst>
                </a:gridCol>
              </a:tblGrid>
              <a:tr h="178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solidFill>
                            <a:srgbClr val="000000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600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ebrew letter of the month OF </a:t>
                      </a:r>
                      <a:r>
                        <a:rPr lang="en-US" sz="1600" kern="1050" cap="all" dirty="0" err="1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Tishrei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C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071640"/>
                  </a:ext>
                </a:extLst>
              </a:tr>
              <a:tr h="5008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Show them the picture.  Trace the letter with your finger and say “sin” then take their index finger and gently trace over the letter, repeat.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13970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6736686-ABD1-950A-60F1-848D8B028F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60" t="3388" r="2724" b="3618"/>
          <a:stretch/>
        </p:blipFill>
        <p:spPr>
          <a:xfrm>
            <a:off x="35625" y="0"/>
            <a:ext cx="9981546" cy="757645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2EB2316-39D9-C5D5-03C4-321DE2D82E6C}"/>
              </a:ext>
            </a:extLst>
          </p:cNvPr>
          <p:cNvGraphicFramePr>
            <a:graphicFrameLocks noGrp="1"/>
          </p:cNvGraphicFramePr>
          <p:nvPr/>
        </p:nvGraphicFramePr>
        <p:xfrm>
          <a:off x="303737" y="-912901"/>
          <a:ext cx="9480905" cy="822960"/>
        </p:xfrm>
        <a:graphic>
          <a:graphicData uri="http://schemas.openxmlformats.org/drawingml/2006/table">
            <a:tbl>
              <a:tblPr firstRow="1" firstCol="1" bandRow="1"/>
              <a:tblGrid>
                <a:gridCol w="9480905">
                  <a:extLst>
                    <a:ext uri="{9D8B030D-6E8A-4147-A177-3AD203B41FA5}">
                      <a16:colId xmlns:a16="http://schemas.microsoft.com/office/drawing/2014/main" val="2574201433"/>
                    </a:ext>
                  </a:extLst>
                </a:gridCol>
              </a:tblGrid>
              <a:tr h="2095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solidFill>
                            <a:srgbClr val="000000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600" kern="1050" cap="all" dirty="0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ebrew letter of the month OF </a:t>
                      </a:r>
                      <a:r>
                        <a:rPr lang="en-US" sz="1600" kern="1050" cap="all" dirty="0" err="1">
                          <a:solidFill>
                            <a:srgbClr val="323232"/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NIssan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C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071640"/>
                  </a:ext>
                </a:extLst>
              </a:tr>
              <a:tr h="497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Show them the picture.  Trace the letter with your finger and say “hey” then take their index finger and gently trace over the letter, repeat.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50" dirty="0"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1397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76C7E08-ADBF-4D13-B5A8-3325F116BA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08" t="21867" r="17464" b="22622"/>
          <a:stretch/>
        </p:blipFill>
        <p:spPr>
          <a:xfrm>
            <a:off x="4547616" y="7307507"/>
            <a:ext cx="963168" cy="476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4A9F1F-C28F-2F11-6E81-85C56F15C579}"/>
              </a:ext>
            </a:extLst>
          </p:cNvPr>
          <p:cNvSpPr txBox="1"/>
          <p:nvPr/>
        </p:nvSpPr>
        <p:spPr>
          <a:xfrm>
            <a:off x="3120242" y="3265798"/>
            <a:ext cx="22592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cs typeface="+mj-cs"/>
              </a:rPr>
              <a:t>דְּבַשׁ</a:t>
            </a:r>
            <a:r>
              <a:rPr lang="en-US" sz="2800" dirty="0">
                <a:cs typeface="+mj-cs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devash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2540F4-C896-BF4F-DF77-520CAC14A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7714061" y="1261718"/>
            <a:ext cx="2187254" cy="298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314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95B578-C3FE-5E17-257C-F3924DC17F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" y="662940"/>
            <a:ext cx="9914890" cy="6446520"/>
          </a:xfrm>
          <a:prstGeom prst="rect">
            <a:avLst/>
          </a:prstGeom>
        </p:spPr>
      </p:pic>
      <p:sp>
        <p:nvSpPr>
          <p:cNvPr id="3" name="Text Box 27">
            <a:extLst>
              <a:ext uri="{FF2B5EF4-FFF2-40B4-BE49-F238E27FC236}">
                <a16:creationId xmlns:a16="http://schemas.microsoft.com/office/drawing/2014/main" id="{029DBAEE-330B-BDA9-4F2C-0734BD917235}"/>
              </a:ext>
            </a:extLst>
          </p:cNvPr>
          <p:cNvSpPr txBox="1"/>
          <p:nvPr/>
        </p:nvSpPr>
        <p:spPr>
          <a:xfrm>
            <a:off x="1828800" y="4197350"/>
            <a:ext cx="6400800" cy="321691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60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Clean up clean up - everybody everywhere.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60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Clean up clean up - everybody do your share.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60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Clean up clean up - everybody everywhere.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60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Clean up clean up - everybody do your share.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REPEAT UNTIL YOU SING IT IN YOUR SLEEP,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or the room is relatively tidy.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561E1-7382-0266-645D-8066A508F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295" y="7261681"/>
            <a:ext cx="1008185" cy="59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34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5076B44-EA73-2431-B94C-6C106A4F5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5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B32353-26D8-D1CC-6BC6-7278731E4797}"/>
              </a:ext>
            </a:extLst>
          </p:cNvPr>
          <p:cNvCxnSpPr/>
          <p:nvPr/>
        </p:nvCxnSpPr>
        <p:spPr>
          <a:xfrm>
            <a:off x="704850" y="758153"/>
            <a:ext cx="8648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A13E878-5A1D-95E2-87A8-7317905DF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009" y="35784"/>
            <a:ext cx="9214382" cy="743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inque" panose="020E0503000000020003" pitchFamily="34" charset="77"/>
                <a:ea typeface="Times New Roman" panose="02020603050405020304" pitchFamily="18" charset="0"/>
              </a:rPr>
              <a:t>Brit Ahm Nursery Policies</a:t>
            </a:r>
            <a:b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inque" panose="020E0503000000020003" pitchFamily="34" charset="77"/>
                <a:ea typeface="Times New Roman" panose="02020603050405020304" pitchFamily="18" charset="0"/>
              </a:rPr>
            </a:b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inque" panose="020E0503000000020003" pitchFamily="34" charset="77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nursery is staffed by 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volunteers</a:t>
            </a:r>
            <a: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that have submitted to background checks and give up 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their time </a:t>
            </a:r>
            <a: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serve.</a:t>
            </a:r>
            <a:b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they </a:t>
            </a:r>
            <a:r>
              <a:rPr kumimoji="0" lang="en-US" altLang="ja-JP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kumimoji="0" lang="en-US" altLang="ja-JP" sz="1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treated with kindness.</a:t>
            </a:r>
            <a:b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ja-JP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nursery is provided for 0-4 year old</a:t>
            </a:r>
            <a: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s, and for the convenience of nursing mothers.</a:t>
            </a:r>
            <a:b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other ages are provided for by various other ministries.</a:t>
            </a:r>
            <a:b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ja-JP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nursery requires that you check your children in and out, and that you pose for a photo with your child.</a:t>
            </a:r>
            <a:b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This is a safety concern, and we appreciate your cooperation.  Be sure to note anything of note; including allergies or concerns.</a:t>
            </a:r>
            <a:b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+Bonus; if you provide your e-mail addy, you get a fun Shabbat memory e-mailed direct to you!</a:t>
            </a:r>
            <a:b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ja-JP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nursery is cozy and cannot accommodate more than a couple parents at a time.</a:t>
            </a:r>
            <a:b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we ask that you are mindful, and patient while others check in,</a:t>
            </a:r>
            <a:b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that you please do not remain longer than needed to situate your child.</a:t>
            </a:r>
            <a:b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ja-JP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nursery loves to be happy and healthy, and we want your young ones to feel secure.  </a:t>
            </a:r>
            <a:b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-Please help them by giving them a bright and cheerful </a:t>
            </a:r>
            <a: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altLang="ja-JP" sz="1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altLang="ja-JP" sz="1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0" lang="en-US" altLang="ja-JP" sz="1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hitra</a:t>
            </a:r>
            <a:r>
              <a:rPr kumimoji="0" lang="en-US" altLang="ja-JP" sz="1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0" lang="en-US" altLang="ja-JP" sz="1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(see you later) and leaving with confidence.</a:t>
            </a:r>
            <a:b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Children that remain upset, or cry for more than 5 minutes will be returned to their parents.</a:t>
            </a:r>
            <a:b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altLang="ja-JP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Please tell us if there is anything we need to know.</a:t>
            </a:r>
            <a:b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ja-JP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-Are there soothers in their nappy bag? An extra set of clothes? Are they having a good/rough day?</a:t>
            </a:r>
            <a:br>
              <a:rPr kumimoji="0" lang="en-US" altLang="ja-JP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altLang="ja-JP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Additionally to that end; please do not: </a:t>
            </a:r>
            <a:br>
              <a:rPr kumimoji="0" lang="en-US" altLang="ja-JP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Bring your babies if they are ill with anything communicable (catching)</a:t>
            </a:r>
            <a:b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Sneak out on your children (it makes them untrusting)</a:t>
            </a:r>
            <a:b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Repeatedly come in and go out of the nursery (it confuses them)</a:t>
            </a:r>
            <a:b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over-emotional when dropping them off (they intuit your emotions and will feel insecure)</a:t>
            </a:r>
            <a:b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altLang="ja-JP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ja-JP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Please see leadership if you have any questions in regard to these written policies, or any other concern.</a:t>
            </a:r>
            <a:r>
              <a:rPr kumimoji="0" lang="en-US" altLang="ja-JP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CD24F-2EE6-B208-A92B-CCBC4DD8A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295" y="7261681"/>
            <a:ext cx="1008185" cy="59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16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A51B9C4-3DBC-DE04-D8AA-A3B447224424}"/>
              </a:ext>
            </a:extLst>
          </p:cNvPr>
          <p:cNvSpPr/>
          <p:nvPr/>
        </p:nvSpPr>
        <p:spPr>
          <a:xfrm>
            <a:off x="0" y="71120"/>
            <a:ext cx="10058400" cy="943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algn="ctr">
              <a:spcBef>
                <a:spcPts val="400"/>
              </a:spcBef>
              <a:spcAft>
                <a:spcPts val="400"/>
              </a:spcAft>
            </a:pPr>
            <a:r>
              <a:rPr lang="en-US" sz="3600" b="1" kern="1050" dirty="0">
                <a:latin typeface="Adobe Caslon Pro" panose="0205050205050A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Welcome to Brit Ahm</a:t>
            </a:r>
            <a:endParaRPr lang="en-US" sz="1400" kern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Adobe Caslon Pro" panose="0205050205050A020403" pitchFamily="18" charset="0"/>
                <a:ea typeface="Times New Roman" panose="02020603050405020304" pitchFamily="18" charset="0"/>
              </a:rPr>
              <a:t>Although we primarily speak English these are some Hebrew and Yiddish words you might hear around our nursery.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F52382E-7EA2-C44F-1505-1FD0BFFB93D2}"/>
              </a:ext>
            </a:extLst>
          </p:cNvPr>
          <p:cNvGraphicFramePr>
            <a:graphicFrameLocks noGrp="1"/>
          </p:cNvGraphicFramePr>
          <p:nvPr/>
        </p:nvGraphicFramePr>
        <p:xfrm>
          <a:off x="5029199" y="1167062"/>
          <a:ext cx="4836695" cy="61842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36695">
                  <a:extLst>
                    <a:ext uri="{9D8B030D-6E8A-4147-A177-3AD203B41FA5}">
                      <a16:colId xmlns:a16="http://schemas.microsoft.com/office/drawing/2014/main" val="3492365904"/>
                    </a:ext>
                  </a:extLst>
                </a:gridCol>
              </a:tblGrid>
              <a:tr h="61842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 </a:t>
                      </a:r>
                      <a:endParaRPr lang="en-US" sz="1100" kern="105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dobe Caslon Pro" panose="0205050205050A020403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Bokquer tov </a:t>
                      </a: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(</a:t>
                      </a:r>
                      <a:r>
                        <a:rPr lang="en-US" sz="1200" kern="105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bo-quer</a:t>
                      </a: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 toe-v) = it means good morning.</a:t>
                      </a:r>
                      <a:b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</a:b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“Bokquer tov Eden!”</a:t>
                      </a:r>
                      <a:b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</a:br>
                      <a:endParaRPr lang="en-US" sz="1200" kern="105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dobe Caslon Pro" panose="0205050205050A020403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Shalom/Shabbat Shalom </a:t>
                      </a: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(sha-loam / sha-bat sha-loam) = lit. peace.</a:t>
                      </a:r>
                      <a:b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</a:b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Also hello, goodbye, wholeness, and good Shabbat.</a:t>
                      </a:r>
                      <a:b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</a:b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“Shabbat Shalom Jacobi!”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 </a:t>
                      </a:r>
                      <a:endParaRPr lang="en-US" sz="1200" kern="105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dobe Caslon Pro" panose="0205050205050A020403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Kishkes </a:t>
                      </a: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(kish-</a:t>
                      </a:r>
                      <a:r>
                        <a:rPr lang="en-US" sz="1200" kern="105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kahs</a:t>
                      </a: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) = lit. guts/intestines.</a:t>
                      </a:r>
                      <a:b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</a:b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Also intuition a “gut feeling”</a:t>
                      </a:r>
                      <a:b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</a:b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“I know that Cate is going to get that scholarship,</a:t>
                      </a:r>
                      <a:b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</a:b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I feel it in my kishkes.”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 </a:t>
                      </a:r>
                      <a:endParaRPr lang="en-US" sz="1200" kern="105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dobe Caslon Pro" panose="0205050205050A020403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L’hitraot </a:t>
                      </a: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(</a:t>
                      </a:r>
                      <a:r>
                        <a:rPr lang="en-US" sz="1200" kern="105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læ</a:t>
                      </a: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-</a:t>
                      </a:r>
                      <a:r>
                        <a:rPr lang="en-US" sz="1200" kern="105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hee</a:t>
                      </a: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-</a:t>
                      </a:r>
                      <a:r>
                        <a:rPr lang="en-US" sz="1200" kern="105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trah</a:t>
                      </a: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-oat) = it means “see you later.” </a:t>
                      </a:r>
                      <a:b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</a:b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(gators and or hippos optional.)</a:t>
                      </a:r>
                      <a:b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</a:b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“L’hitraot Miss Sadie”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 </a:t>
                      </a:r>
                      <a:endParaRPr lang="en-US" sz="1200" kern="105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dobe Caslon Pro" panose="0205050205050A020403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Shul</a:t>
                      </a: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 (</a:t>
                      </a:r>
                      <a:r>
                        <a:rPr lang="en-US" sz="1200" kern="105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shool</a:t>
                      </a: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) = lit. school</a:t>
                      </a:r>
                      <a:b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</a:b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Also the synagogue.</a:t>
                      </a:r>
                      <a:b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</a:b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“I will be back at shul on Tuesday for ladies intercessory prayer.”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 </a:t>
                      </a:r>
                      <a:endParaRPr lang="en-US" sz="1200" kern="105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dobe Caslon Pro" panose="0205050205050A020403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Mishpacha</a:t>
                      </a: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 (mish-pa-</a:t>
                      </a:r>
                      <a:r>
                        <a:rPr lang="en-US" sz="1200" kern="105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kcha</a:t>
                      </a: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) = it means family.</a:t>
                      </a:r>
                      <a:b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</a:b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“We are so blessed that the Railings are part of our </a:t>
                      </a:r>
                      <a:r>
                        <a:rPr lang="en-US" sz="1200" kern="105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mischpacha</a:t>
                      </a: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”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 </a:t>
                      </a:r>
                      <a:endParaRPr lang="en-US" sz="1200" kern="105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dobe Caslon Pro" panose="0205050205050A020403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Yeshua</a:t>
                      </a: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 (Ye-</a:t>
                      </a:r>
                      <a:r>
                        <a:rPr lang="en-US" sz="1200" kern="105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shua</a:t>
                      </a: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) = lit. salvation</a:t>
                      </a:r>
                      <a:b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</a:b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Also the Hebrew name of The One called Jesus.</a:t>
                      </a:r>
                      <a:b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</a:br>
                      <a:r>
                        <a:rPr lang="en-US" sz="12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“Yeshua loves me this I know….”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 </a:t>
                      </a:r>
                      <a:endParaRPr lang="en-US" sz="1000" kern="105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dobe Caslon Pro" panose="0205050205050A0204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09" marR="586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47041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D7CE10C-F5B7-73DB-5C5D-583A241D7119}"/>
              </a:ext>
            </a:extLst>
          </p:cNvPr>
          <p:cNvGraphicFramePr>
            <a:graphicFrameLocks noGrp="1"/>
          </p:cNvGraphicFramePr>
          <p:nvPr/>
        </p:nvGraphicFramePr>
        <p:xfrm>
          <a:off x="192504" y="1167062"/>
          <a:ext cx="4836695" cy="61842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36695">
                  <a:extLst>
                    <a:ext uri="{9D8B030D-6E8A-4147-A177-3AD203B41FA5}">
                      <a16:colId xmlns:a16="http://schemas.microsoft.com/office/drawing/2014/main" val="3492365904"/>
                    </a:ext>
                  </a:extLst>
                </a:gridCol>
              </a:tblGrid>
              <a:tr h="61842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 </a:t>
                      </a:r>
                      <a:endParaRPr lang="en-US" sz="1100" kern="105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dobe Caslon Pro" panose="0205050205050A020403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Horim</a:t>
                      </a: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US" sz="14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hor-eem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) = it means parents.</a:t>
                      </a:r>
                      <a:b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“this is her first day, her </a:t>
                      </a:r>
                      <a:r>
                        <a:rPr lang="en-US" sz="14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horim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 are new to Brit Ahm.”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9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Tinoch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 (tee-no-</a:t>
                      </a:r>
                      <a:r>
                        <a:rPr lang="en-US" sz="14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kch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) = it means baby </a:t>
                      </a:r>
                      <a:b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“The </a:t>
                      </a:r>
                      <a:r>
                        <a:rPr lang="en-US" sz="14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tinoch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 needs a nappy change”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Ima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14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ee-mah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) = it means mother.</a:t>
                      </a:r>
                      <a:b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“Elijah you miss your Ima?  It’s okay to miss her, </a:t>
                      </a:r>
                      <a:b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she will be back to get you soon.”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Abba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 (ab-bah) = it means father.</a:t>
                      </a:r>
                      <a:b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“Her Abba is such a mensch!”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Yeled/Yeladim/</a:t>
                      </a:r>
                      <a:r>
                        <a:rPr lang="en-US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Yeldah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 (yell-ed/yell-a-deem/yell-dah) </a:t>
                      </a:r>
                      <a:b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= it means child / children / little girl.</a:t>
                      </a:r>
                      <a:b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“The yeladim in the nursery had fun today!”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Kvetch/Kvetching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14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ke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-vet-</a:t>
                      </a:r>
                      <a:r>
                        <a:rPr lang="en-US" sz="14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ch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) = it means to complain.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“I am not going to kvetch.  I am blessed!”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Chitul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14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kchit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-tool) = it means diaper/nappy.</a:t>
                      </a:r>
                      <a:b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“Would you grab me a </a:t>
                      </a:r>
                      <a:r>
                        <a:rPr lang="en-US" sz="14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chitul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, size 3 please”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L’shon harah</a:t>
                      </a: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US" sz="14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læ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 -</a:t>
                      </a:r>
                      <a:r>
                        <a:rPr lang="en-US" sz="14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shawn</a:t>
                      </a: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 ha-rah) = lit. evil speech. </a:t>
                      </a:r>
                      <a:b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Also gossip, unkindness, or negative speech.</a:t>
                      </a:r>
                      <a:b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  <a:ea typeface="Times New Roman" panose="02020603050405020304" pitchFamily="18" charset="0"/>
                        </a:rPr>
                        <a:t>“Speak kind words, never l’shon harah, Lydia.”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dobe Caslon Pro" panose="0205050205050A020403" pitchFamily="18" charset="0"/>
                        </a:rPr>
                        <a:t> </a:t>
                      </a:r>
                      <a:endParaRPr lang="en-US" sz="1000" kern="105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dobe Caslon Pro" panose="0205050205050A0204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09" marR="586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47041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1277FFB-B386-4950-8123-28A1349BA9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4" t="33877" r="20670" b="56879"/>
          <a:stretch/>
        </p:blipFill>
        <p:spPr bwMode="auto">
          <a:xfrm>
            <a:off x="300038" y="6616065"/>
            <a:ext cx="709930" cy="1156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881E5A-2185-7348-2F69-E51F1D419E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4" t="24467" r="21331" b="66289"/>
          <a:stretch/>
        </p:blipFill>
        <p:spPr bwMode="auto">
          <a:xfrm>
            <a:off x="9000808" y="6334760"/>
            <a:ext cx="757555" cy="1366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DA1207B-1087-7320-EF12-2FAC27174EC8}"/>
              </a:ext>
            </a:extLst>
          </p:cNvPr>
          <p:cNvSpPr/>
          <p:nvPr/>
        </p:nvSpPr>
        <p:spPr>
          <a:xfrm>
            <a:off x="5411788" y="6808470"/>
            <a:ext cx="2489835" cy="748665"/>
          </a:xfrm>
          <a:prstGeom prst="wedgeRoundRectCallout">
            <a:avLst>
              <a:gd name="adj1" fmla="val 94436"/>
              <a:gd name="adj2" fmla="val -505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L’hitraot Evie!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593F8C22-2F19-EB56-BF60-45B4185D3B92}"/>
              </a:ext>
            </a:extLst>
          </p:cNvPr>
          <p:cNvSpPr/>
          <p:nvPr/>
        </p:nvSpPr>
        <p:spPr>
          <a:xfrm>
            <a:off x="2119948" y="6947535"/>
            <a:ext cx="2489835" cy="748665"/>
          </a:xfrm>
          <a:prstGeom prst="wedgeRoundRectCallout">
            <a:avLst>
              <a:gd name="adj1" fmla="val -94661"/>
              <a:gd name="adj2" fmla="val -50541"/>
              <a:gd name="adj3" fmla="val 16667"/>
            </a:avLst>
          </a:prstGeom>
          <a:solidFill>
            <a:srgbClr val="03E7FF"/>
          </a:solidFill>
          <a:ln>
            <a:solidFill>
              <a:srgbClr val="00B5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600">
                <a:effectLst/>
                <a:latin typeface="Centaur" panose="02030504050205020304" pitchFamily="18" charset="77"/>
                <a:ea typeface="Times New Roman" panose="02020603050405020304" pitchFamily="18" charset="0"/>
              </a:rPr>
              <a:t>Shalom Elijah!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E9397A-CF50-6225-7A61-D4B8D9BE6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295" y="7261681"/>
            <a:ext cx="1008185" cy="59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3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5B5936-FF06-F51E-D0FE-482F72A62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35" y="-174594"/>
            <a:ext cx="6279515" cy="8126700"/>
          </a:xfrm>
          <a:prstGeom prst="rect">
            <a:avLst/>
          </a:prstGeom>
        </p:spPr>
      </p:pic>
      <p:sp>
        <p:nvSpPr>
          <p:cNvPr id="3" name="Text Box 21">
            <a:extLst>
              <a:ext uri="{FF2B5EF4-FFF2-40B4-BE49-F238E27FC236}">
                <a16:creationId xmlns:a16="http://schemas.microsoft.com/office/drawing/2014/main" id="{8463F2DC-5820-ED85-508E-85C3D5A9DA8F}"/>
              </a:ext>
            </a:extLst>
          </p:cNvPr>
          <p:cNvSpPr txBox="1"/>
          <p:nvPr/>
        </p:nvSpPr>
        <p:spPr>
          <a:xfrm>
            <a:off x="140970" y="293370"/>
            <a:ext cx="3910330" cy="692594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Yeshua Loves Me:</a:t>
            </a:r>
            <a:br>
              <a:rPr lang="en-US" sz="1400" dirty="0">
                <a:effectLst/>
                <a:latin typeface="Centaur" panose="02030504050205020304" pitchFamily="18" charset="77"/>
                <a:ea typeface="Times New Roman" panose="02020603050405020304" pitchFamily="18" charset="0"/>
              </a:rPr>
            </a:br>
            <a:r>
              <a:rPr lang="en-US" sz="1400" dirty="0">
                <a:effectLst/>
                <a:latin typeface="Centaur" panose="02030504050205020304" pitchFamily="18" charset="77"/>
                <a:ea typeface="Times New Roman" panose="02020603050405020304" pitchFamily="18" charset="0"/>
              </a:rPr>
              <a:t>is an old lullaby that we sing to our nursery yeladim.  You can sing it to your little one to remind them of</a:t>
            </a:r>
            <a:br>
              <a:rPr lang="en-US" sz="1400" dirty="0">
                <a:effectLst/>
                <a:latin typeface="Centaur" panose="02030504050205020304" pitchFamily="18" charset="77"/>
                <a:ea typeface="Times New Roman" panose="02020603050405020304" pitchFamily="18" charset="0"/>
              </a:rPr>
            </a:br>
            <a:r>
              <a:rPr lang="en-US" sz="1400" dirty="0">
                <a:effectLst/>
                <a:latin typeface="Centaur" panose="02030504050205020304" pitchFamily="18" charset="77"/>
                <a:ea typeface="Times New Roman" panose="02020603050405020304" pitchFamily="18" charset="0"/>
              </a:rPr>
              <a:t>The ONE upon whom our hope and our lives rest.  </a:t>
            </a:r>
            <a:br>
              <a:rPr lang="en-US" sz="1200" dirty="0">
                <a:effectLst/>
                <a:latin typeface="Centaur" panose="02030504050205020304" pitchFamily="18" charset="77"/>
                <a:ea typeface="Times New Roman" panose="02020603050405020304" pitchFamily="18" charset="0"/>
              </a:rPr>
            </a:b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entaur" panose="02030504050205020304" pitchFamily="18" charset="77"/>
                <a:ea typeface="Times New Roman" panose="02020603050405020304" pitchFamily="18" charset="0"/>
              </a:rPr>
              <a:t>The main purpose of our nursery is to build solid Torah understanding on the foundation that is perfect; our G-D and saviour, rock and redeemer: Yeshua HaMashiach.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Centaur" panose="02030504050205020304" pitchFamily="18" charset="77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entaur" panose="02030504050205020304" pitchFamily="18" charset="77"/>
                <a:ea typeface="Times New Roman" panose="02020603050405020304" pitchFamily="18" charset="0"/>
              </a:rPr>
              <a:t>Our teaching focus with this age group is to model love, impart courage, and teach self-control so they might grow in power and understanding.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entaur" panose="02030504050205020304" pitchFamily="18" charset="77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Prayer for Power and Understanding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14</a:t>
            </a:r>
            <a:r>
              <a:rPr lang="en-US" sz="14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For this reason I bow my knees before the Father—</a:t>
            </a:r>
            <a:r>
              <a:rPr lang="en-US" sz="1400" baseline="300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15</a:t>
            </a:r>
            <a:r>
              <a:rPr lang="en-US" sz="14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from Him every family in heaven and on earth receives its name. </a:t>
            </a:r>
            <a:r>
              <a:rPr lang="en-US" sz="1400" baseline="300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16</a:t>
            </a:r>
            <a:r>
              <a:rPr lang="en-US" sz="14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I pray that from His glorious riches He would grant you to be strengthened in your inner being with power through His Ruach, </a:t>
            </a:r>
            <a:r>
              <a:rPr lang="en-US" sz="1400" baseline="300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17</a:t>
            </a:r>
            <a:r>
              <a:rPr lang="en-US" sz="14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so that Messiah may dwell in your hearts through faith. I pray that you, being rooted and grounded in love, </a:t>
            </a:r>
            <a:r>
              <a:rPr lang="en-US" sz="1400" baseline="300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18</a:t>
            </a:r>
            <a:r>
              <a:rPr lang="en-US" sz="14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may have strength to grasp with all the kedoshim what is the width and length and height and depth, </a:t>
            </a:r>
            <a:r>
              <a:rPr lang="en-US" sz="1400" baseline="300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19</a:t>
            </a:r>
            <a:r>
              <a:rPr lang="en-US" sz="14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and to know the love of Messiah which surpasses knowledge, so you may be filled up with all the fullness of G-D. </a:t>
            </a:r>
            <a:r>
              <a:rPr lang="en-US" sz="1400" baseline="300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20</a:t>
            </a:r>
            <a:r>
              <a:rPr lang="en-US" sz="14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Now to Him who is able to do far beyond all that we ask or imagine, by means of His power that works in us, </a:t>
            </a:r>
            <a:r>
              <a:rPr lang="en-US" sz="1400" baseline="300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21</a:t>
            </a:r>
            <a:r>
              <a:rPr lang="en-US" sz="14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to Him be the glory in the community of believers and in Messiah Yeshua throughout all generations forever and ever! Amen.       </a:t>
            </a:r>
            <a:br>
              <a:rPr lang="en-US" sz="140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</a:b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                                                                 ~Ephesians 3:14-21 (TLV)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Adobe Caslon Pro" panose="0205050205050A020403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Centaur" panose="02030504050205020304" pitchFamily="18" charset="77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Centaur" panose="02030504050205020304" pitchFamily="18" charset="77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entaur" panose="02030504050205020304" pitchFamily="18" charset="77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F4B21-31C6-F9F5-921F-7E742F7AA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1492"/>
            <a:ext cx="1008185" cy="59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8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58EBAC1F-414F-BBF7-4F72-E18D76A6C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47700"/>
            <a:ext cx="471328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Oh, be careful little feet where you go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Oh, be careful little feet where you go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 Abba’s up above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He's leading us with love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So, be careful little feet where you go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Oh, be careful little mouth what you say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Oh, be careful little mouth what you say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Yeshua is above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He's speaking out His love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So, be careful little mouth what you say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8" name="Picture 29">
            <a:extLst>
              <a:ext uri="{FF2B5EF4-FFF2-40B4-BE49-F238E27FC236}">
                <a16:creationId xmlns:a16="http://schemas.microsoft.com/office/drawing/2014/main" id="{112FBD5D-5EA2-A849-4BF4-34FCE9F4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6" t="4349" r="4591" b="60452"/>
          <a:stretch>
            <a:fillRect/>
          </a:stretch>
        </p:blipFill>
        <p:spPr bwMode="auto">
          <a:xfrm>
            <a:off x="0" y="4577556"/>
            <a:ext cx="1878013" cy="19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8">
            <a:extLst>
              <a:ext uri="{FF2B5EF4-FFF2-40B4-BE49-F238E27FC236}">
                <a16:creationId xmlns:a16="http://schemas.microsoft.com/office/drawing/2014/main" id="{B2EAC3F8-84DC-337C-6873-B14EE238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3" t="7428" r="26703" b="63329"/>
          <a:stretch>
            <a:fillRect/>
          </a:stretch>
        </p:blipFill>
        <p:spPr bwMode="auto">
          <a:xfrm>
            <a:off x="-295275" y="457200"/>
            <a:ext cx="1920875" cy="176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9">
            <a:extLst>
              <a:ext uri="{FF2B5EF4-FFF2-40B4-BE49-F238E27FC236}">
                <a16:creationId xmlns:a16="http://schemas.microsoft.com/office/drawing/2014/main" id="{3E217CB5-DC7F-7C7C-498F-A3A1E0A84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3806" r="50423" b="61539"/>
          <a:stretch>
            <a:fillRect/>
          </a:stretch>
        </p:blipFill>
        <p:spPr bwMode="auto">
          <a:xfrm>
            <a:off x="3278007" y="2860613"/>
            <a:ext cx="1893887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32">
            <a:extLst>
              <a:ext uri="{FF2B5EF4-FFF2-40B4-BE49-F238E27FC236}">
                <a16:creationId xmlns:a16="http://schemas.microsoft.com/office/drawing/2014/main" id="{4D7ADBCD-9692-F581-879F-28DFFC096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"/>
          <a:stretch>
            <a:fillRect/>
          </a:stretch>
        </p:blipFill>
        <p:spPr bwMode="auto">
          <a:xfrm>
            <a:off x="8300628" y="3348186"/>
            <a:ext cx="1706638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33">
            <a:extLst>
              <a:ext uri="{FF2B5EF4-FFF2-40B4-BE49-F238E27FC236}">
                <a16:creationId xmlns:a16="http://schemas.microsoft.com/office/drawing/2014/main" id="{69DC3BB1-18C1-F1CF-4582-2A8F108A6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033" y="-114300"/>
            <a:ext cx="2597200" cy="28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36">
            <a:extLst>
              <a:ext uri="{FF2B5EF4-FFF2-40B4-BE49-F238E27FC236}">
                <a16:creationId xmlns:a16="http://schemas.microsoft.com/office/drawing/2014/main" id="{59D0848B-E239-22B0-6854-17EA101D7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7" b="16661"/>
          <a:stretch>
            <a:fillRect/>
          </a:stretch>
        </p:blipFill>
        <p:spPr bwMode="auto">
          <a:xfrm>
            <a:off x="3871913" y="6040312"/>
            <a:ext cx="6308725" cy="186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2">
            <a:extLst>
              <a:ext uri="{FF2B5EF4-FFF2-40B4-BE49-F238E27FC236}">
                <a16:creationId xmlns:a16="http://schemas.microsoft.com/office/drawing/2014/main" id="{4EB85609-4705-3E8C-C53B-F2AA3B070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1E91947D-E746-7C97-AECC-288D93B71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090"/>
            <a:ext cx="2366353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Oh, Be Careful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4">
            <a:extLst>
              <a:ext uri="{FF2B5EF4-FFF2-40B4-BE49-F238E27FC236}">
                <a16:creationId xmlns:a16="http://schemas.microsoft.com/office/drawing/2014/main" id="{E029DAF9-1CF7-CBA3-53CC-7E8F609F7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022" y="838681"/>
            <a:ext cx="3509294" cy="167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Oh, be careful little eyes what you see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Oh, be careful little eyes what you see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There's a Father up above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He's looking down in love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So, be careful little eyes what you see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5">
            <a:extLst>
              <a:ext uri="{FF2B5EF4-FFF2-40B4-BE49-F238E27FC236}">
                <a16:creationId xmlns:a16="http://schemas.microsoft.com/office/drawing/2014/main" id="{AB67E76C-D896-15F5-B253-341A51D8B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64847"/>
            <a:ext cx="3568606" cy="118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Oh, be careful little ears what you hear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26">
            <a:extLst>
              <a:ext uri="{FF2B5EF4-FFF2-40B4-BE49-F238E27FC236}">
                <a16:creationId xmlns:a16="http://schemas.microsoft.com/office/drawing/2014/main" id="{34918B51-1015-F598-ED75-1910D4D85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21" y="2756289"/>
            <a:ext cx="3568606" cy="167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Oh, be careful little ears what you hear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Father’s up above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He's hearing us with love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So, be careful little ears what you hear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CF0231EA-B75F-8655-44F0-AB4FA8C31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496" y="4571266"/>
            <a:ext cx="338265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Oh, be careful little hands what you do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Oh, be careful little hands what you do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 Father’s up above and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28">
            <a:extLst>
              <a:ext uri="{FF2B5EF4-FFF2-40B4-BE49-F238E27FC236}">
                <a16:creationId xmlns:a16="http://schemas.microsoft.com/office/drawing/2014/main" id="{69C4E9F6-F846-512A-8B1C-C8D0B1885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108" y="6056391"/>
            <a:ext cx="231694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He's showing us His love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So, be careful little hands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you do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72A020-CFB8-D22D-A761-C47E0B77F6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181492"/>
            <a:ext cx="1008185" cy="59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88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BDD50F-3B59-57AE-7B12-DBCAB13E5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1" r="3667" b="5815"/>
          <a:stretch/>
        </p:blipFill>
        <p:spPr>
          <a:xfrm rot="5400000">
            <a:off x="1713373" y="-572627"/>
            <a:ext cx="7772400" cy="89176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68A4D3-7A34-4BE3-9455-A3B5C599A760}"/>
              </a:ext>
            </a:extLst>
          </p:cNvPr>
          <p:cNvSpPr/>
          <p:nvPr/>
        </p:nvSpPr>
        <p:spPr>
          <a:xfrm rot="5400000">
            <a:off x="-2072474" y="3409146"/>
            <a:ext cx="5099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per Black" panose="0208090404030B020404" pitchFamily="18" charset="77"/>
              </a:rPr>
              <a:t>Shemot</a:t>
            </a:r>
            <a:b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per Black" panose="0208090404030B020404" pitchFamily="18" charset="77"/>
              </a:rPr>
            </a:b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per Black" panose="0208090404030B020404" pitchFamily="18" charset="77"/>
              </a:rPr>
              <a:t>Yitro 18:17-20:23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6959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3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3" id="{CFDB415A-CF97-CC4B-AC35-171FC19BB980}" vid="{43FD3027-6FF2-5C40-A7EC-855821B1DA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4191</TotalTime>
  <Words>1904</Words>
  <Application>Microsoft Macintosh PowerPoint</Application>
  <PresentationFormat>Custom</PresentationFormat>
  <Paragraphs>180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Adobe Caslon Pro</vt:lpstr>
      <vt:lpstr>Aptos</vt:lpstr>
      <vt:lpstr>Arial</vt:lpstr>
      <vt:lpstr>Calibri</vt:lpstr>
      <vt:lpstr>Centaur</vt:lpstr>
      <vt:lpstr>Cooper Black</vt:lpstr>
      <vt:lpstr>Petersburg</vt:lpstr>
      <vt:lpstr>Times New Roman</vt:lpstr>
      <vt:lpstr>Vinque</vt:lpstr>
      <vt:lpstr>Theme3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rivkah.sayger@britahm.org</dc:creator>
  <cp:lastModifiedBy>rivkah.sayger@britahm.org</cp:lastModifiedBy>
  <cp:revision>90</cp:revision>
  <cp:lastPrinted>2025-11-13T16:27:32Z</cp:lastPrinted>
  <dcterms:created xsi:type="dcterms:W3CDTF">2025-06-04T15:59:44Z</dcterms:created>
  <dcterms:modified xsi:type="dcterms:W3CDTF">2026-01-20T16:47:57Z</dcterms:modified>
</cp:coreProperties>
</file>