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530" y="3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8A71D0B-DCB8-47BA-B60E-2C8E94796EC6}"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863699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A71D0B-DCB8-47BA-B60E-2C8E94796EC6}"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3552613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A71D0B-DCB8-47BA-B60E-2C8E94796EC6}"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4075649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A71D0B-DCB8-47BA-B60E-2C8E94796EC6}"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2092299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A71D0B-DCB8-47BA-B60E-2C8E94796EC6}"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3828497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8A71D0B-DCB8-47BA-B60E-2C8E94796EC6}"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2120046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8A71D0B-DCB8-47BA-B60E-2C8E94796EC6}" type="datetimeFigureOut">
              <a:rPr lang="en-US" smtClean="0"/>
              <a:t>1/30/2026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2403389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8A71D0B-DCB8-47BA-B60E-2C8E94796EC6}" type="datetimeFigureOut">
              <a:rPr lang="en-US" smtClean="0"/>
              <a:t>1/30/2026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3273960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A71D0B-DCB8-47BA-B60E-2C8E94796EC6}" type="datetimeFigureOut">
              <a:rPr lang="en-US" smtClean="0"/>
              <a:t>1/30/2026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2465975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A71D0B-DCB8-47BA-B60E-2C8E94796EC6}"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1351436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A71D0B-DCB8-47BA-B60E-2C8E94796EC6}"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4D82F6-ACD5-47FF-94BC-77E8081051A5}" type="slidenum">
              <a:rPr lang="en-US" smtClean="0"/>
              <a:t>‹#›</a:t>
            </a:fld>
            <a:endParaRPr lang="en-US"/>
          </a:p>
        </p:txBody>
      </p:sp>
    </p:spTree>
    <p:extLst>
      <p:ext uri="{BB962C8B-B14F-4D97-AF65-F5344CB8AC3E}">
        <p14:creationId xmlns:p14="http://schemas.microsoft.com/office/powerpoint/2010/main" val="748753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A71D0B-DCB8-47BA-B60E-2C8E94796EC6}" type="datetimeFigureOut">
              <a:rPr lang="en-US" smtClean="0"/>
              <a:t>1/30/2026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4D82F6-ACD5-47FF-94BC-77E8081051A5}" type="slidenum">
              <a:rPr lang="en-US" smtClean="0"/>
              <a:t>‹#›</a:t>
            </a:fld>
            <a:endParaRPr lang="en-US"/>
          </a:p>
        </p:txBody>
      </p:sp>
    </p:spTree>
    <p:extLst>
      <p:ext uri="{BB962C8B-B14F-4D97-AF65-F5344CB8AC3E}">
        <p14:creationId xmlns:p14="http://schemas.microsoft.com/office/powerpoint/2010/main" val="3313256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bible.com/"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smn.nl/resources/Matthew-Passion.as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32322" y="620688"/>
            <a:ext cx="2159758" cy="584775"/>
          </a:xfrm>
          <a:prstGeom prst="rect">
            <a:avLst/>
          </a:prstGeom>
          <a:noFill/>
        </p:spPr>
        <p:txBody>
          <a:bodyPr wrap="none" rtlCol="0">
            <a:spAutoFit/>
          </a:bodyPr>
          <a:lstStyle/>
          <a:p>
            <a:r>
              <a:rPr lang="en-US" sz="3200" b="1" dirty="0"/>
              <a:t>Last Supper</a:t>
            </a:r>
          </a:p>
        </p:txBody>
      </p:sp>
      <p:sp>
        <p:nvSpPr>
          <p:cNvPr id="5" name="TextBox 4"/>
          <p:cNvSpPr txBox="1"/>
          <p:nvPr/>
        </p:nvSpPr>
        <p:spPr>
          <a:xfrm>
            <a:off x="1475656" y="1412776"/>
            <a:ext cx="6829434" cy="1569660"/>
          </a:xfrm>
          <a:prstGeom prst="rect">
            <a:avLst/>
          </a:prstGeom>
          <a:noFill/>
        </p:spPr>
        <p:txBody>
          <a:bodyPr wrap="none" rtlCol="0">
            <a:spAutoFit/>
          </a:bodyPr>
          <a:lstStyle/>
          <a:p>
            <a:r>
              <a:rPr lang="en-US" sz="2400" dirty="0"/>
              <a:t>On the (Thursday) evening before Jesus was arrested </a:t>
            </a:r>
          </a:p>
          <a:p>
            <a:r>
              <a:rPr lang="en-US" sz="2400" dirty="0"/>
              <a:t>He had His last supper </a:t>
            </a:r>
            <a:r>
              <a:rPr lang="en-US" sz="2400"/>
              <a:t>(meal) with </a:t>
            </a:r>
            <a:r>
              <a:rPr lang="en-US" sz="2400" dirty="0"/>
              <a:t>His disciples.</a:t>
            </a:r>
          </a:p>
          <a:p>
            <a:endParaRPr lang="en-US" sz="2400" dirty="0"/>
          </a:p>
          <a:p>
            <a:r>
              <a:rPr lang="en-US" sz="2400" dirty="0"/>
              <a:t>The Gospel of Matthew says:</a:t>
            </a:r>
          </a:p>
        </p:txBody>
      </p:sp>
    </p:spTree>
    <p:extLst>
      <p:ext uri="{BB962C8B-B14F-4D97-AF65-F5344CB8AC3E}">
        <p14:creationId xmlns:p14="http://schemas.microsoft.com/office/powerpoint/2010/main" val="1080222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95536" y="272499"/>
            <a:ext cx="6264696" cy="590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itchFamily="34" charset="0"/>
                <a:cs typeface="Arial" pitchFamily="34" charset="0"/>
              </a:rPr>
              <a:t>Matthew</a:t>
            </a:r>
            <a:r>
              <a:rPr kumimoji="0" lang="en-US" altLang="en-US" sz="2400" b="1" i="0" u="none" strike="noStrike" cap="none" normalizeH="0" dirty="0">
                <a:ln>
                  <a:noFill/>
                </a:ln>
                <a:solidFill>
                  <a:schemeClr val="tx1"/>
                </a:solidFill>
                <a:effectLst/>
                <a:latin typeface="Arial" pitchFamily="34" charset="0"/>
                <a:cs typeface="Arial" pitchFamily="34" charset="0"/>
              </a:rPr>
              <a:t> 26</a:t>
            </a:r>
            <a:br>
              <a:rPr kumimoji="0" lang="en-US" altLang="en-US" sz="2400" b="1" i="0" u="none" strike="noStrike" cap="none" normalizeH="0" dirty="0">
                <a:ln>
                  <a:noFill/>
                </a:ln>
                <a:solidFill>
                  <a:schemeClr val="tx1"/>
                </a:solidFill>
                <a:effectLst/>
                <a:latin typeface="Arial" pitchFamily="34" charset="0"/>
                <a:cs typeface="Arial" pitchFamily="34" charset="0"/>
              </a:rPr>
            </a:br>
            <a:endParaRPr kumimoji="0" lang="en-US" altLang="en-US" sz="24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t" latinLnBrk="0" hangingPunct="1">
              <a:lnSpc>
                <a:spcPct val="100000"/>
              </a:lnSpc>
              <a:spcBef>
                <a:spcPct val="0"/>
              </a:spcBef>
              <a:spcAft>
                <a:spcPct val="0"/>
              </a:spcAft>
              <a:buClrTx/>
              <a:buSzTx/>
              <a:buFontTx/>
              <a:buNone/>
              <a:tabLst/>
            </a:pPr>
            <a:r>
              <a:rPr kumimoji="0" lang="en-US" altLang="en-US" sz="2400" b="0" i="0" u="none" strike="noStrike" cap="none" normalizeH="0" baseline="30000" dirty="0">
                <a:ln>
                  <a:noFill/>
                </a:ln>
                <a:solidFill>
                  <a:schemeClr val="tx1"/>
                </a:solidFill>
                <a:effectLst/>
                <a:latin typeface="Arial" pitchFamily="34" charset="0"/>
                <a:cs typeface="Arial" pitchFamily="34" charset="0"/>
              </a:rPr>
              <a:t>26</a:t>
            </a:r>
            <a:r>
              <a:rPr kumimoji="0" lang="en-US" altLang="en-US" sz="2400" b="0" i="0" u="none" strike="noStrike" cap="none" normalizeH="0" baseline="0" dirty="0">
                <a:ln>
                  <a:noFill/>
                </a:ln>
                <a:solidFill>
                  <a:schemeClr val="tx1"/>
                </a:solidFill>
                <a:effectLst/>
                <a:latin typeface="Arial" pitchFamily="34" charset="0"/>
                <a:cs typeface="Arial" pitchFamily="34" charset="0"/>
              </a:rPr>
              <a:t>While they were eating, Jesus took bread, and when he had given thanks, he broke it and gave it to his disciples, saying, “</a:t>
            </a:r>
            <a:r>
              <a:rPr kumimoji="0" lang="en-US" altLang="en-US" sz="2400" b="0" i="0" u="none" strike="noStrike" cap="none" normalizeH="0" baseline="0" dirty="0">
                <a:ln>
                  <a:noFill/>
                </a:ln>
                <a:solidFill>
                  <a:srgbClr val="FF0000"/>
                </a:solidFill>
                <a:effectLst/>
                <a:latin typeface="Arial" pitchFamily="34" charset="0"/>
                <a:cs typeface="Arial" pitchFamily="34" charset="0"/>
              </a:rPr>
              <a:t>Take and eat; this is my body</a:t>
            </a:r>
            <a:r>
              <a:rPr kumimoji="0" lang="en-US" altLang="en-US" sz="2400" b="0" i="0" u="none" strike="noStrike" cap="none" normalizeH="0" baseline="0" dirty="0">
                <a:ln>
                  <a:noFill/>
                </a:ln>
                <a:solidFill>
                  <a:schemeClr val="tx1"/>
                </a:solidFill>
                <a:effectLst/>
                <a:latin typeface="Arial" pitchFamily="34" charset="0"/>
                <a:cs typeface="Arial" pitchFamily="34" charset="0"/>
              </a:rPr>
              <a:t>.” </a:t>
            </a:r>
          </a:p>
          <a:p>
            <a:pPr marL="0" marR="0" lvl="0" indent="0" algn="l" defTabSz="914400" rtl="0" eaLnBrk="0" fontAlgn="t" latinLnBrk="0" hangingPunct="0">
              <a:lnSpc>
                <a:spcPct val="100000"/>
              </a:lnSpc>
              <a:spcBef>
                <a:spcPct val="0"/>
              </a:spcBef>
              <a:spcAft>
                <a:spcPct val="0"/>
              </a:spcAft>
              <a:buClrTx/>
              <a:buSzTx/>
              <a:buFontTx/>
              <a:buNone/>
              <a:tabLst/>
            </a:pPr>
            <a:r>
              <a:rPr kumimoji="0" lang="en-US" altLang="en-US" sz="2400" b="0" i="0" u="none" strike="noStrike" cap="none" normalizeH="0" baseline="30000" dirty="0">
                <a:ln>
                  <a:noFill/>
                </a:ln>
                <a:solidFill>
                  <a:schemeClr val="tx1"/>
                </a:solidFill>
                <a:effectLst/>
                <a:latin typeface="Arial" pitchFamily="34" charset="0"/>
                <a:cs typeface="Arial" pitchFamily="34" charset="0"/>
              </a:rPr>
              <a:t>27</a:t>
            </a:r>
            <a:r>
              <a:rPr kumimoji="0" lang="en-US" altLang="en-US" sz="2400" b="0" i="0" u="none" strike="noStrike" cap="none" normalizeH="0" baseline="0" dirty="0">
                <a:ln>
                  <a:noFill/>
                </a:ln>
                <a:solidFill>
                  <a:schemeClr val="tx1"/>
                </a:solidFill>
                <a:effectLst/>
                <a:latin typeface="Arial" pitchFamily="34" charset="0"/>
                <a:cs typeface="Arial" pitchFamily="34" charset="0"/>
              </a:rPr>
              <a:t>Then he took a cup, and when he had given thanks, he gave it to them, saying, “</a:t>
            </a:r>
            <a:r>
              <a:rPr kumimoji="0" lang="en-US" altLang="en-US" sz="2400" b="0" i="0" u="none" strike="noStrike" cap="none" normalizeH="0" baseline="0" dirty="0">
                <a:ln>
                  <a:noFill/>
                </a:ln>
                <a:solidFill>
                  <a:srgbClr val="FF0000"/>
                </a:solidFill>
                <a:effectLst/>
                <a:latin typeface="Arial" pitchFamily="34" charset="0"/>
                <a:cs typeface="Arial" pitchFamily="34" charset="0"/>
              </a:rPr>
              <a:t>Drink from it, all of you. </a:t>
            </a:r>
            <a:r>
              <a:rPr kumimoji="0" lang="en-US" altLang="en-US" sz="2400" b="0" i="0" u="none" strike="noStrike" cap="none" normalizeH="0" baseline="30000" dirty="0">
                <a:ln>
                  <a:noFill/>
                </a:ln>
                <a:solidFill>
                  <a:srgbClr val="FF0000"/>
                </a:solidFill>
                <a:effectLst/>
                <a:latin typeface="Arial" pitchFamily="34" charset="0"/>
                <a:cs typeface="Arial" pitchFamily="34" charset="0"/>
              </a:rPr>
              <a:t>28</a:t>
            </a:r>
            <a:r>
              <a:rPr kumimoji="0" lang="en-US" altLang="en-US" sz="2400" b="0" i="0" u="none" strike="noStrike" cap="none" normalizeH="0" baseline="0" dirty="0">
                <a:ln>
                  <a:noFill/>
                </a:ln>
                <a:solidFill>
                  <a:srgbClr val="FF0000"/>
                </a:solidFill>
                <a:effectLst/>
                <a:latin typeface="Arial" pitchFamily="34" charset="0"/>
                <a:cs typeface="Arial" pitchFamily="34" charset="0"/>
              </a:rPr>
              <a:t>This is my blood of the </a:t>
            </a:r>
            <a:r>
              <a:rPr kumimoji="0" lang="en-US" altLang="en-US" sz="2400" b="0" i="0" u="none" strike="noStrike" cap="none" normalizeH="0" baseline="0" dirty="0">
                <a:ln>
                  <a:noFill/>
                </a:ln>
                <a:solidFill>
                  <a:srgbClr val="FF0000"/>
                </a:solidFill>
                <a:effectLst/>
                <a:latin typeface="helvetica neue"/>
                <a:cs typeface="Arial" pitchFamily="34" charset="0"/>
              </a:rPr>
              <a:t>covenant, which is poured out for many for the forgiveness of sins. </a:t>
            </a:r>
            <a:r>
              <a:rPr kumimoji="0" lang="en-US" altLang="en-US" sz="2400" b="0" i="0" u="none" strike="noStrike" cap="none" normalizeH="0" baseline="30000" dirty="0">
                <a:ln>
                  <a:noFill/>
                </a:ln>
                <a:solidFill>
                  <a:srgbClr val="FF0000"/>
                </a:solidFill>
                <a:effectLst/>
                <a:latin typeface="helvetica neue"/>
                <a:cs typeface="Arial" pitchFamily="34" charset="0"/>
              </a:rPr>
              <a:t>29</a:t>
            </a:r>
            <a:r>
              <a:rPr kumimoji="0" lang="en-US" altLang="en-US" sz="2400" b="0" i="0" u="none" strike="noStrike" cap="none" normalizeH="0" baseline="0" dirty="0">
                <a:ln>
                  <a:noFill/>
                </a:ln>
                <a:solidFill>
                  <a:srgbClr val="FF0000"/>
                </a:solidFill>
                <a:effectLst/>
                <a:latin typeface="helvetica neue"/>
                <a:cs typeface="Arial" pitchFamily="34" charset="0"/>
              </a:rPr>
              <a:t>I tell you, I will not drink from this fruit of the vine from now on until that day when I drink it new with you in my Father’s kingdom.</a:t>
            </a:r>
            <a:r>
              <a:rPr kumimoji="0" lang="en-US" altLang="en-US" sz="2400" b="0" i="0" u="none" strike="noStrike" cap="none" normalizeH="0" baseline="0" dirty="0">
                <a:ln>
                  <a:noFill/>
                </a:ln>
                <a:solidFill>
                  <a:srgbClr val="000000"/>
                </a:solidFill>
                <a:effectLst/>
                <a:latin typeface="helvetica neue"/>
                <a:cs typeface="Arial" pitchFamily="34" charset="0"/>
              </a:rPr>
              <a:t>” </a:t>
            </a:r>
          </a:p>
          <a:p>
            <a:pPr marL="0" marR="0" lvl="0" indent="0" algn="l" defTabSz="914400" rtl="0" eaLnBrk="0" fontAlgn="t" latinLnBrk="0" hangingPunct="0">
              <a:lnSpc>
                <a:spcPct val="100000"/>
              </a:lnSpc>
              <a:spcBef>
                <a:spcPct val="0"/>
              </a:spcBef>
              <a:spcAft>
                <a:spcPct val="0"/>
              </a:spcAft>
              <a:buClrTx/>
              <a:buSzTx/>
              <a:buFontTx/>
              <a:buNone/>
              <a:tabLst/>
            </a:pPr>
            <a:r>
              <a:rPr kumimoji="0" lang="en-US" altLang="en-US" sz="2400" b="0" i="0" u="none" strike="noStrike" cap="none" normalizeH="0" baseline="30000" dirty="0">
                <a:ln>
                  <a:noFill/>
                </a:ln>
                <a:solidFill>
                  <a:srgbClr val="000000"/>
                </a:solidFill>
                <a:effectLst/>
                <a:latin typeface="helvetica neue"/>
                <a:cs typeface="Arial" pitchFamily="34" charset="0"/>
              </a:rPr>
              <a:t>30</a:t>
            </a:r>
            <a:r>
              <a:rPr kumimoji="0" lang="en-US" altLang="en-US" sz="2400" b="0" i="0" u="none" strike="noStrike" cap="none" normalizeH="0" baseline="0" dirty="0">
                <a:ln>
                  <a:noFill/>
                </a:ln>
                <a:solidFill>
                  <a:srgbClr val="000000"/>
                </a:solidFill>
                <a:effectLst/>
                <a:latin typeface="helvetica neue"/>
                <a:cs typeface="Arial" pitchFamily="34" charset="0"/>
              </a:rPr>
              <a:t>When they had sung a hymn, they went out to the Mount of Olives. </a:t>
            </a:r>
          </a:p>
        </p:txBody>
      </p:sp>
      <p:pic>
        <p:nvPicPr>
          <p:cNvPr id="1027" name="Picture 3" descr="https://www.bible.com/assets/footnote.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83863" y="-2147483648"/>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http://www.cliparthut.com/clip-arts/1325/bread-and-wine-clip-art-free-132588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2084154"/>
            <a:ext cx="1857375"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9425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116632"/>
            <a:ext cx="5256584" cy="3785652"/>
          </a:xfrm>
          <a:prstGeom prst="rect">
            <a:avLst/>
          </a:prstGeom>
        </p:spPr>
        <p:txBody>
          <a:bodyPr wrap="square">
            <a:spAutoFit/>
          </a:bodyPr>
          <a:lstStyle/>
          <a:p>
            <a:r>
              <a:rPr lang="en-US" sz="2400" dirty="0">
                <a:effectLst/>
              </a:rPr>
              <a:t>The Gospel of Luke gives the reason why Jesus wanted to have this supper with His followers. He refers to the Passover lamb from the Old Testament.</a:t>
            </a:r>
          </a:p>
          <a:p>
            <a:endParaRPr lang="en-US" sz="2400" dirty="0">
              <a:effectLst/>
            </a:endParaRPr>
          </a:p>
          <a:p>
            <a:r>
              <a:rPr lang="en-US" sz="2400" b="1" dirty="0">
                <a:effectLst/>
              </a:rPr>
              <a:t>Luke 22</a:t>
            </a:r>
            <a:endParaRPr lang="en-US" sz="2400" dirty="0">
              <a:effectLst/>
            </a:endParaRPr>
          </a:p>
          <a:p>
            <a:r>
              <a:rPr lang="en-US" sz="2400" baseline="30000" dirty="0">
                <a:effectLst/>
              </a:rPr>
              <a:t>14</a:t>
            </a:r>
            <a:r>
              <a:rPr lang="en-US" sz="2400" dirty="0">
                <a:effectLst/>
              </a:rPr>
              <a:t>When the hour came, Jesus and his apostles reclined at the table. </a:t>
            </a:r>
            <a:r>
              <a:rPr lang="en-US" sz="2400" baseline="30000" dirty="0">
                <a:effectLst/>
              </a:rPr>
              <a:t>15</a:t>
            </a:r>
            <a:r>
              <a:rPr lang="en-US" sz="2400" dirty="0">
                <a:effectLst/>
              </a:rPr>
              <a:t>And he said to them, “</a:t>
            </a:r>
            <a:r>
              <a:rPr lang="en-US" sz="2400" dirty="0">
                <a:solidFill>
                  <a:srgbClr val="FF0000"/>
                </a:solidFill>
                <a:effectLst/>
              </a:rPr>
              <a:t>I have eagerly desired to eat this Passover with you before I suffer.</a:t>
            </a:r>
            <a:endParaRPr lang="en-US" sz="2400" dirty="0">
              <a:solidFill>
                <a:srgbClr val="FF0000"/>
              </a:solidFill>
            </a:endParaRPr>
          </a:p>
        </p:txBody>
      </p:sp>
      <p:pic>
        <p:nvPicPr>
          <p:cNvPr id="3074" name="Picture 2" descr="https://understandlivetransmit.files.wordpress.com/2015/01/0-i-cross-lam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332656"/>
            <a:ext cx="3264362" cy="2448272"/>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8"/>
          <p:cNvGrpSpPr/>
          <p:nvPr/>
        </p:nvGrpSpPr>
        <p:grpSpPr>
          <a:xfrm>
            <a:off x="309076" y="3573016"/>
            <a:ext cx="8223364" cy="2286000"/>
            <a:chOff x="251520" y="3682422"/>
            <a:chExt cx="6727113" cy="2286000"/>
          </a:xfrm>
        </p:grpSpPr>
        <p:sp>
          <p:nvSpPr>
            <p:cNvPr id="6" name="Rectangle 5"/>
            <p:cNvSpPr/>
            <p:nvPr/>
          </p:nvSpPr>
          <p:spPr>
            <a:xfrm>
              <a:off x="251520" y="4077072"/>
              <a:ext cx="4869738" cy="1200329"/>
            </a:xfrm>
            <a:prstGeom prst="rect">
              <a:avLst/>
            </a:prstGeom>
          </p:spPr>
          <p:txBody>
            <a:bodyPr wrap="square">
              <a:spAutoFit/>
            </a:bodyPr>
            <a:lstStyle/>
            <a:p>
              <a:r>
                <a:rPr lang="en-US" sz="2400" baseline="30000" dirty="0">
                  <a:effectLst/>
                </a:rPr>
                <a:t>19</a:t>
              </a:r>
              <a:r>
                <a:rPr lang="en-US" sz="2400" dirty="0">
                  <a:effectLst/>
                </a:rPr>
                <a:t>And he took bread, gave thanks and broke it, and gave it to them, saying, “</a:t>
              </a:r>
              <a:r>
                <a:rPr lang="en-US" sz="2400" dirty="0">
                  <a:solidFill>
                    <a:srgbClr val="FF0000"/>
                  </a:solidFill>
                  <a:effectLst/>
                </a:rPr>
                <a:t>This is my body given for you; do this in remembrance of me</a:t>
              </a:r>
              <a:r>
                <a:rPr lang="en-US" sz="2400" dirty="0">
                  <a:effectLst/>
                </a:rPr>
                <a:t>.”</a:t>
              </a:r>
              <a:endParaRPr lang="en-US" sz="2400" dirty="0"/>
            </a:p>
          </p:txBody>
        </p:sp>
        <p:pic>
          <p:nvPicPr>
            <p:cNvPr id="8" name="Picture 5" descr="http://www.cliparthut.com/clip-arts/1325/bread-and-wine-clip-art-free-13258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1258" y="3682422"/>
              <a:ext cx="1857375" cy="2286000"/>
            </a:xfrm>
            <a:prstGeom prst="rect">
              <a:avLst/>
            </a:prstGeom>
            <a:noFill/>
            <a:extLst>
              <a:ext uri="{909E8E84-426E-40DD-AFC4-6F175D3DCCD1}">
                <a14:hiddenFill xmlns:a14="http://schemas.microsoft.com/office/drawing/2010/main">
                  <a:solidFill>
                    <a:srgbClr val="FFFFFF"/>
                  </a:solidFill>
                </a14:hiddenFill>
              </a:ext>
            </a:extLst>
          </p:spPr>
        </p:pic>
      </p:grpSp>
      <p:sp>
        <p:nvSpPr>
          <p:cNvPr id="7" name="TextBox 6"/>
          <p:cNvSpPr txBox="1"/>
          <p:nvPr/>
        </p:nvSpPr>
        <p:spPr>
          <a:xfrm>
            <a:off x="279228" y="5552296"/>
            <a:ext cx="8136904" cy="1200329"/>
          </a:xfrm>
          <a:prstGeom prst="rect">
            <a:avLst/>
          </a:prstGeom>
          <a:noFill/>
        </p:spPr>
        <p:txBody>
          <a:bodyPr wrap="square" rtlCol="0">
            <a:spAutoFit/>
          </a:bodyPr>
          <a:lstStyle/>
          <a:p>
            <a:r>
              <a:rPr lang="en-US" sz="2400" dirty="0"/>
              <a:t>Here Jesus commends all followers to do this. The Christian church calls this communion (being one with Jesus). Taking communion is only for Christians.</a:t>
            </a:r>
          </a:p>
        </p:txBody>
      </p:sp>
    </p:spTree>
    <p:extLst>
      <p:ext uri="{BB962C8B-B14F-4D97-AF65-F5344CB8AC3E}">
        <p14:creationId xmlns:p14="http://schemas.microsoft.com/office/powerpoint/2010/main" val="1782916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fade">
                                      <p:cBhvr>
                                        <p:cTn id="10" dur="500"/>
                                        <p:tgtEl>
                                          <p:spTgt spid="4">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074"/>
                                        </p:tgtEl>
                                        <p:attrNameLst>
                                          <p:attrName>style.visibility</p:attrName>
                                        </p:attrNameLst>
                                      </p:cBhvr>
                                      <p:to>
                                        <p:strVal val="visible"/>
                                      </p:to>
                                    </p:set>
                                    <p:animEffect transition="in" filter="fade">
                                      <p:cBhvr>
                                        <p:cTn id="15" dur="500"/>
                                        <p:tgtEl>
                                          <p:spTgt spid="307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404664"/>
            <a:ext cx="8496944" cy="5262979"/>
          </a:xfrm>
          <a:prstGeom prst="rect">
            <a:avLst/>
          </a:prstGeom>
          <a:noFill/>
        </p:spPr>
        <p:txBody>
          <a:bodyPr wrap="square" rtlCol="0">
            <a:spAutoFit/>
          </a:bodyPr>
          <a:lstStyle/>
          <a:p>
            <a:r>
              <a:rPr lang="en-US" sz="2400" dirty="0"/>
              <a:t>Jesus was crucified on a cross on the Friday before Easter.</a:t>
            </a:r>
          </a:p>
          <a:p>
            <a:endParaRPr lang="en-US" sz="2400" dirty="0"/>
          </a:p>
          <a:p>
            <a:r>
              <a:rPr lang="en-US" sz="2400" dirty="0"/>
              <a:t>We call that Good Friday.</a:t>
            </a:r>
          </a:p>
          <a:p>
            <a:r>
              <a:rPr lang="en-US" sz="2400" dirty="0"/>
              <a:t>Good Friday was not good for Jesus, </a:t>
            </a:r>
            <a:br>
              <a:rPr lang="en-US" sz="2400" dirty="0"/>
            </a:br>
            <a:r>
              <a:rPr lang="en-US" sz="2400" dirty="0"/>
              <a:t>because He was innocently killed.</a:t>
            </a:r>
          </a:p>
          <a:p>
            <a:r>
              <a:rPr lang="en-US" sz="2400" dirty="0"/>
              <a:t>Good Friday is good for us, </a:t>
            </a:r>
            <a:br>
              <a:rPr lang="en-US" sz="2400" dirty="0"/>
            </a:br>
            <a:r>
              <a:rPr lang="en-US" sz="2400" dirty="0"/>
              <a:t>because we were guilty but saved by Jesus’ sacrifice.</a:t>
            </a:r>
          </a:p>
          <a:p>
            <a:endParaRPr lang="en-US" sz="2400" dirty="0"/>
          </a:p>
          <a:p>
            <a:r>
              <a:rPr lang="en-US" sz="2400">
                <a:hlinkClick r:id="rId2"/>
              </a:rPr>
              <a:t>Choral</a:t>
            </a:r>
            <a:r>
              <a:rPr lang="en-US" sz="2400"/>
              <a:t> </a:t>
            </a:r>
            <a:r>
              <a:rPr lang="en-US" sz="2400" dirty="0"/>
              <a:t>from Matthew Passion by JS Bach</a:t>
            </a:r>
          </a:p>
          <a:p>
            <a:endParaRPr lang="en-US" sz="2400" dirty="0"/>
          </a:p>
          <a:p>
            <a:r>
              <a:rPr lang="en-US" sz="2400" dirty="0"/>
              <a:t>Christians go to church on Good Friday to remember Jesus together. And thank Him for all He has done for us. All who have trusted Jesus in their lives are to take the bread and drink the cup in remembrance of Jesus.</a:t>
            </a:r>
          </a:p>
        </p:txBody>
      </p:sp>
    </p:spTree>
    <p:extLst>
      <p:ext uri="{BB962C8B-B14F-4D97-AF65-F5344CB8AC3E}">
        <p14:creationId xmlns:p14="http://schemas.microsoft.com/office/powerpoint/2010/main" val="133153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fade">
                                      <p:cBhvr>
                                        <p:cTn id="10" dur="500"/>
                                        <p:tgtEl>
                                          <p:spTgt spid="4">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fade">
                                      <p:cBhvr>
                                        <p:cTn id="13" dur="500"/>
                                        <p:tgtEl>
                                          <p:spTgt spid="4">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xEl>
                                              <p:pRg st="6" end="6"/>
                                            </p:txEl>
                                          </p:spTgt>
                                        </p:tgtEl>
                                        <p:attrNameLst>
                                          <p:attrName>style.visibility</p:attrName>
                                        </p:attrNameLst>
                                      </p:cBhvr>
                                      <p:to>
                                        <p:strVal val="visible"/>
                                      </p:to>
                                    </p:set>
                                    <p:animEffect transition="in" filter="fade">
                                      <p:cBhvr>
                                        <p:cTn id="18" dur="500"/>
                                        <p:tgtEl>
                                          <p:spTgt spid="4">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animEffect transition="in" filter="fade">
                                      <p:cBhvr>
                                        <p:cTn id="23"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908720"/>
            <a:ext cx="4464496" cy="2308324"/>
          </a:xfrm>
          <a:prstGeom prst="rect">
            <a:avLst/>
          </a:prstGeom>
          <a:noFill/>
        </p:spPr>
        <p:txBody>
          <a:bodyPr wrap="square" rtlCol="0">
            <a:spAutoFit/>
          </a:bodyPr>
          <a:lstStyle/>
          <a:p>
            <a:r>
              <a:rPr lang="en-US" sz="2400" dirty="0"/>
              <a:t>On the third day Jesus was raised from the dead, which we call resurrection. We celebrate that joyfully on Easter Sunday. </a:t>
            </a:r>
            <a:br>
              <a:rPr lang="en-US" sz="2400" dirty="0"/>
            </a:br>
            <a:r>
              <a:rPr lang="en-US" sz="2400" dirty="0"/>
              <a:t>Christians then say to each other: “He is risen indeed”.</a:t>
            </a:r>
          </a:p>
        </p:txBody>
      </p:sp>
      <p:sp>
        <p:nvSpPr>
          <p:cNvPr id="5" name="TextBox 4"/>
          <p:cNvSpPr txBox="1"/>
          <p:nvPr/>
        </p:nvSpPr>
        <p:spPr>
          <a:xfrm>
            <a:off x="395536" y="332656"/>
            <a:ext cx="971676" cy="461665"/>
          </a:xfrm>
          <a:prstGeom prst="rect">
            <a:avLst/>
          </a:prstGeom>
          <a:noFill/>
        </p:spPr>
        <p:txBody>
          <a:bodyPr wrap="none" rtlCol="0">
            <a:spAutoFit/>
          </a:bodyPr>
          <a:lstStyle/>
          <a:p>
            <a:r>
              <a:rPr lang="en-US" sz="2400" b="1" dirty="0"/>
              <a:t>Easter</a:t>
            </a:r>
          </a:p>
        </p:txBody>
      </p:sp>
      <p:pic>
        <p:nvPicPr>
          <p:cNvPr id="4098" name="Picture 2" descr="http://www.turnbacktogod.com/wp-content/uploads/2012/04/Empty-Tomb-Picture-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3496" y="1627866"/>
            <a:ext cx="3594968" cy="4753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7058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441</Words>
  <Application>Microsoft Office PowerPoint</Application>
  <PresentationFormat>On-screen Show (4:3)</PresentationFormat>
  <Paragraphs>26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helvetica neue</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EdMargreet van Ouwerkerk</dc:creator>
  <cp:lastModifiedBy>EdMargreet van Ouwerkerk</cp:lastModifiedBy>
  <cp:revision>16</cp:revision>
  <dcterms:created xsi:type="dcterms:W3CDTF">2016-03-25T11:49:52Z</dcterms:created>
  <dcterms:modified xsi:type="dcterms:W3CDTF">2026-01-30T17:42:55Z</dcterms:modified>
</cp:coreProperties>
</file>