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5" r:id="rId4"/>
  </p:sldMasterIdLst>
  <p:notesMasterIdLst>
    <p:notesMasterId r:id="rId21"/>
  </p:notesMasterIdLst>
  <p:handoutMasterIdLst>
    <p:handoutMasterId r:id="rId22"/>
  </p:handoutMasterIdLst>
  <p:sldIdLst>
    <p:sldId id="337" r:id="rId5"/>
    <p:sldId id="366" r:id="rId6"/>
    <p:sldId id="339" r:id="rId7"/>
    <p:sldId id="360" r:id="rId8"/>
    <p:sldId id="335" r:id="rId9"/>
    <p:sldId id="364" r:id="rId10"/>
    <p:sldId id="363" r:id="rId11"/>
    <p:sldId id="349" r:id="rId12"/>
    <p:sldId id="372" r:id="rId13"/>
    <p:sldId id="345" r:id="rId14"/>
    <p:sldId id="346" r:id="rId15"/>
    <p:sldId id="371" r:id="rId16"/>
    <p:sldId id="367" r:id="rId17"/>
    <p:sldId id="368" r:id="rId18"/>
    <p:sldId id="353" r:id="rId19"/>
    <p:sldId id="357"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00"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notesViewPr>
    <p:cSldViewPr snapToGrid="0">
      <p:cViewPr>
        <p:scale>
          <a:sx n="40" d="100"/>
          <a:sy n="40" d="100"/>
        </p:scale>
        <p:origin x="2808" y="2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ACDB4-642F-4F82-9C8D-2DC384BF8F23}"/>
              </a:ext>
            </a:extLst>
          </p:cNvPr>
          <p:cNvSpPr>
            <a:spLocks noGrp="1"/>
          </p:cNvSpPr>
          <p:nvPr>
            <p:ph type="hdr" sz="quarter"/>
          </p:nvPr>
        </p:nvSpPr>
        <p:spPr>
          <a:xfrm>
            <a:off x="0" y="0"/>
            <a:ext cx="3169920" cy="481727"/>
          </a:xfrm>
          <a:prstGeom prst="rect">
            <a:avLst/>
          </a:prstGeom>
        </p:spPr>
        <p:txBody>
          <a:bodyPr vert="horz" lIns="96632" tIns="48317" rIns="96632" bIns="48317" rtlCol="0"/>
          <a:lstStyle>
            <a:lvl1pPr algn="l">
              <a:defRPr sz="1300"/>
            </a:lvl1pPr>
          </a:lstStyle>
          <a:p>
            <a:endParaRPr lang="en-US" dirty="0"/>
          </a:p>
        </p:txBody>
      </p:sp>
      <p:sp>
        <p:nvSpPr>
          <p:cNvPr id="3" name="Date Placeholder 2">
            <a:extLst>
              <a:ext uri="{FF2B5EF4-FFF2-40B4-BE49-F238E27FC236}">
                <a16:creationId xmlns:a16="http://schemas.microsoft.com/office/drawing/2014/main" id="{9ABB06E6-7341-4F07-8285-8B35565B99C1}"/>
              </a:ext>
            </a:extLst>
          </p:cNvPr>
          <p:cNvSpPr>
            <a:spLocks noGrp="1"/>
          </p:cNvSpPr>
          <p:nvPr>
            <p:ph type="dt" sz="quarter" idx="1"/>
          </p:nvPr>
        </p:nvSpPr>
        <p:spPr>
          <a:xfrm>
            <a:off x="4143587" y="0"/>
            <a:ext cx="3169920" cy="481727"/>
          </a:xfrm>
          <a:prstGeom prst="rect">
            <a:avLst/>
          </a:prstGeom>
        </p:spPr>
        <p:txBody>
          <a:bodyPr vert="horz" lIns="96632" tIns="48317" rIns="96632" bIns="48317" rtlCol="0"/>
          <a:lstStyle>
            <a:lvl1pPr algn="r">
              <a:defRPr sz="1300"/>
            </a:lvl1pPr>
          </a:lstStyle>
          <a:p>
            <a:fld id="{41CC4456-0E88-4EB2-8FDA-8240F984B54A}" type="datetimeFigureOut">
              <a:rPr lang="en-US" smtClean="0"/>
              <a:t>2/17/2025</a:t>
            </a:fld>
            <a:endParaRPr lang="en-US" dirty="0"/>
          </a:p>
        </p:txBody>
      </p:sp>
      <p:sp>
        <p:nvSpPr>
          <p:cNvPr id="4" name="Footer Placeholder 3">
            <a:extLst>
              <a:ext uri="{FF2B5EF4-FFF2-40B4-BE49-F238E27FC236}">
                <a16:creationId xmlns:a16="http://schemas.microsoft.com/office/drawing/2014/main" id="{F2C88C94-6E7C-4506-82BE-23DAD04DCE10}"/>
              </a:ext>
            </a:extLst>
          </p:cNvPr>
          <p:cNvSpPr>
            <a:spLocks noGrp="1"/>
          </p:cNvSpPr>
          <p:nvPr>
            <p:ph type="ftr" sz="quarter" idx="2"/>
          </p:nvPr>
        </p:nvSpPr>
        <p:spPr>
          <a:xfrm>
            <a:off x="0" y="9119474"/>
            <a:ext cx="3169920" cy="481726"/>
          </a:xfrm>
          <a:prstGeom prst="rect">
            <a:avLst/>
          </a:prstGeom>
        </p:spPr>
        <p:txBody>
          <a:bodyPr vert="horz" lIns="96632" tIns="48317" rIns="96632" bIns="48317"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45A5C082-911A-46EA-8DF6-A63F9F9E0A6E}"/>
              </a:ext>
            </a:extLst>
          </p:cNvPr>
          <p:cNvSpPr>
            <a:spLocks noGrp="1"/>
          </p:cNvSpPr>
          <p:nvPr>
            <p:ph type="sldNum" sz="quarter" idx="3"/>
          </p:nvPr>
        </p:nvSpPr>
        <p:spPr>
          <a:xfrm>
            <a:off x="4143587" y="9119474"/>
            <a:ext cx="3169920" cy="481726"/>
          </a:xfrm>
          <a:prstGeom prst="rect">
            <a:avLst/>
          </a:prstGeom>
        </p:spPr>
        <p:txBody>
          <a:bodyPr vert="horz" lIns="96632" tIns="48317" rIns="96632" bIns="48317" rtlCol="0" anchor="b"/>
          <a:lstStyle>
            <a:lvl1pPr algn="r">
              <a:defRPr sz="1300"/>
            </a:lvl1pPr>
          </a:lstStyle>
          <a:p>
            <a:fld id="{DC3086C9-2826-46AE-BD8E-F12CB3F9C8B4}" type="slidenum">
              <a:rPr lang="en-US" smtClean="0"/>
              <a:t>‹#›</a:t>
            </a:fld>
            <a:endParaRPr lang="en-US" dirty="0"/>
          </a:p>
        </p:txBody>
      </p:sp>
    </p:spTree>
    <p:extLst>
      <p:ext uri="{BB962C8B-B14F-4D97-AF65-F5344CB8AC3E}">
        <p14:creationId xmlns:p14="http://schemas.microsoft.com/office/powerpoint/2010/main" val="1875910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32" tIns="48317" rIns="96632" bIns="48317"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32" tIns="48317" rIns="96632" bIns="48317" rtlCol="0"/>
          <a:lstStyle>
            <a:lvl1pPr algn="r">
              <a:defRPr sz="1300"/>
            </a:lvl1pPr>
          </a:lstStyle>
          <a:p>
            <a:fld id="{AE5E9994-CBF9-4364-B2D1-761774B9F53C}" type="datetimeFigureOut">
              <a:rPr lang="en-US" smtClean="0"/>
              <a:t>2/17/2025</a:t>
            </a:fld>
            <a:endParaRPr lang="en-US" dirty="0"/>
          </a:p>
        </p:txBody>
      </p:sp>
      <p:sp>
        <p:nvSpPr>
          <p:cNvPr id="4" name="Slide Image Placeholder 3"/>
          <p:cNvSpPr>
            <a:spLocks noGrp="1" noRot="1" noChangeAspect="1"/>
          </p:cNvSpPr>
          <p:nvPr>
            <p:ph type="sldImg" idx="2"/>
          </p:nvPr>
        </p:nvSpPr>
        <p:spPr>
          <a:xfrm>
            <a:off x="1616075" y="481013"/>
            <a:ext cx="4268788" cy="2400300"/>
          </a:xfrm>
          <a:prstGeom prst="rect">
            <a:avLst/>
          </a:prstGeom>
          <a:noFill/>
          <a:ln w="12700">
            <a:solidFill>
              <a:prstClr val="black"/>
            </a:solidFill>
          </a:ln>
        </p:spPr>
        <p:txBody>
          <a:bodyPr vert="horz" lIns="96632" tIns="48317" rIns="96632" bIns="48317" rtlCol="0" anchor="ctr"/>
          <a:lstStyle/>
          <a:p>
            <a:endParaRPr lang="en-US" dirty="0"/>
          </a:p>
        </p:txBody>
      </p:sp>
      <p:sp>
        <p:nvSpPr>
          <p:cNvPr id="5" name="Notes Placeholder 4"/>
          <p:cNvSpPr>
            <a:spLocks noGrp="1"/>
          </p:cNvSpPr>
          <p:nvPr>
            <p:ph type="body" sz="quarter" idx="3"/>
          </p:nvPr>
        </p:nvSpPr>
        <p:spPr>
          <a:xfrm>
            <a:off x="731521" y="3082491"/>
            <a:ext cx="5852160" cy="6036982"/>
          </a:xfrm>
          <a:prstGeom prst="rect">
            <a:avLst/>
          </a:prstGeom>
        </p:spPr>
        <p:txBody>
          <a:bodyPr vert="horz" lIns="96632" tIns="48317" rIns="96632"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32" tIns="48317" rIns="96632" bIns="48317" rtlCol="0" anchor="b"/>
          <a:lstStyle>
            <a:lvl1pPr algn="l">
              <a:defRPr sz="1300"/>
            </a:lvl1pPr>
          </a:lstStyle>
          <a:p>
            <a:r>
              <a:rPr lang="en-US" dirty="0"/>
              <a:t>                   FRF Presentation for Clubs</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32" tIns="48317" rIns="96632" bIns="48317" rtlCol="0" anchor="b"/>
          <a:lstStyle>
            <a:lvl1pPr algn="r">
              <a:defRPr sz="1300"/>
            </a:lvl1pPr>
          </a:lstStyle>
          <a:p>
            <a:r>
              <a:rPr lang="en-US" dirty="0"/>
              <a:t>2024-2026 Biennium                  </a:t>
            </a:r>
            <a:fld id="{0FAD0BC5-116C-42CF-8B28-245F66D50665}" type="slidenum">
              <a:rPr lang="en-US" smtClean="0"/>
              <a:pPr/>
              <a:t>‹#›</a:t>
            </a:fld>
            <a:endParaRPr lang="en-US" dirty="0"/>
          </a:p>
        </p:txBody>
      </p:sp>
    </p:spTree>
    <p:extLst>
      <p:ext uri="{BB962C8B-B14F-4D97-AF65-F5344CB8AC3E}">
        <p14:creationId xmlns:p14="http://schemas.microsoft.com/office/powerpoint/2010/main" val="2499818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1052513"/>
            <a:ext cx="4268788" cy="2400300"/>
          </a:xfrm>
        </p:spPr>
      </p:sp>
      <p:sp>
        <p:nvSpPr>
          <p:cNvPr id="3" name="Notes Placeholder 2"/>
          <p:cNvSpPr>
            <a:spLocks noGrp="1"/>
          </p:cNvSpPr>
          <p:nvPr>
            <p:ph type="body" idx="1"/>
          </p:nvPr>
        </p:nvSpPr>
        <p:spPr>
          <a:xfrm>
            <a:off x="858996" y="3625020"/>
            <a:ext cx="5852160" cy="6306819"/>
          </a:xfrm>
        </p:spPr>
        <p:txBody>
          <a:bodyPr/>
          <a:lstStyle/>
          <a:p>
            <a:endParaRPr lang="en-US" dirty="0"/>
          </a:p>
          <a:p>
            <a:pPr defTabSz="914131">
              <a:lnSpc>
                <a:spcPct val="150000"/>
              </a:lnSpc>
              <a:defRPr/>
            </a:pPr>
            <a:r>
              <a:rPr lang="en-US" dirty="0"/>
              <a:t>On behalf of President Vicki, Treasurer Danelle, and Directors: Amelia, Kay, Colleen, Tess, and Cindy, I am so delighted to tell you about the exciting ways you can support Founder Region Fellowship this biennium. February is designated as “Fun for Fellowship” Month to raise awareness and educate our members about our program. </a:t>
            </a:r>
          </a:p>
          <a:p>
            <a:pPr>
              <a:lnSpc>
                <a:spcPct val="150000"/>
              </a:lnSpc>
            </a:pPr>
            <a:endParaRPr lang="en-US" dirty="0"/>
          </a:p>
          <a:p>
            <a:pPr>
              <a:lnSpc>
                <a:spcPct val="150000"/>
              </a:lnSpc>
            </a:pPr>
            <a:r>
              <a:rPr lang="en-US" dirty="0"/>
              <a:t>Fellowship’s theme for the 2024-2026 biennium is </a:t>
            </a:r>
            <a:r>
              <a:rPr lang="en-US" i="1" dirty="0"/>
              <a:t>Solving Puzzles by Degrees!</a:t>
            </a:r>
            <a:r>
              <a:rPr lang="en-US" dirty="0"/>
              <a:t>,</a:t>
            </a:r>
            <a:r>
              <a:rPr lang="en-US" baseline="0" dirty="0"/>
              <a:t> which was chosen to support Governor Elise’s theme of </a:t>
            </a:r>
            <a:r>
              <a:rPr lang="en-US" i="1" baseline="0" dirty="0"/>
              <a:t>Putting the Puzzle Together.</a:t>
            </a:r>
          </a:p>
          <a:p>
            <a:pPr>
              <a:lnSpc>
                <a:spcPct val="150000"/>
              </a:lnSpc>
            </a:pPr>
            <a:endParaRPr lang="en-US" sz="1900" i="1" dirty="0"/>
          </a:p>
          <a:p>
            <a:pPr>
              <a:lnSpc>
                <a:spcPct val="150000"/>
              </a:lnSpc>
            </a:pPr>
            <a:endParaRPr lang="en-US" sz="1900" dirty="0"/>
          </a:p>
        </p:txBody>
      </p:sp>
      <p:sp>
        <p:nvSpPr>
          <p:cNvPr id="4" name="Slide Number Placeholder 3"/>
          <p:cNvSpPr>
            <a:spLocks noGrp="1"/>
          </p:cNvSpPr>
          <p:nvPr>
            <p:ph type="sldNum" sz="quarter" idx="10"/>
          </p:nvPr>
        </p:nvSpPr>
        <p:spPr>
          <a:xfrm>
            <a:off x="3830507" y="8878844"/>
            <a:ext cx="3169920" cy="481726"/>
          </a:xfrm>
        </p:spPr>
        <p:txBody>
          <a:bodyPr/>
          <a:lstStyle/>
          <a:p>
            <a:fld id="{0FAD0BC5-116C-42CF-8B28-245F66D50665}" type="slidenum">
              <a:rPr lang="en-US" smtClean="0"/>
              <a:t>1</a:t>
            </a:fld>
            <a:endParaRPr lang="en-US" dirty="0"/>
          </a:p>
        </p:txBody>
      </p:sp>
      <p:sp>
        <p:nvSpPr>
          <p:cNvPr id="6" name="TextBox 5"/>
          <p:cNvSpPr txBox="1"/>
          <p:nvPr/>
        </p:nvSpPr>
        <p:spPr>
          <a:xfrm>
            <a:off x="689848" y="481244"/>
            <a:ext cx="6190456" cy="312371"/>
          </a:xfrm>
          <a:prstGeom prst="rect">
            <a:avLst/>
          </a:prstGeom>
          <a:noFill/>
        </p:spPr>
        <p:txBody>
          <a:bodyPr wrap="square" lIns="91413" tIns="45706" rIns="91413" bIns="45706" rtlCol="0">
            <a:spAutoFit/>
          </a:bodyPr>
          <a:lstStyle/>
          <a:p>
            <a:pPr algn="ctr"/>
            <a:r>
              <a:rPr lang="en-US" sz="1400" b="1" dirty="0"/>
              <a:t>Founder Region Fellowship Presentation for Clubs             2024-2026 Biennium</a:t>
            </a:r>
          </a:p>
        </p:txBody>
      </p:sp>
    </p:spTree>
    <p:extLst>
      <p:ext uri="{BB962C8B-B14F-4D97-AF65-F5344CB8AC3E}">
        <p14:creationId xmlns:p14="http://schemas.microsoft.com/office/powerpoint/2010/main" val="1513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Although many of our recipients come from UC Berkeley and University of Hawaii</a:t>
            </a:r>
            <a:r>
              <a:rPr lang="en-US" baseline="0" dirty="0"/>
              <a:t> at</a:t>
            </a:r>
            <a:r>
              <a:rPr lang="en-US" dirty="0"/>
              <a:t> Manoa, there are actually 16 colleges and universities which offer</a:t>
            </a:r>
            <a:r>
              <a:rPr lang="en-US" baseline="0" dirty="0"/>
              <a:t> over 150 doctoral programs in Founder Region. </a:t>
            </a:r>
          </a:p>
          <a:p>
            <a:endParaRPr lang="en-US" sz="1000" dirty="0">
              <a:latin typeface="Arial" panose="020B0604020202020204" pitchFamily="34" charset="0"/>
              <a:cs typeface="Arial" panose="020B0604020202020204" pitchFamily="34" charset="0"/>
            </a:endParaRPr>
          </a:p>
          <a:p>
            <a:r>
              <a:rPr lang="en-US" dirty="0"/>
              <a:t>Recognized Schools in Founder Region who offer doctoral programs Include:</a:t>
            </a:r>
          </a:p>
          <a:p>
            <a:pPr marL="176627" indent="-176627" fontAlgn="base">
              <a:buFont typeface="Wingdings" panose="05000000000000000000" pitchFamily="2" charset="2"/>
              <a:buChar char="§"/>
            </a:pPr>
            <a:r>
              <a:rPr lang="en-US" dirty="0"/>
              <a:t>California Sate University, East Bay  </a:t>
            </a:r>
          </a:p>
          <a:p>
            <a:pPr marL="176627" indent="-176627" fontAlgn="base">
              <a:buFont typeface="Wingdings" panose="05000000000000000000" pitchFamily="2" charset="2"/>
              <a:buChar char="§"/>
            </a:pPr>
            <a:r>
              <a:rPr lang="en-US" dirty="0"/>
              <a:t>Dominican University of California  </a:t>
            </a:r>
          </a:p>
          <a:p>
            <a:pPr marL="176627" indent="-176627" fontAlgn="base">
              <a:buFont typeface="Wingdings" panose="05000000000000000000" pitchFamily="2" charset="2"/>
              <a:buChar char="§"/>
            </a:pPr>
            <a:r>
              <a:rPr lang="en-US" dirty="0"/>
              <a:t>Graduate Theological Union  </a:t>
            </a:r>
          </a:p>
          <a:p>
            <a:pPr marL="176627" indent="-176627" fontAlgn="base">
              <a:buFont typeface="Wingdings" panose="05000000000000000000" pitchFamily="2" charset="2"/>
              <a:buChar char="§"/>
            </a:pPr>
            <a:r>
              <a:rPr lang="en-US" dirty="0"/>
              <a:t>Life Chiropractic College West  </a:t>
            </a:r>
          </a:p>
          <a:p>
            <a:pPr marL="176627" indent="-176627" fontAlgn="base">
              <a:buFont typeface="Wingdings" panose="05000000000000000000" pitchFamily="2" charset="2"/>
              <a:buChar char="§"/>
            </a:pPr>
            <a:r>
              <a:rPr lang="en-US" dirty="0"/>
              <a:t>Mills College  </a:t>
            </a:r>
          </a:p>
          <a:p>
            <a:pPr marL="176627" indent="-176627" fontAlgn="base">
              <a:buFont typeface="Wingdings" panose="05000000000000000000" pitchFamily="2" charset="2"/>
              <a:buChar char="§"/>
            </a:pPr>
            <a:r>
              <a:rPr lang="en-US" dirty="0"/>
              <a:t>Saint Mary’s College  </a:t>
            </a:r>
          </a:p>
          <a:p>
            <a:pPr marL="176627" indent="-176627" fontAlgn="base">
              <a:buFont typeface="Wingdings" panose="05000000000000000000" pitchFamily="2" charset="2"/>
              <a:buChar char="§"/>
            </a:pPr>
            <a:r>
              <a:rPr lang="en-US" dirty="0"/>
              <a:t>Samuel Merritt University  </a:t>
            </a:r>
          </a:p>
          <a:p>
            <a:pPr marL="176627" indent="-176627" fontAlgn="base">
              <a:buFont typeface="Wingdings" panose="05000000000000000000" pitchFamily="2" charset="2"/>
              <a:buChar char="§"/>
            </a:pPr>
            <a:r>
              <a:rPr lang="en-US" dirty="0"/>
              <a:t>San Francisco Theological Seminary – San Anselmo</a:t>
            </a:r>
          </a:p>
          <a:p>
            <a:pPr marL="176627" indent="-176627" fontAlgn="base">
              <a:buFont typeface="Wingdings" panose="05000000000000000000" pitchFamily="2" charset="2"/>
              <a:buChar char="§"/>
            </a:pPr>
            <a:r>
              <a:rPr lang="en-US" dirty="0"/>
              <a:t>The Sanville Institute – Berkeley</a:t>
            </a:r>
          </a:p>
          <a:p>
            <a:pPr marL="176627" indent="-176627" fontAlgn="base">
              <a:buFont typeface="Wingdings" panose="05000000000000000000" pitchFamily="2" charset="2"/>
              <a:buChar char="§"/>
            </a:pPr>
            <a:r>
              <a:rPr lang="en-US" dirty="0"/>
              <a:t>Saybrook - Oakland</a:t>
            </a:r>
          </a:p>
          <a:p>
            <a:pPr marL="176627" indent="-176627" fontAlgn="base">
              <a:buFont typeface="Wingdings" panose="05000000000000000000" pitchFamily="2" charset="2"/>
              <a:buChar char="§"/>
            </a:pPr>
            <a:r>
              <a:rPr lang="en-US" dirty="0"/>
              <a:t>Touro University  </a:t>
            </a:r>
          </a:p>
          <a:p>
            <a:pPr marL="176627" indent="-176627" fontAlgn="base">
              <a:buFont typeface="Wingdings" panose="05000000000000000000" pitchFamily="2" charset="2"/>
              <a:buChar char="§"/>
            </a:pPr>
            <a:r>
              <a:rPr lang="en-US" dirty="0"/>
              <a:t>UC Berkeley</a:t>
            </a:r>
          </a:p>
          <a:p>
            <a:pPr marL="176627" indent="-176627" fontAlgn="base">
              <a:buFont typeface="Wingdings" panose="05000000000000000000" pitchFamily="2" charset="2"/>
              <a:buChar char="§"/>
            </a:pPr>
            <a:r>
              <a:rPr lang="en-US" dirty="0"/>
              <a:t>UC Hawaii, Manoa</a:t>
            </a:r>
          </a:p>
          <a:p>
            <a:pPr marL="176627" indent="-176627" fontAlgn="base">
              <a:buFont typeface="Wingdings" panose="05000000000000000000" pitchFamily="2" charset="2"/>
              <a:buChar char="§"/>
            </a:pPr>
            <a:r>
              <a:rPr lang="en-US" dirty="0"/>
              <a:t>The Wright Institute</a:t>
            </a:r>
          </a:p>
          <a:p>
            <a:pPr marL="176627" indent="-176627" fontAlgn="base">
              <a:buFont typeface="Wingdings" panose="05000000000000000000" pitchFamily="2" charset="2"/>
              <a:buChar char="§"/>
            </a:pPr>
            <a:r>
              <a:rPr lang="en-US" dirty="0"/>
              <a:t>UMass Global</a:t>
            </a:r>
          </a:p>
          <a:p>
            <a:pPr marL="176627" indent="-176627" fontAlgn="base">
              <a:buFont typeface="Wingdings" panose="05000000000000000000" pitchFamily="2" charset="2"/>
              <a:buChar char="§"/>
            </a:pPr>
            <a:r>
              <a:rPr lang="en-US" dirty="0"/>
              <a:t>Chaminade University of Honolulu</a:t>
            </a:r>
          </a:p>
          <a:p>
            <a:pPr marL="176627" indent="-176627" fontAlgn="base">
              <a:buFont typeface="Wingdings" panose="05000000000000000000" pitchFamily="2" charset="2"/>
              <a:buChar char="§"/>
            </a:pPr>
            <a:endParaRPr lang="en-US" sz="1900" dirty="0"/>
          </a:p>
          <a:p>
            <a:pPr>
              <a:lnSpc>
                <a:spcPct val="150000"/>
              </a:lnSpc>
            </a:pPr>
            <a:endParaRPr lang="en-US" sz="1900" dirty="0"/>
          </a:p>
        </p:txBody>
      </p:sp>
      <p:sp>
        <p:nvSpPr>
          <p:cNvPr id="4" name="Slide Number Placeholder 3"/>
          <p:cNvSpPr>
            <a:spLocks noGrp="1"/>
          </p:cNvSpPr>
          <p:nvPr>
            <p:ph type="sldNum" sz="quarter" idx="10"/>
          </p:nvPr>
        </p:nvSpPr>
        <p:spPr>
          <a:xfrm>
            <a:off x="3902287" y="8964714"/>
            <a:ext cx="3169920" cy="481726"/>
          </a:xfrm>
        </p:spPr>
        <p:txBody>
          <a:bodyPr/>
          <a:lstStyle/>
          <a:p>
            <a:fld id="{0FAD0BC5-116C-42CF-8B28-245F66D50665}" type="slidenum">
              <a:rPr lang="en-US" smtClean="0"/>
              <a:t>10</a:t>
            </a:fld>
            <a:endParaRPr lang="en-US" dirty="0"/>
          </a:p>
        </p:txBody>
      </p:sp>
    </p:spTree>
    <p:extLst>
      <p:ext uri="{BB962C8B-B14F-4D97-AF65-F5344CB8AC3E}">
        <p14:creationId xmlns:p14="http://schemas.microsoft.com/office/powerpoint/2010/main" val="96288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536" y="3053521"/>
            <a:ext cx="5852160" cy="6213909"/>
          </a:xfrm>
        </p:spPr>
        <p:txBody>
          <a:bodyPr/>
          <a:lstStyle/>
          <a:p>
            <a:pPr>
              <a:lnSpc>
                <a:spcPct val="150000"/>
              </a:lnSpc>
            </a:pPr>
            <a:r>
              <a:rPr lang="en-US" dirty="0"/>
              <a:t>Check out the “</a:t>
            </a:r>
            <a:r>
              <a:rPr lang="en-US" b="1" dirty="0"/>
              <a:t>Past Winners</a:t>
            </a:r>
            <a:r>
              <a:rPr lang="en-US" dirty="0"/>
              <a:t>” page on the Founder Region Fellowship</a:t>
            </a:r>
            <a:r>
              <a:rPr lang="en-US" baseline="0" dirty="0"/>
              <a:t> website</a:t>
            </a:r>
            <a:r>
              <a:rPr lang="en-US" dirty="0"/>
              <a:t> to read about Fellowship</a:t>
            </a:r>
            <a:r>
              <a:rPr lang="en-US" baseline="0" dirty="0"/>
              <a:t> recipients and their ground breaking research. </a:t>
            </a:r>
          </a:p>
          <a:p>
            <a:pPr>
              <a:lnSpc>
                <a:spcPct val="150000"/>
              </a:lnSpc>
            </a:pPr>
            <a:r>
              <a:rPr lang="en-US" b="1" baseline="0" dirty="0"/>
              <a:t>Doctoral Candidates who have been awarded a Fellowship Grant have been in fields such as:</a:t>
            </a:r>
          </a:p>
          <a:p>
            <a:pPr>
              <a:lnSpc>
                <a:spcPct val="100000"/>
              </a:lnSpc>
            </a:pPr>
            <a:r>
              <a:rPr lang="en-US" baseline="0" dirty="0"/>
              <a:t>Applied Linguistics </a:t>
            </a:r>
          </a:p>
          <a:p>
            <a:pPr>
              <a:lnSpc>
                <a:spcPct val="100000"/>
              </a:lnSpc>
            </a:pPr>
            <a:r>
              <a:rPr lang="en-US" baseline="0" dirty="0"/>
              <a:t>Astronomy</a:t>
            </a:r>
          </a:p>
          <a:p>
            <a:pPr>
              <a:lnSpc>
                <a:spcPct val="100000"/>
              </a:lnSpc>
            </a:pPr>
            <a:r>
              <a:rPr lang="en-US" baseline="0" dirty="0"/>
              <a:t>Astrophysics</a:t>
            </a:r>
          </a:p>
          <a:p>
            <a:pPr>
              <a:lnSpc>
                <a:spcPct val="100000"/>
              </a:lnSpc>
            </a:pPr>
            <a:r>
              <a:rPr lang="en-US" baseline="0" dirty="0"/>
              <a:t>Biological Oceanography</a:t>
            </a:r>
          </a:p>
          <a:p>
            <a:pPr>
              <a:lnSpc>
                <a:spcPct val="100000"/>
              </a:lnSpc>
            </a:pPr>
            <a:r>
              <a:rPr lang="en-US" baseline="0" dirty="0"/>
              <a:t>Botany</a:t>
            </a:r>
          </a:p>
          <a:p>
            <a:pPr>
              <a:lnSpc>
                <a:spcPct val="100000"/>
              </a:lnSpc>
            </a:pPr>
            <a:r>
              <a:rPr lang="en-US" baseline="0" dirty="0"/>
              <a:t>Cancer Research</a:t>
            </a:r>
          </a:p>
          <a:p>
            <a:pPr>
              <a:lnSpc>
                <a:spcPct val="100000"/>
              </a:lnSpc>
            </a:pPr>
            <a:r>
              <a:rPr lang="en-US" baseline="0" dirty="0"/>
              <a:t>Civil Engineering</a:t>
            </a:r>
          </a:p>
          <a:p>
            <a:pPr>
              <a:lnSpc>
                <a:spcPct val="100000"/>
              </a:lnSpc>
            </a:pPr>
            <a:r>
              <a:rPr lang="en-US" baseline="0" dirty="0"/>
              <a:t>Education</a:t>
            </a:r>
          </a:p>
          <a:p>
            <a:pPr>
              <a:lnSpc>
                <a:spcPct val="100000"/>
              </a:lnSpc>
            </a:pPr>
            <a:r>
              <a:rPr lang="en-US" baseline="0" dirty="0"/>
              <a:t>Epidemiology</a:t>
            </a:r>
          </a:p>
          <a:p>
            <a:pPr>
              <a:lnSpc>
                <a:spcPct val="100000"/>
              </a:lnSpc>
            </a:pPr>
            <a:r>
              <a:rPr lang="en-US" baseline="0" dirty="0"/>
              <a:t>Medicine</a:t>
            </a:r>
          </a:p>
          <a:p>
            <a:pPr>
              <a:lnSpc>
                <a:spcPct val="100000"/>
              </a:lnSpc>
            </a:pPr>
            <a:r>
              <a:rPr lang="en-US" baseline="0" dirty="0"/>
              <a:t>Political Science</a:t>
            </a:r>
          </a:p>
          <a:p>
            <a:pPr>
              <a:lnSpc>
                <a:spcPct val="100000"/>
              </a:lnSpc>
            </a:pPr>
            <a:r>
              <a:rPr lang="en-US" baseline="0" dirty="0"/>
              <a:t>Tropical Medicine</a:t>
            </a:r>
          </a:p>
          <a:p>
            <a:pPr>
              <a:lnSpc>
                <a:spcPct val="150000"/>
              </a:lnSpc>
            </a:pPr>
            <a:endParaRPr lang="en-US" baseline="0" dirty="0"/>
          </a:p>
          <a:p>
            <a:pPr>
              <a:lnSpc>
                <a:spcPct val="150000"/>
              </a:lnSpc>
            </a:pPr>
            <a:endParaRPr lang="en-US" dirty="0"/>
          </a:p>
        </p:txBody>
      </p:sp>
      <p:sp>
        <p:nvSpPr>
          <p:cNvPr id="4" name="Slide Number Placeholder 3"/>
          <p:cNvSpPr>
            <a:spLocks noGrp="1"/>
          </p:cNvSpPr>
          <p:nvPr>
            <p:ph type="sldNum" sz="quarter" idx="10"/>
          </p:nvPr>
        </p:nvSpPr>
        <p:spPr>
          <a:xfrm>
            <a:off x="3889587" y="9026566"/>
            <a:ext cx="3169920" cy="481726"/>
          </a:xfrm>
        </p:spPr>
        <p:txBody>
          <a:bodyPr/>
          <a:lstStyle/>
          <a:p>
            <a:fld id="{0FAD0BC5-116C-42CF-8B28-245F66D50665}" type="slidenum">
              <a:rPr lang="en-US" smtClean="0"/>
              <a:t>11</a:t>
            </a:fld>
            <a:endParaRPr lang="en-US" dirty="0"/>
          </a:p>
        </p:txBody>
      </p:sp>
    </p:spTree>
    <p:extLst>
      <p:ext uri="{BB962C8B-B14F-4D97-AF65-F5344CB8AC3E}">
        <p14:creationId xmlns:p14="http://schemas.microsoft.com/office/powerpoint/2010/main" val="303041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3076" y="3122893"/>
            <a:ext cx="6164446" cy="6237446"/>
          </a:xfrm>
        </p:spPr>
        <p:txBody>
          <a:bodyPr/>
          <a:lstStyle/>
          <a:p>
            <a:endParaRPr lang="en-US" sz="1900" dirty="0"/>
          </a:p>
          <a:p>
            <a:pPr>
              <a:lnSpc>
                <a:spcPct val="150000"/>
              </a:lnSpc>
            </a:pPr>
            <a:r>
              <a:rPr lang="en-US" dirty="0"/>
              <a:t>We know that Fellowship is Founder Region’s identifying project and has been since 1948. Clubs and members continue to support this program wholeheartedly and find value in our mission.  We work collaboratively with region leadership to build a strong relationship to ensure our sustainability.  Founder Region Fellowship is almost completely supported financially by our members so we want to share with you all the ways you can ensure Fellowship is around for the next 75 years.</a:t>
            </a:r>
          </a:p>
          <a:p>
            <a:endParaRPr lang="en-US" sz="1900" dirty="0"/>
          </a:p>
          <a:p>
            <a:endParaRPr lang="en-US" sz="1900" dirty="0"/>
          </a:p>
          <a:p>
            <a:endParaRPr lang="en-US" sz="1900" dirty="0"/>
          </a:p>
          <a:p>
            <a:endParaRPr lang="en-US" b="0" baseline="0" dirty="0"/>
          </a:p>
          <a:p>
            <a:endParaRPr lang="en-US" b="1" baseline="0" dirty="0"/>
          </a:p>
        </p:txBody>
      </p:sp>
      <p:sp>
        <p:nvSpPr>
          <p:cNvPr id="4" name="Slide Number Placeholder 3"/>
          <p:cNvSpPr>
            <a:spLocks noGrp="1"/>
          </p:cNvSpPr>
          <p:nvPr>
            <p:ph type="sldNum" sz="quarter" idx="10"/>
          </p:nvPr>
        </p:nvSpPr>
        <p:spPr>
          <a:xfrm>
            <a:off x="3864187" y="8878613"/>
            <a:ext cx="3169920" cy="481726"/>
          </a:xfrm>
        </p:spPr>
        <p:txBody>
          <a:bodyPr/>
          <a:lstStyle/>
          <a:p>
            <a:fld id="{0FAD0BC5-116C-42CF-8B28-245F66D50665}" type="slidenum">
              <a:rPr lang="en-US" smtClean="0"/>
              <a:t>12</a:t>
            </a:fld>
            <a:endParaRPr lang="en-US" dirty="0"/>
          </a:p>
        </p:txBody>
      </p:sp>
    </p:spTree>
    <p:extLst>
      <p:ext uri="{BB962C8B-B14F-4D97-AF65-F5344CB8AC3E}">
        <p14:creationId xmlns:p14="http://schemas.microsoft.com/office/powerpoint/2010/main" val="16708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t>Here are the ways a</a:t>
            </a:r>
            <a:r>
              <a:rPr lang="en-US" b="1" baseline="0" dirty="0"/>
              <a:t> club can support our mission.</a:t>
            </a:r>
            <a:endParaRPr lang="en-US" baseline="0" dirty="0"/>
          </a:p>
          <a:p>
            <a:pPr marL="181186" indent="-181186">
              <a:lnSpc>
                <a:spcPct val="150000"/>
              </a:lnSpc>
              <a:buFont typeface="Arial" panose="020B0604020202020204" pitchFamily="34" charset="0"/>
              <a:buChar char="•"/>
            </a:pPr>
            <a:r>
              <a:rPr lang="en-US" baseline="0" dirty="0"/>
              <a:t>Make Fellowship contributions a line item in your Club Budget so you can name a Fellow annually or bi-annually.</a:t>
            </a:r>
          </a:p>
          <a:p>
            <a:pPr marL="914131" lvl="1" indent="-457065">
              <a:lnSpc>
                <a:spcPct val="150000"/>
              </a:lnSpc>
              <a:buFont typeface="Wingdings" panose="05000000000000000000" pitchFamily="2" charset="2"/>
              <a:buChar char="§"/>
            </a:pPr>
            <a:r>
              <a:rPr lang="en-US" dirty="0"/>
              <a:t>$1,000/year and name a Fellow every year</a:t>
            </a:r>
          </a:p>
          <a:p>
            <a:pPr marL="914131" lvl="1" indent="-457065">
              <a:lnSpc>
                <a:spcPct val="150000"/>
              </a:lnSpc>
              <a:buFont typeface="Wingdings" panose="05000000000000000000" pitchFamily="2" charset="2"/>
              <a:buChar char="§"/>
            </a:pPr>
            <a:r>
              <a:rPr lang="en-US" dirty="0"/>
              <a:t>$500/year and name a Fellow every 2 years</a:t>
            </a:r>
            <a:endParaRPr lang="en-US" baseline="0" dirty="0"/>
          </a:p>
          <a:p>
            <a:pPr marL="181186" indent="-181186">
              <a:lnSpc>
                <a:spcPct val="150000"/>
              </a:lnSpc>
              <a:buFont typeface="Arial" panose="020B0604020202020204" pitchFamily="34" charset="0"/>
              <a:buChar char="•"/>
            </a:pPr>
            <a:r>
              <a:rPr lang="en-US" baseline="0" dirty="0"/>
              <a:t>Update your bylaws to make Fellowship your “charity of choice” for memorial contributions for members and their immediate families.</a:t>
            </a:r>
          </a:p>
          <a:p>
            <a:pPr marL="181186" indent="-181186">
              <a:lnSpc>
                <a:spcPct val="150000"/>
              </a:lnSpc>
              <a:buFont typeface="Arial" panose="020B0604020202020204" pitchFamily="34" charset="0"/>
              <a:buChar char="•"/>
            </a:pPr>
            <a:r>
              <a:rPr lang="en-US" baseline="0" dirty="0"/>
              <a:t>Honor your members with donations to Fellowship for club milestone anniversaries and special recognitions.</a:t>
            </a:r>
          </a:p>
          <a:p>
            <a:pPr>
              <a:lnSpc>
                <a:spcPct val="150000"/>
              </a:lnSpc>
            </a:pPr>
            <a:r>
              <a:rPr lang="en-US" baseline="0" dirty="0"/>
              <a:t>The more you talk about and support Fellowship, the more your members will find value in our mission.</a:t>
            </a:r>
          </a:p>
          <a:p>
            <a:pPr marL="181186" indent="-18118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3940387" y="8878612"/>
            <a:ext cx="3169920" cy="481726"/>
          </a:xfrm>
        </p:spPr>
        <p:txBody>
          <a:bodyPr/>
          <a:lstStyle/>
          <a:p>
            <a:fld id="{0FAD0BC5-116C-42CF-8B28-245F66D50665}" type="slidenum">
              <a:rPr lang="en-US" smtClean="0"/>
              <a:t>13</a:t>
            </a:fld>
            <a:endParaRPr lang="en-US" dirty="0"/>
          </a:p>
        </p:txBody>
      </p:sp>
    </p:spTree>
    <p:extLst>
      <p:ext uri="{BB962C8B-B14F-4D97-AF65-F5344CB8AC3E}">
        <p14:creationId xmlns:p14="http://schemas.microsoft.com/office/powerpoint/2010/main" val="23247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5316" y="3053519"/>
            <a:ext cx="6253480" cy="6290109"/>
          </a:xfrm>
        </p:spPr>
        <p:txBody>
          <a:bodyPr/>
          <a:lstStyle/>
          <a:p>
            <a:r>
              <a:rPr lang="en-US" b="1" dirty="0"/>
              <a:t>Our members can support Fellowship in these following ways:</a:t>
            </a:r>
          </a:p>
          <a:p>
            <a:pPr marL="483163" indent="-483163">
              <a:lnSpc>
                <a:spcPct val="150000"/>
              </a:lnSpc>
              <a:buFont typeface="Wingdings" panose="05000000000000000000" pitchFamily="2" charset="2"/>
              <a:buChar char="Ø"/>
            </a:pPr>
            <a:r>
              <a:rPr lang="en-US" dirty="0"/>
              <a:t>Make a $1,000 Donation to become a Fellow or level up, but if that is not in your budget..</a:t>
            </a:r>
          </a:p>
          <a:p>
            <a:pPr marL="483163" indent="-483163">
              <a:lnSpc>
                <a:spcPct val="150000"/>
              </a:lnSpc>
              <a:buFont typeface="Wingdings" panose="05000000000000000000" pitchFamily="2" charset="2"/>
              <a:buChar char="Ø"/>
            </a:pPr>
            <a:r>
              <a:rPr lang="en-US" dirty="0"/>
              <a:t>Sign up for Monthly Giving with a minimum $25 pledge. Donate “In Memory/Honor of” – make Fellowship your “Charity of Choice” in memory or in honor of your loved ones. </a:t>
            </a:r>
          </a:p>
          <a:p>
            <a:pPr marL="483163" indent="-483163">
              <a:lnSpc>
                <a:spcPct val="150000"/>
              </a:lnSpc>
              <a:buFont typeface="Wingdings" panose="05000000000000000000" pitchFamily="2" charset="2"/>
              <a:buChar char="Ø"/>
            </a:pPr>
            <a:r>
              <a:rPr lang="en-US" dirty="0"/>
              <a:t>Support the Fellowship Basket Drawings at the District Meetings by buying chances to win a prize.</a:t>
            </a:r>
          </a:p>
          <a:p>
            <a:pPr marL="483163" indent="-483163">
              <a:lnSpc>
                <a:spcPct val="150000"/>
              </a:lnSpc>
              <a:buFont typeface="Wingdings" panose="05000000000000000000" pitchFamily="2" charset="2"/>
              <a:buChar char="Ø"/>
            </a:pPr>
            <a:r>
              <a:rPr lang="en-US" dirty="0"/>
              <a:t>Support Fellowship Sales – visit our table </a:t>
            </a:r>
          </a:p>
          <a:p>
            <a:pPr marL="483163" indent="-483163">
              <a:lnSpc>
                <a:spcPct val="150000"/>
              </a:lnSpc>
              <a:buFont typeface="Wingdings" panose="05000000000000000000" pitchFamily="2" charset="2"/>
              <a:buChar char="Ø"/>
            </a:pPr>
            <a:r>
              <a:rPr lang="en-US" dirty="0"/>
              <a:t>Hold a Birthday Fundraiser on Facebook to solicit donations from family and friends. </a:t>
            </a:r>
          </a:p>
          <a:p>
            <a:endParaRPr lang="en-US" sz="1400" dirty="0"/>
          </a:p>
          <a:p>
            <a:endParaRPr lang="en-US" dirty="0"/>
          </a:p>
        </p:txBody>
      </p:sp>
      <p:sp>
        <p:nvSpPr>
          <p:cNvPr id="4" name="Slide Number Placeholder 3"/>
          <p:cNvSpPr>
            <a:spLocks noGrp="1"/>
          </p:cNvSpPr>
          <p:nvPr>
            <p:ph type="sldNum" sz="quarter" idx="10"/>
          </p:nvPr>
        </p:nvSpPr>
        <p:spPr>
          <a:xfrm>
            <a:off x="3876518" y="8947269"/>
            <a:ext cx="3169920" cy="481726"/>
          </a:xfrm>
        </p:spPr>
        <p:txBody>
          <a:bodyPr/>
          <a:lstStyle/>
          <a:p>
            <a:fld id="{0FAD0BC5-116C-42CF-8B28-245F66D50665}" type="slidenum">
              <a:rPr lang="en-US" smtClean="0"/>
              <a:t>14</a:t>
            </a:fld>
            <a:endParaRPr lang="en-US" dirty="0"/>
          </a:p>
        </p:txBody>
      </p:sp>
    </p:spTree>
    <p:extLst>
      <p:ext uri="{BB962C8B-B14F-4D97-AF65-F5344CB8AC3E}">
        <p14:creationId xmlns:p14="http://schemas.microsoft.com/office/powerpoint/2010/main" val="364156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5181" y="3072090"/>
            <a:ext cx="6473750" cy="5551210"/>
          </a:xfrm>
        </p:spPr>
        <p:txBody>
          <a:bodyPr/>
          <a:lstStyle/>
          <a:p>
            <a:pPr>
              <a:lnSpc>
                <a:spcPct val="150000"/>
              </a:lnSpc>
            </a:pPr>
            <a:endParaRPr lang="en-US" sz="800" dirty="0"/>
          </a:p>
          <a:p>
            <a:pPr marL="483163" indent="-483163">
              <a:lnSpc>
                <a:spcPct val="150000"/>
              </a:lnSpc>
              <a:buFont typeface="Wingdings" panose="05000000000000000000" pitchFamily="2" charset="2"/>
              <a:buChar char="Ø"/>
            </a:pPr>
            <a:r>
              <a:rPr lang="en-US" b="0" baseline="0" dirty="0"/>
              <a:t>P</a:t>
            </a:r>
            <a:r>
              <a:rPr lang="en-US" b="0" dirty="0"/>
              <a:t>lan now to invite</a:t>
            </a:r>
            <a:r>
              <a:rPr lang="en-US" b="0" baseline="0" dirty="0"/>
              <a:t> your Fellowship Director to attend your club meeting to talk about Fellowship. First come, first served in reserving a date.  Directors will be visiting all clubs throughout the biennium and we look forward to sharing our passion for Fellowship with all your club members. </a:t>
            </a:r>
            <a:endParaRPr lang="en-US" b="0" dirty="0"/>
          </a:p>
          <a:p>
            <a:pPr marL="483163" indent="-483163">
              <a:lnSpc>
                <a:spcPct val="150000"/>
              </a:lnSpc>
              <a:buFont typeface="Wingdings" panose="05000000000000000000" pitchFamily="2" charset="2"/>
              <a:buChar char="Ø"/>
            </a:pPr>
            <a:r>
              <a:rPr lang="en-US" b="0" dirty="0"/>
              <a:t>Plan a Club Fundraiser on your own and donate the proceeds to Fellowship. How</a:t>
            </a:r>
            <a:r>
              <a:rPr lang="en-US" b="0" baseline="0" dirty="0"/>
              <a:t> about Bunko or Bingo? Plan a social and have some fun while supporting Fellowship. </a:t>
            </a:r>
          </a:p>
          <a:p>
            <a:pPr marL="483163" indent="-483163">
              <a:lnSpc>
                <a:spcPct val="150000"/>
              </a:lnSpc>
              <a:buFont typeface="Wingdings" panose="05000000000000000000" pitchFamily="2" charset="2"/>
              <a:buChar char="Ø"/>
            </a:pPr>
            <a:r>
              <a:rPr lang="en-US" b="0" baseline="0" dirty="0"/>
              <a:t>We have provided you a “Fun for Fellowship” Calendar game that members can refer to every day during February and donate the recommended amount. </a:t>
            </a:r>
          </a:p>
          <a:p>
            <a:endParaRPr lang="en-US" dirty="0"/>
          </a:p>
        </p:txBody>
      </p:sp>
      <p:sp>
        <p:nvSpPr>
          <p:cNvPr id="4" name="Slide Number Placeholder 3"/>
          <p:cNvSpPr>
            <a:spLocks noGrp="1"/>
          </p:cNvSpPr>
          <p:nvPr>
            <p:ph type="sldNum" sz="quarter" idx="10"/>
          </p:nvPr>
        </p:nvSpPr>
        <p:spPr>
          <a:xfrm>
            <a:off x="3819013" y="8967076"/>
            <a:ext cx="3169920" cy="481726"/>
          </a:xfrm>
        </p:spPr>
        <p:txBody>
          <a:bodyPr/>
          <a:lstStyle/>
          <a:p>
            <a:fld id="{0FAD0BC5-116C-42CF-8B28-245F66D50665}" type="slidenum">
              <a:rPr lang="en-US" smtClean="0"/>
              <a:t>15</a:t>
            </a:fld>
            <a:endParaRPr lang="en-US" dirty="0"/>
          </a:p>
        </p:txBody>
      </p:sp>
    </p:spTree>
    <p:extLst>
      <p:ext uri="{BB962C8B-B14F-4D97-AF65-F5344CB8AC3E}">
        <p14:creationId xmlns:p14="http://schemas.microsoft.com/office/powerpoint/2010/main" val="226979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3774" y="3236338"/>
            <a:ext cx="5396564" cy="5350310"/>
          </a:xfrm>
        </p:spPr>
        <p:txBody>
          <a:bodyPr/>
          <a:lstStyle/>
          <a:p>
            <a:pPr>
              <a:lnSpc>
                <a:spcPct val="150000"/>
              </a:lnSpc>
            </a:pPr>
            <a:r>
              <a:rPr lang="en-US" dirty="0"/>
              <a:t>The Fellowship board is hard at work to ensure we continue to be valuable, forward thinking, and successful in supporting our Soroptimist mission.</a:t>
            </a:r>
          </a:p>
          <a:p>
            <a:pPr>
              <a:lnSpc>
                <a:spcPct val="150000"/>
              </a:lnSpc>
            </a:pPr>
            <a:endParaRPr lang="en-US" dirty="0"/>
          </a:p>
          <a:p>
            <a:pPr>
              <a:lnSpc>
                <a:spcPct val="150000"/>
              </a:lnSpc>
            </a:pPr>
            <a:r>
              <a:rPr lang="en-US" dirty="0"/>
              <a:t>We want to</a:t>
            </a:r>
            <a:r>
              <a:rPr lang="en-US" baseline="0" dirty="0"/>
              <a:t> thank you for your continued support and </a:t>
            </a:r>
            <a:r>
              <a:rPr lang="en-US" dirty="0"/>
              <a:t>we look forward to a fun and successful biennium  celebrating empowering women who will truly make a difference in the world.  </a:t>
            </a:r>
          </a:p>
          <a:p>
            <a:pPr>
              <a:lnSpc>
                <a:spcPct val="150000"/>
              </a:lnSpc>
            </a:pPr>
            <a:endParaRPr lang="en-US" dirty="0"/>
          </a:p>
        </p:txBody>
      </p:sp>
      <p:sp>
        <p:nvSpPr>
          <p:cNvPr id="4" name="Slide Number Placeholder 3"/>
          <p:cNvSpPr>
            <a:spLocks noGrp="1"/>
          </p:cNvSpPr>
          <p:nvPr>
            <p:ph type="sldNum" sz="quarter" idx="10"/>
          </p:nvPr>
        </p:nvSpPr>
        <p:spPr>
          <a:xfrm>
            <a:off x="3752058" y="8941674"/>
            <a:ext cx="3169920" cy="481726"/>
          </a:xfrm>
        </p:spPr>
        <p:txBody>
          <a:bodyPr/>
          <a:lstStyle/>
          <a:p>
            <a:fld id="{0FAD0BC5-116C-42CF-8B28-245F66D50665}" type="slidenum">
              <a:rPr lang="en-US" smtClean="0"/>
              <a:t>16</a:t>
            </a:fld>
            <a:endParaRPr lang="en-US" dirty="0"/>
          </a:p>
        </p:txBody>
      </p:sp>
    </p:spTree>
    <p:extLst>
      <p:ext uri="{BB962C8B-B14F-4D97-AF65-F5344CB8AC3E}">
        <p14:creationId xmlns:p14="http://schemas.microsoft.com/office/powerpoint/2010/main" val="239461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708025"/>
            <a:ext cx="4268788" cy="2400300"/>
          </a:xfrm>
        </p:spPr>
      </p:sp>
      <p:sp>
        <p:nvSpPr>
          <p:cNvPr id="3" name="Notes Placeholder 2"/>
          <p:cNvSpPr>
            <a:spLocks noGrp="1"/>
          </p:cNvSpPr>
          <p:nvPr>
            <p:ph type="body" idx="1"/>
          </p:nvPr>
        </p:nvSpPr>
        <p:spPr/>
        <p:txBody>
          <a:bodyPr/>
          <a:lstStyle/>
          <a:p>
            <a:pPr defTabSz="966326">
              <a:lnSpc>
                <a:spcPct val="150000"/>
              </a:lnSpc>
              <a:defRPr/>
            </a:pPr>
            <a:r>
              <a:rPr lang="en-US" dirty="0"/>
              <a:t>Your Fellowship Board is:</a:t>
            </a:r>
          </a:p>
          <a:p>
            <a:pPr defTabSz="966326">
              <a:lnSpc>
                <a:spcPct val="150000"/>
              </a:lnSpc>
              <a:defRPr/>
            </a:pPr>
            <a:r>
              <a:rPr lang="en-US" dirty="0"/>
              <a:t>Vicki Ham, S/I Willits, President</a:t>
            </a:r>
          </a:p>
          <a:p>
            <a:pPr defTabSz="966326">
              <a:lnSpc>
                <a:spcPct val="150000"/>
              </a:lnSpc>
              <a:defRPr/>
            </a:pPr>
            <a:r>
              <a:rPr lang="en-US" dirty="0"/>
              <a:t>Danelle Tegarden, SI/Eureka, Treasurer</a:t>
            </a:r>
          </a:p>
          <a:p>
            <a:pPr defTabSz="966326">
              <a:lnSpc>
                <a:spcPct val="150000"/>
              </a:lnSpc>
              <a:defRPr/>
            </a:pPr>
            <a:r>
              <a:rPr lang="en-US" dirty="0"/>
              <a:t>Amelia Benko, SI/The Tri-Valley, Fellowship Director, District I  </a:t>
            </a:r>
          </a:p>
          <a:p>
            <a:pPr defTabSz="966326">
              <a:lnSpc>
                <a:spcPct val="150000"/>
              </a:lnSpc>
              <a:defRPr/>
            </a:pPr>
            <a:r>
              <a:rPr lang="en-US" dirty="0"/>
              <a:t>Kay Kelley, SI/Rio Vista, Fellowship Director, District II</a:t>
            </a:r>
          </a:p>
          <a:p>
            <a:pPr defTabSz="966326">
              <a:lnSpc>
                <a:spcPct val="150000"/>
              </a:lnSpc>
              <a:defRPr/>
            </a:pPr>
            <a:r>
              <a:rPr lang="en-US" dirty="0"/>
              <a:t>Colleen Ganaye, SI/Sonoma Valley, Fellowship Director, District III</a:t>
            </a:r>
          </a:p>
          <a:p>
            <a:pPr defTabSz="966326">
              <a:lnSpc>
                <a:spcPct val="150000"/>
              </a:lnSpc>
              <a:defRPr/>
            </a:pPr>
            <a:r>
              <a:rPr lang="en-US" dirty="0"/>
              <a:t>Tess Albin-Smith, SI/Noyo Sunrise, Fellowship Director, District IV</a:t>
            </a:r>
          </a:p>
          <a:p>
            <a:pPr defTabSz="966326">
              <a:lnSpc>
                <a:spcPct val="150000"/>
              </a:lnSpc>
              <a:defRPr/>
            </a:pPr>
            <a:r>
              <a:rPr lang="en-US" dirty="0"/>
              <a:t>Cindy Rasmussen, SI/Waikiki Foundation, Inc., Fellowship Director, District V</a:t>
            </a:r>
          </a:p>
          <a:p>
            <a:pPr defTabSz="966326">
              <a:lnSpc>
                <a:spcPct val="150000"/>
              </a:lnSpc>
              <a:defRPr/>
            </a:pPr>
            <a:endParaRPr lang="en-US" dirty="0"/>
          </a:p>
          <a:p>
            <a:pPr defTabSz="966326">
              <a:lnSpc>
                <a:spcPct val="150000"/>
              </a:lnSpc>
              <a:defRPr/>
            </a:pPr>
            <a:r>
              <a:rPr lang="en-US" dirty="0"/>
              <a:t>Their contact information can be found on the Fellowship website: FounderReigonFellowship.org and in the Founder Region Roster. </a:t>
            </a:r>
          </a:p>
          <a:p>
            <a:pPr defTabSz="966326">
              <a:lnSpc>
                <a:spcPct val="150000"/>
              </a:lnSpc>
              <a:defRPr/>
            </a:pPr>
            <a:endParaRPr lang="en-US" dirty="0"/>
          </a:p>
          <a:p>
            <a:pPr defTabSz="966326">
              <a:lnSpc>
                <a:spcPct val="150000"/>
              </a:lnSpc>
              <a:defRPr/>
            </a:pPr>
            <a:endParaRPr lang="en-US" dirty="0"/>
          </a:p>
          <a:p>
            <a:pPr defTabSz="966326">
              <a:lnSpc>
                <a:spcPct val="150000"/>
              </a:lnSpc>
              <a:defRPr/>
            </a:pPr>
            <a:endParaRPr lang="en-US" dirty="0"/>
          </a:p>
          <a:p>
            <a:pPr defTabSz="966326">
              <a:lnSpc>
                <a:spcPct val="150000"/>
              </a:lnSpc>
              <a:defRPr/>
            </a:pPr>
            <a:endParaRPr lang="en-US" dirty="0"/>
          </a:p>
          <a:p>
            <a:pPr defTabSz="966326">
              <a:lnSpc>
                <a:spcPct val="150000"/>
              </a:lnSpc>
              <a:defRPr/>
            </a:pPr>
            <a:endParaRPr lang="en-US" dirty="0"/>
          </a:p>
          <a:p>
            <a:pPr defTabSz="966326">
              <a:lnSpc>
                <a:spcPct val="150000"/>
              </a:lnSpc>
              <a:defRPr/>
            </a:pPr>
            <a:endParaRPr lang="en-US" dirty="0"/>
          </a:p>
          <a:p>
            <a:pPr defTabSz="966326">
              <a:lnSpc>
                <a:spcPct val="150000"/>
              </a:lnSpc>
              <a:defRPr/>
            </a:pPr>
            <a:endParaRPr lang="en-US" sz="1400" dirty="0"/>
          </a:p>
          <a:p>
            <a:endParaRPr lang="en-US" dirty="0"/>
          </a:p>
        </p:txBody>
      </p:sp>
      <p:sp>
        <p:nvSpPr>
          <p:cNvPr id="4" name="Slide Number Placeholder 3"/>
          <p:cNvSpPr>
            <a:spLocks noGrp="1"/>
          </p:cNvSpPr>
          <p:nvPr>
            <p:ph type="sldNum" sz="quarter" idx="10"/>
          </p:nvPr>
        </p:nvSpPr>
        <p:spPr>
          <a:xfrm>
            <a:off x="3751159" y="8878612"/>
            <a:ext cx="3169920" cy="481726"/>
          </a:xfrm>
        </p:spPr>
        <p:txBody>
          <a:bodyPr/>
          <a:lstStyle/>
          <a:p>
            <a:fld id="{0FAD0BC5-116C-42CF-8B28-245F66D50665}" type="slidenum">
              <a:rPr lang="en-US" smtClean="0"/>
              <a:t>2</a:t>
            </a:fld>
            <a:endParaRPr lang="en-US" dirty="0"/>
          </a:p>
        </p:txBody>
      </p:sp>
      <p:sp>
        <p:nvSpPr>
          <p:cNvPr id="7" name="TextBox 6"/>
          <p:cNvSpPr txBox="1"/>
          <p:nvPr/>
        </p:nvSpPr>
        <p:spPr>
          <a:xfrm>
            <a:off x="656827" y="312500"/>
            <a:ext cx="6190456" cy="307748"/>
          </a:xfrm>
          <a:prstGeom prst="rect">
            <a:avLst/>
          </a:prstGeom>
          <a:noFill/>
        </p:spPr>
        <p:txBody>
          <a:bodyPr wrap="square" lIns="91413" tIns="45706" rIns="91413" bIns="45706" rtlCol="0">
            <a:spAutoFit/>
          </a:bodyPr>
          <a:lstStyle/>
          <a:p>
            <a:pPr algn="ctr"/>
            <a:r>
              <a:rPr lang="en-US" sz="1400" dirty="0"/>
              <a:t>Founder Region Fellowship Presentation for Clubs                    2024-2026 Biennium</a:t>
            </a:r>
          </a:p>
        </p:txBody>
      </p:sp>
    </p:spTree>
    <p:extLst>
      <p:ext uri="{BB962C8B-B14F-4D97-AF65-F5344CB8AC3E}">
        <p14:creationId xmlns:p14="http://schemas.microsoft.com/office/powerpoint/2010/main" val="11661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0" i="0" kern="1200" dirty="0">
                <a:solidFill>
                  <a:schemeClr val="tx1"/>
                </a:solidFill>
                <a:effectLst/>
              </a:rPr>
              <a:t>Established in 1948, the Fellowship Program is Founder Region's Identifying Project</a:t>
            </a:r>
            <a:r>
              <a:rPr lang="en-US" b="0" i="0" kern="1200" baseline="0" dirty="0">
                <a:solidFill>
                  <a:schemeClr val="tx1"/>
                </a:solidFill>
                <a:effectLst/>
              </a:rPr>
              <a:t> and </a:t>
            </a:r>
            <a:r>
              <a:rPr lang="en-US" dirty="0"/>
              <a:t>celebrated the 75</a:t>
            </a:r>
            <a:r>
              <a:rPr lang="en-US" baseline="30000" dirty="0"/>
              <a:t>th</a:t>
            </a:r>
            <a:r>
              <a:rPr lang="en-US" dirty="0"/>
              <a:t> year  in 2023.</a:t>
            </a:r>
          </a:p>
          <a:p>
            <a:pPr>
              <a:lnSpc>
                <a:spcPct val="150000"/>
              </a:lnSpc>
            </a:pPr>
            <a:endParaRPr lang="en-US" dirty="0"/>
          </a:p>
          <a:p>
            <a:pPr>
              <a:lnSpc>
                <a:spcPct val="150000"/>
              </a:lnSpc>
            </a:pPr>
            <a:r>
              <a:rPr lang="en-US" b="1" dirty="0"/>
              <a:t>The Mission </a:t>
            </a:r>
            <a:r>
              <a:rPr lang="en-US" b="0" baseline="0" dirty="0"/>
              <a:t>is</a:t>
            </a:r>
            <a:r>
              <a:rPr lang="en-US" dirty="0"/>
              <a:t> to advance the Soroptimist mission by awarding grants to outstanding women in the final phase of their doctoral program within Founder Region. </a:t>
            </a:r>
            <a:r>
              <a:rPr lang="en-US" baseline="0" dirty="0"/>
              <a:t> </a:t>
            </a:r>
            <a:r>
              <a:rPr lang="en-US" dirty="0"/>
              <a:t>Fellowship recognizes the value of empowering highly motivated women engaged in academic research in fields such as: science, technology, education, the climate, women's health and all things affecting women and girls' quality of life. </a:t>
            </a:r>
            <a:r>
              <a:rPr lang="en-US" baseline="0" dirty="0"/>
              <a:t> </a:t>
            </a:r>
            <a:r>
              <a:rPr lang="en-US" dirty="0"/>
              <a:t>These women are doing ground breaking research and breaking down glass ceilings in their male dominated fields.</a:t>
            </a:r>
            <a:r>
              <a:rPr lang="en-US" baseline="0" dirty="0"/>
              <a:t> Members in Founder Region have been empowering these women since 1948 and we hope to continue to support our mission for many years to come. </a:t>
            </a:r>
            <a:endParaRPr lang="en-US" dirty="0"/>
          </a:p>
          <a:p>
            <a:pPr>
              <a:lnSpc>
                <a:spcPct val="150000"/>
              </a:lnSpc>
            </a:pPr>
            <a:endParaRPr lang="en-US" sz="1900" dirty="0"/>
          </a:p>
          <a:p>
            <a:pPr>
              <a:lnSpc>
                <a:spcPct val="150000"/>
              </a:lnSpc>
            </a:pPr>
            <a:endParaRPr lang="en-US" sz="1900" dirty="0"/>
          </a:p>
        </p:txBody>
      </p:sp>
      <p:sp>
        <p:nvSpPr>
          <p:cNvPr id="4" name="Slide Number Placeholder 3"/>
          <p:cNvSpPr>
            <a:spLocks noGrp="1"/>
          </p:cNvSpPr>
          <p:nvPr>
            <p:ph type="sldNum" sz="quarter" idx="10"/>
          </p:nvPr>
        </p:nvSpPr>
        <p:spPr>
          <a:xfrm>
            <a:off x="3752058" y="8878612"/>
            <a:ext cx="3169920" cy="481726"/>
          </a:xfrm>
        </p:spPr>
        <p:txBody>
          <a:bodyPr/>
          <a:lstStyle/>
          <a:p>
            <a:fld id="{0FAD0BC5-116C-42CF-8B28-245F66D50665}" type="slidenum">
              <a:rPr lang="en-US" smtClean="0"/>
              <a:t>3</a:t>
            </a:fld>
            <a:endParaRPr lang="en-US" dirty="0"/>
          </a:p>
        </p:txBody>
      </p:sp>
    </p:spTree>
    <p:extLst>
      <p:ext uri="{BB962C8B-B14F-4D97-AF65-F5344CB8AC3E}">
        <p14:creationId xmlns:p14="http://schemas.microsoft.com/office/powerpoint/2010/main" val="222395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1557" y="3302002"/>
            <a:ext cx="5989144" cy="6194941"/>
          </a:xfrm>
        </p:spPr>
        <p:txBody>
          <a:bodyPr/>
          <a:lstStyle/>
          <a:p>
            <a:pPr>
              <a:lnSpc>
                <a:spcPct val="150000"/>
              </a:lnSpc>
            </a:pPr>
            <a:r>
              <a:rPr lang="en-US" b="0" i="0" kern="1200" dirty="0">
                <a:solidFill>
                  <a:schemeClr val="tx1"/>
                </a:solidFill>
                <a:effectLst/>
              </a:rPr>
              <a:t>Most service organizations have </a:t>
            </a:r>
            <a:r>
              <a:rPr lang="en-US" b="0" i="1" kern="1200" dirty="0">
                <a:solidFill>
                  <a:schemeClr val="tx1"/>
                </a:solidFill>
                <a:effectLst/>
              </a:rPr>
              <a:t>Identifying Projects</a:t>
            </a:r>
            <a:r>
              <a:rPr lang="en-US" b="0" i="0" kern="1200" dirty="0">
                <a:solidFill>
                  <a:schemeClr val="tx1"/>
                </a:solidFill>
                <a:effectLst/>
              </a:rPr>
              <a:t> that help the organization realize its mission. From Soroptimist International down to the club level, one will find many innovative, heartwarming, and challenging projects to fulfill the Soroptimist mission. </a:t>
            </a:r>
          </a:p>
          <a:p>
            <a:pPr defTabSz="937900">
              <a:lnSpc>
                <a:spcPct val="150000"/>
              </a:lnSpc>
            </a:pPr>
            <a:br>
              <a:rPr lang="en-US" dirty="0"/>
            </a:br>
            <a:r>
              <a:rPr lang="en-US" b="1" i="0" kern="1200" dirty="0">
                <a:solidFill>
                  <a:schemeClr val="tx1"/>
                </a:solidFill>
                <a:effectLst/>
              </a:rPr>
              <a:t>Founder Region</a:t>
            </a:r>
            <a:r>
              <a:rPr lang="en-US" b="0" i="0" kern="1200" dirty="0">
                <a:solidFill>
                  <a:schemeClr val="tx1"/>
                </a:solidFill>
                <a:effectLst/>
              </a:rPr>
              <a:t> is one of 28 regions of Soroptimist International of the Americas (SIA) with our territory encompassing:10 Northern California Counties: Alameda, Contra Costa, Del Norte, Humboldt, Lake, Marin, Mendocino, Napa, Solano, Sonoma </a:t>
            </a:r>
          </a:p>
          <a:p>
            <a:pPr>
              <a:lnSpc>
                <a:spcPct val="150000"/>
              </a:lnSpc>
            </a:pPr>
            <a:r>
              <a:rPr lang="en-US" b="0" i="0" kern="1200" dirty="0">
                <a:solidFill>
                  <a:schemeClr val="tx1"/>
                </a:solidFill>
                <a:effectLst/>
              </a:rPr>
              <a:t>The State of Hawaii</a:t>
            </a:r>
          </a:p>
          <a:p>
            <a:pPr>
              <a:lnSpc>
                <a:spcPct val="150000"/>
              </a:lnSpc>
            </a:pPr>
            <a:r>
              <a:rPr lang="en-US" b="0" i="0" kern="1200" dirty="0">
                <a:solidFill>
                  <a:schemeClr val="tx1"/>
                </a:solidFill>
                <a:effectLst/>
              </a:rPr>
              <a:t>The U.S. Territory of Guam </a:t>
            </a:r>
          </a:p>
          <a:p>
            <a:pPr>
              <a:lnSpc>
                <a:spcPct val="150000"/>
              </a:lnSpc>
            </a:pPr>
            <a:r>
              <a:rPr lang="en-US" b="0" i="0" kern="1200" dirty="0">
                <a:solidFill>
                  <a:schemeClr val="tx1"/>
                </a:solidFill>
                <a:effectLst/>
              </a:rPr>
              <a:t>The Commonwealth of the Northern Mariana Islands</a:t>
            </a:r>
          </a:p>
          <a:p>
            <a:pPr>
              <a:lnSpc>
                <a:spcPct val="150000"/>
              </a:lnSpc>
            </a:pPr>
            <a:r>
              <a:rPr lang="en-US" b="0" i="0" kern="1200" dirty="0">
                <a:solidFill>
                  <a:schemeClr val="tx1"/>
                </a:solidFill>
                <a:effectLst/>
              </a:rPr>
              <a:t>The Republic of Palau</a:t>
            </a:r>
          </a:p>
          <a:p>
            <a:pPr>
              <a:lnSpc>
                <a:spcPct val="150000"/>
              </a:lnSpc>
            </a:pPr>
            <a:endParaRPr lang="en-US" sz="1000" dirty="0"/>
          </a:p>
          <a:p>
            <a:pPr>
              <a:lnSpc>
                <a:spcPct val="150000"/>
              </a:lnSpc>
            </a:pPr>
            <a:r>
              <a:rPr lang="en-US" b="0" i="0" kern="1200" dirty="0">
                <a:solidFill>
                  <a:schemeClr val="tx1"/>
                </a:solidFill>
                <a:effectLst/>
              </a:rPr>
              <a:t>Fellowship is unique to</a:t>
            </a:r>
            <a:r>
              <a:rPr lang="en-US" b="0" i="0" kern="1200" baseline="0" dirty="0">
                <a:solidFill>
                  <a:schemeClr val="tx1"/>
                </a:solidFill>
                <a:effectLst/>
              </a:rPr>
              <a:t> </a:t>
            </a:r>
            <a:r>
              <a:rPr lang="en-US" b="0" i="0" kern="1200" dirty="0">
                <a:solidFill>
                  <a:schemeClr val="tx1"/>
                </a:solidFill>
                <a:effectLst/>
              </a:rPr>
              <a:t>Founder</a:t>
            </a:r>
            <a:r>
              <a:rPr lang="en-US" b="0" i="0" kern="1200" baseline="0" dirty="0">
                <a:solidFill>
                  <a:schemeClr val="tx1"/>
                </a:solidFill>
                <a:effectLst/>
              </a:rPr>
              <a:t> Region and no other region has a program quite like this one. </a:t>
            </a:r>
            <a:br>
              <a:rPr lang="en-US" dirty="0"/>
            </a:br>
            <a:endParaRPr lang="en-US" b="0" i="0" kern="1200" dirty="0">
              <a:solidFill>
                <a:schemeClr val="tx1"/>
              </a:solidFill>
              <a:effectLst/>
            </a:endParaRPr>
          </a:p>
        </p:txBody>
      </p:sp>
      <p:sp>
        <p:nvSpPr>
          <p:cNvPr id="4" name="Slide Number Placeholder 3"/>
          <p:cNvSpPr>
            <a:spLocks noGrp="1"/>
          </p:cNvSpPr>
          <p:nvPr>
            <p:ph type="sldNum" sz="quarter" idx="10"/>
          </p:nvPr>
        </p:nvSpPr>
        <p:spPr>
          <a:xfrm>
            <a:off x="3876131" y="9015215"/>
            <a:ext cx="3169920" cy="481726"/>
          </a:xfrm>
        </p:spPr>
        <p:txBody>
          <a:bodyPr/>
          <a:lstStyle/>
          <a:p>
            <a:fld id="{0FAD0BC5-116C-42CF-8B28-245F66D50665}" type="slidenum">
              <a:rPr lang="en-US" smtClean="0"/>
              <a:t>4</a:t>
            </a:fld>
            <a:endParaRPr lang="en-US" dirty="0"/>
          </a:p>
        </p:txBody>
      </p:sp>
    </p:spTree>
    <p:extLst>
      <p:ext uri="{BB962C8B-B14F-4D97-AF65-F5344CB8AC3E}">
        <p14:creationId xmlns:p14="http://schemas.microsoft.com/office/powerpoint/2010/main" val="399609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9084" y="3215761"/>
            <a:ext cx="5785944" cy="6385441"/>
          </a:xfrm>
        </p:spPr>
        <p:txBody>
          <a:bodyPr/>
          <a:lstStyle/>
          <a:p>
            <a:pPr>
              <a:lnSpc>
                <a:spcPct val="150000"/>
              </a:lnSpc>
            </a:pPr>
            <a:r>
              <a:rPr lang="en-US" dirty="0"/>
              <a:t>Fellowship</a:t>
            </a:r>
            <a:r>
              <a:rPr lang="en-US" baseline="0" dirty="0"/>
              <a:t> has recently defined their Vision &amp; Core Values.</a:t>
            </a:r>
          </a:p>
          <a:p>
            <a:pPr>
              <a:lnSpc>
                <a:spcPct val="150000"/>
              </a:lnSpc>
            </a:pPr>
            <a:endParaRPr lang="en-US" dirty="0"/>
          </a:p>
          <a:p>
            <a:pPr>
              <a:lnSpc>
                <a:spcPct val="150000"/>
              </a:lnSpc>
            </a:pPr>
            <a:r>
              <a:rPr lang="en-US" dirty="0"/>
              <a:t>The </a:t>
            </a:r>
            <a:r>
              <a:rPr lang="en-US" b="1" dirty="0"/>
              <a:t>Vision</a:t>
            </a:r>
            <a:r>
              <a:rPr lang="en-US" dirty="0"/>
              <a:t>: Improving the lives of women and girls locally and globally by awarding Fellowships to women who will truly make a difference in the world.  </a:t>
            </a:r>
          </a:p>
          <a:p>
            <a:pPr>
              <a:lnSpc>
                <a:spcPct val="150000"/>
              </a:lnSpc>
            </a:pPr>
            <a:endParaRPr lang="en-US" dirty="0"/>
          </a:p>
          <a:p>
            <a:pPr>
              <a:lnSpc>
                <a:spcPct val="150000"/>
              </a:lnSpc>
            </a:pPr>
            <a:r>
              <a:rPr lang="en-US" dirty="0"/>
              <a:t>The </a:t>
            </a:r>
            <a:r>
              <a:rPr lang="en-US" b="1" dirty="0"/>
              <a:t>Core Values</a:t>
            </a:r>
            <a:r>
              <a:rPr lang="en-US" b="0" baseline="0" dirty="0"/>
              <a:t>: to support </a:t>
            </a:r>
            <a:r>
              <a:rPr lang="en-US" dirty="0"/>
              <a:t>Higher Education, Academic Research, Women Empowerment and Workplace Equality. </a:t>
            </a:r>
          </a:p>
          <a:p>
            <a:pPr>
              <a:lnSpc>
                <a:spcPct val="150000"/>
              </a:lnSpc>
            </a:pPr>
            <a:endParaRPr lang="en-US" dirty="0"/>
          </a:p>
        </p:txBody>
      </p:sp>
      <p:sp>
        <p:nvSpPr>
          <p:cNvPr id="4" name="Slide Number Placeholder 3"/>
          <p:cNvSpPr>
            <a:spLocks noGrp="1"/>
          </p:cNvSpPr>
          <p:nvPr>
            <p:ph type="sldNum" sz="quarter" idx="10"/>
          </p:nvPr>
        </p:nvSpPr>
        <p:spPr>
          <a:xfrm>
            <a:off x="3752058" y="8926969"/>
            <a:ext cx="3169920" cy="481726"/>
          </a:xfrm>
        </p:spPr>
        <p:txBody>
          <a:bodyPr/>
          <a:lstStyle/>
          <a:p>
            <a:fld id="{0FAD0BC5-116C-42CF-8B28-245F66D50665}" type="slidenum">
              <a:rPr lang="en-US" smtClean="0"/>
              <a:t>5</a:t>
            </a:fld>
            <a:endParaRPr lang="en-US" dirty="0"/>
          </a:p>
        </p:txBody>
      </p:sp>
    </p:spTree>
    <p:extLst>
      <p:ext uri="{BB962C8B-B14F-4D97-AF65-F5344CB8AC3E}">
        <p14:creationId xmlns:p14="http://schemas.microsoft.com/office/powerpoint/2010/main" val="170256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3082492"/>
            <a:ext cx="6037580" cy="6290109"/>
          </a:xfrm>
        </p:spPr>
        <p:txBody>
          <a:bodyPr/>
          <a:lstStyle/>
          <a:p>
            <a:pPr>
              <a:lnSpc>
                <a:spcPct val="150000"/>
              </a:lnSpc>
            </a:pPr>
            <a:r>
              <a:rPr lang="en-US" sz="1900" b="1" dirty="0"/>
              <a:t> </a:t>
            </a:r>
            <a:r>
              <a:rPr lang="en-US" b="1" dirty="0"/>
              <a:t>What is a Fellow?</a:t>
            </a:r>
          </a:p>
          <a:p>
            <a:pPr>
              <a:lnSpc>
                <a:spcPct val="150000"/>
              </a:lnSpc>
            </a:pPr>
            <a:r>
              <a:rPr lang="en-US" b="0" i="0" kern="1200" dirty="0">
                <a:solidFill>
                  <a:schemeClr val="tx1"/>
                </a:solidFill>
                <a:effectLst/>
              </a:rPr>
              <a:t>A Soroptimist “Fellow” is a person or club that is indeed a member of an elite group. Every fellow named represents $1,000 in donations to the Soroptimist Founder Region Fellowship Program, which provides scholarships to some amazing women. </a:t>
            </a:r>
            <a:r>
              <a:rPr lang="en-US" b="0" i="0" kern="1200">
                <a:solidFill>
                  <a:schemeClr val="tx1"/>
                </a:solidFill>
                <a:effectLst/>
              </a:rPr>
              <a:t>Over 750 </a:t>
            </a:r>
            <a:r>
              <a:rPr lang="en-US" b="0" i="0" kern="1200" dirty="0">
                <a:solidFill>
                  <a:schemeClr val="tx1"/>
                </a:solidFill>
                <a:effectLst/>
              </a:rPr>
              <a:t>Soroptimist women have become Fellows </a:t>
            </a:r>
            <a:r>
              <a:rPr lang="en-US" b="0" i="0" kern="1200">
                <a:solidFill>
                  <a:schemeClr val="tx1"/>
                </a:solidFill>
                <a:effectLst/>
              </a:rPr>
              <a:t>since 1948, most </a:t>
            </a:r>
            <a:r>
              <a:rPr lang="en-US" b="0" i="0" kern="1200" dirty="0">
                <a:solidFill>
                  <a:schemeClr val="tx1"/>
                </a:solidFill>
                <a:effectLst/>
              </a:rPr>
              <a:t>of which are active members, and many have multiple fellowships and/or have donated fellowships to other Soroptimist women.</a:t>
            </a:r>
          </a:p>
          <a:p>
            <a:pPr>
              <a:lnSpc>
                <a:spcPct val="150000"/>
              </a:lnSpc>
            </a:pPr>
            <a:endParaRPr lang="en-US" b="0" i="0" kern="1200" dirty="0">
              <a:solidFill>
                <a:schemeClr val="tx1"/>
              </a:solidFill>
              <a:effectLst/>
            </a:endParaRPr>
          </a:p>
          <a:p>
            <a:pPr>
              <a:lnSpc>
                <a:spcPct val="150000"/>
              </a:lnSpc>
            </a:pPr>
            <a:r>
              <a:rPr lang="en-US" b="0" i="0" kern="1200" dirty="0">
                <a:solidFill>
                  <a:schemeClr val="tx1"/>
                </a:solidFill>
                <a:effectLst/>
              </a:rPr>
              <a:t>There are currently 15 Fellow levels and each level has its own pin. The pins for Levels 2 through 15 each have their own crystal imbedded in the pin. The levels and crystal colors are listed on the slide. A person (member or not) can become a Fellow by a payment of $1,000 for a level (in one payment or in monthly payments over time) or winning one of numerous opportunity drawings held throughout a biennium as part of Fellowship fundraising .</a:t>
            </a:r>
            <a:endParaRPr lang="en-US" dirty="0"/>
          </a:p>
          <a:p>
            <a:endParaRPr lang="en-US" dirty="0"/>
          </a:p>
        </p:txBody>
      </p:sp>
      <p:sp>
        <p:nvSpPr>
          <p:cNvPr id="4" name="Slide Number Placeholder 3"/>
          <p:cNvSpPr>
            <a:spLocks noGrp="1"/>
          </p:cNvSpPr>
          <p:nvPr>
            <p:ph type="sldNum" sz="quarter" idx="10"/>
          </p:nvPr>
        </p:nvSpPr>
        <p:spPr>
          <a:xfrm>
            <a:off x="3750312" y="8890875"/>
            <a:ext cx="3169920" cy="481726"/>
          </a:xfrm>
        </p:spPr>
        <p:txBody>
          <a:bodyPr/>
          <a:lstStyle/>
          <a:p>
            <a:fld id="{0FAD0BC5-116C-42CF-8B28-245F66D50665}" type="slidenum">
              <a:rPr lang="en-US" smtClean="0"/>
              <a:t>6</a:t>
            </a:fld>
            <a:endParaRPr lang="en-US" dirty="0"/>
          </a:p>
        </p:txBody>
      </p:sp>
    </p:spTree>
    <p:extLst>
      <p:ext uri="{BB962C8B-B14F-4D97-AF65-F5344CB8AC3E}">
        <p14:creationId xmlns:p14="http://schemas.microsoft.com/office/powerpoint/2010/main" val="209122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3082492"/>
            <a:ext cx="5852160" cy="6315509"/>
          </a:xfrm>
        </p:spPr>
        <p:txBody>
          <a:bodyPr/>
          <a:lstStyle/>
          <a:p>
            <a:r>
              <a:rPr lang="en-US" b="1" i="0" kern="1200" dirty="0">
                <a:solidFill>
                  <a:schemeClr val="tx1"/>
                </a:solidFill>
                <a:effectLst/>
              </a:rPr>
              <a:t>The Fellowship logo</a:t>
            </a:r>
            <a:r>
              <a:rPr lang="en-US" b="0" i="0" kern="1200" dirty="0">
                <a:solidFill>
                  <a:schemeClr val="tx1"/>
                </a:solidFill>
                <a:effectLst/>
              </a:rPr>
              <a:t> was designed by Jan Sadler of SI/El Cerrito in 1987</a:t>
            </a:r>
            <a:r>
              <a:rPr lang="en-US" b="0" i="0" kern="1200" baseline="0" dirty="0">
                <a:solidFill>
                  <a:schemeClr val="tx1"/>
                </a:solidFill>
                <a:effectLst/>
              </a:rPr>
              <a:t>, and is displayed on the Fellowship pins.</a:t>
            </a:r>
            <a:br>
              <a:rPr lang="en-US" dirty="0"/>
            </a:br>
            <a:r>
              <a:rPr lang="en-US" b="0" i="0" kern="1200" dirty="0">
                <a:solidFill>
                  <a:schemeClr val="tx1"/>
                </a:solidFill>
                <a:effectLst/>
              </a:rPr>
              <a:t>The circle is an ancient and universal symbol of unity, wholeness, infinity, the goddess, and female power.</a:t>
            </a:r>
            <a:br>
              <a:rPr lang="en-US" dirty="0"/>
            </a:br>
            <a:br>
              <a:rPr lang="en-US" dirty="0"/>
            </a:br>
            <a:r>
              <a:rPr lang="en-US" b="1" i="0" kern="1200" dirty="0">
                <a:solidFill>
                  <a:schemeClr val="tx1"/>
                </a:solidFill>
                <a:effectLst/>
              </a:rPr>
              <a:t>The lighted torch</a:t>
            </a:r>
            <a:r>
              <a:rPr lang="en-US" b="0" i="0" kern="1200" dirty="0">
                <a:solidFill>
                  <a:schemeClr val="tx1"/>
                </a:solidFill>
                <a:effectLst/>
              </a:rPr>
              <a:t> is almost always associated with giving light or guidance, as in passing the torch to the next generation. The torch and/or lamp of knowledge generally symbolizes learning or knowledge and in science it is the ‘guiding light of scientific inquiry in an atmosphere of intellectual freedom, truth, and intelligence’. The Olympic torch is a symbol of the harmony and goodwill toward humanity. Sometimes the torch is replaced by a sun on the Fellowship pin.</a:t>
            </a:r>
            <a:br>
              <a:rPr lang="en-US" dirty="0"/>
            </a:br>
            <a:br>
              <a:rPr lang="en-US" dirty="0"/>
            </a:br>
            <a:r>
              <a:rPr lang="en-US" b="1" i="0" kern="1200" dirty="0">
                <a:solidFill>
                  <a:schemeClr val="tx1"/>
                </a:solidFill>
                <a:effectLst/>
              </a:rPr>
              <a:t>Rays of light</a:t>
            </a:r>
            <a:r>
              <a:rPr lang="en-US" b="0" i="0" kern="1200" dirty="0">
                <a:solidFill>
                  <a:schemeClr val="tx1"/>
                </a:solidFill>
                <a:effectLst/>
              </a:rPr>
              <a:t> symbolize enlightenment and the sharing of knowledge and wisdom in the world.</a:t>
            </a:r>
            <a:br>
              <a:rPr lang="en-US" dirty="0"/>
            </a:br>
            <a:br>
              <a:rPr lang="en-US" dirty="0"/>
            </a:br>
            <a:r>
              <a:rPr lang="en-US" b="1" i="0" kern="1200" dirty="0">
                <a:solidFill>
                  <a:schemeClr val="tx1"/>
                </a:solidFill>
                <a:effectLst/>
              </a:rPr>
              <a:t>Book in hand </a:t>
            </a:r>
            <a:r>
              <a:rPr lang="en-US" b="0" i="0" kern="1200" dirty="0">
                <a:solidFill>
                  <a:schemeClr val="tx1"/>
                </a:solidFill>
                <a:effectLst/>
              </a:rPr>
              <a:t> is symbolic as Fellowship targets women who are working in fields of great social importance. The design shows a woman’s hand holding a book, symbolizing learning and education. The idea may have its roots in the statue of St. Catherine of Alexandria (who stands holding a book). She has been dubbed the patron saint of libraries and anyone associated with wisdom or teaching.</a:t>
            </a:r>
          </a:p>
          <a:p>
            <a:endParaRPr lang="en-US" sz="1200" dirty="0"/>
          </a:p>
          <a:p>
            <a:r>
              <a:rPr lang="en-US" b="0" i="0" kern="1200" dirty="0">
                <a:solidFill>
                  <a:schemeClr val="tx1"/>
                </a:solidFill>
                <a:effectLst/>
              </a:rPr>
              <a:t>The first level pin</a:t>
            </a:r>
            <a:r>
              <a:rPr lang="en-US" b="0" i="0" kern="1200" baseline="0" dirty="0">
                <a:solidFill>
                  <a:schemeClr val="tx1"/>
                </a:solidFill>
                <a:effectLst/>
              </a:rPr>
              <a:t> has no stone. </a:t>
            </a:r>
            <a:endParaRPr lang="en-US" dirty="0"/>
          </a:p>
        </p:txBody>
      </p:sp>
      <p:sp>
        <p:nvSpPr>
          <p:cNvPr id="4" name="Slide Number Placeholder 3"/>
          <p:cNvSpPr>
            <a:spLocks noGrp="1"/>
          </p:cNvSpPr>
          <p:nvPr>
            <p:ph type="sldNum" sz="quarter" idx="10"/>
          </p:nvPr>
        </p:nvSpPr>
        <p:spPr>
          <a:xfrm>
            <a:off x="4016587" y="8947269"/>
            <a:ext cx="3169920" cy="481726"/>
          </a:xfrm>
        </p:spPr>
        <p:txBody>
          <a:bodyPr/>
          <a:lstStyle/>
          <a:p>
            <a:fld id="{0FAD0BC5-116C-42CF-8B28-245F66D50665}" type="slidenum">
              <a:rPr lang="en-US" smtClean="0"/>
              <a:t>7</a:t>
            </a:fld>
            <a:endParaRPr lang="en-US" dirty="0"/>
          </a:p>
        </p:txBody>
      </p:sp>
    </p:spTree>
    <p:extLst>
      <p:ext uri="{BB962C8B-B14F-4D97-AF65-F5344CB8AC3E}">
        <p14:creationId xmlns:p14="http://schemas.microsoft.com/office/powerpoint/2010/main" val="282709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3076" y="3122893"/>
            <a:ext cx="6164446" cy="6237446"/>
          </a:xfrm>
        </p:spPr>
        <p:txBody>
          <a:bodyPr/>
          <a:lstStyle/>
          <a:p>
            <a:r>
              <a:rPr lang="en-US" i="1" dirty="0"/>
              <a:t>Grant Requirements </a:t>
            </a:r>
          </a:p>
          <a:p>
            <a:pPr marL="285666" indent="-285666">
              <a:lnSpc>
                <a:spcPct val="150000"/>
              </a:lnSpc>
              <a:buFont typeface="Arial" panose="020B0604020202020204" pitchFamily="34" charset="0"/>
              <a:buChar char="•"/>
            </a:pPr>
            <a:r>
              <a:rPr lang="en-US" dirty="0"/>
              <a:t>Competition is open to any outstanding graduate woman who is working toward a doctoral degree, preferably in the last year of study but permissibly during the last two years provided she has advanced to candidacy.</a:t>
            </a:r>
          </a:p>
          <a:p>
            <a:pPr marL="285666" indent="-285666">
              <a:lnSpc>
                <a:spcPct val="150000"/>
              </a:lnSpc>
              <a:buFont typeface="Arial" panose="020B0604020202020204" pitchFamily="34" charset="0"/>
              <a:buChar char="•"/>
            </a:pPr>
            <a:r>
              <a:rPr lang="en-US" dirty="0"/>
              <a:t>International students are encouraged to apply.</a:t>
            </a:r>
          </a:p>
          <a:p>
            <a:pPr marL="285666" indent="-285666">
              <a:lnSpc>
                <a:spcPct val="150000"/>
              </a:lnSpc>
              <a:buFont typeface="Arial" panose="020B0604020202020204" pitchFamily="34" charset="0"/>
              <a:buChar char="•"/>
            </a:pPr>
            <a:r>
              <a:rPr lang="en-US" dirty="0"/>
              <a:t>Applicant must be enrolled in a graduate school within Founder Region; including the Northern California counties of Alameda, Contra Costa, Del Norte, Humboldt, Lake, Marin, Mendocino, Napa, Solano, Sonoma; the State of Hawaii; the U. S. Territory of Guam; the Commonwealth the Northern Mariana Islands; the Republic of Palau.</a:t>
            </a:r>
          </a:p>
          <a:p>
            <a:pPr marL="342798" indent="-342798">
              <a:lnSpc>
                <a:spcPct val="150000"/>
              </a:lnSpc>
              <a:buFont typeface="Arial" panose="020B0604020202020204" pitchFamily="34" charset="0"/>
              <a:buChar char="•"/>
            </a:pPr>
            <a:endParaRPr lang="en-US" sz="1900" dirty="0"/>
          </a:p>
          <a:p>
            <a:pPr>
              <a:lnSpc>
                <a:spcPct val="150000"/>
              </a:lnSpc>
            </a:pPr>
            <a:endParaRPr lang="en-US" sz="1900" dirty="0"/>
          </a:p>
          <a:p>
            <a:pPr>
              <a:lnSpc>
                <a:spcPct val="150000"/>
              </a:lnSpc>
            </a:pPr>
            <a:endParaRPr lang="en-US" sz="1900" dirty="0"/>
          </a:p>
          <a:p>
            <a:pPr>
              <a:lnSpc>
                <a:spcPct val="150000"/>
              </a:lnSpc>
            </a:pPr>
            <a:endParaRPr lang="en-US" b="0" baseline="0" dirty="0"/>
          </a:p>
          <a:p>
            <a:endParaRPr lang="en-US" b="1" baseline="0" dirty="0"/>
          </a:p>
        </p:txBody>
      </p:sp>
      <p:sp>
        <p:nvSpPr>
          <p:cNvPr id="4" name="Slide Number Placeholder 3"/>
          <p:cNvSpPr>
            <a:spLocks noGrp="1"/>
          </p:cNvSpPr>
          <p:nvPr>
            <p:ph type="sldNum" sz="quarter" idx="10"/>
          </p:nvPr>
        </p:nvSpPr>
        <p:spPr>
          <a:xfrm>
            <a:off x="4003889" y="8878613"/>
            <a:ext cx="3169920" cy="481726"/>
          </a:xfrm>
        </p:spPr>
        <p:txBody>
          <a:bodyPr/>
          <a:lstStyle/>
          <a:p>
            <a:fld id="{0FAD0BC5-116C-42CF-8B28-245F66D50665}" type="slidenum">
              <a:rPr lang="en-US" smtClean="0"/>
              <a:t>8</a:t>
            </a:fld>
            <a:endParaRPr lang="en-US" dirty="0"/>
          </a:p>
        </p:txBody>
      </p:sp>
    </p:spTree>
    <p:extLst>
      <p:ext uri="{BB962C8B-B14F-4D97-AF65-F5344CB8AC3E}">
        <p14:creationId xmlns:p14="http://schemas.microsoft.com/office/powerpoint/2010/main" val="146638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75">
              <a:lnSpc>
                <a:spcPct val="150000"/>
              </a:lnSpc>
              <a:defRPr/>
            </a:pPr>
            <a:r>
              <a:rPr lang="en-US" dirty="0"/>
              <a:t>The Fellowship Grant process is now virtual through a free online scholarship portal by Community Force Scholars United. Applicants will complete their applications online, upload required documents, and email recommenders to streamline the process.  </a:t>
            </a:r>
          </a:p>
          <a:p>
            <a:pPr defTabSz="941975">
              <a:lnSpc>
                <a:spcPct val="150000"/>
              </a:lnSpc>
              <a:defRPr/>
            </a:pPr>
            <a:endParaRPr lang="en-US" dirty="0"/>
          </a:p>
          <a:p>
            <a:pPr defTabSz="941975">
              <a:lnSpc>
                <a:spcPct val="150000"/>
              </a:lnSpc>
              <a:defRPr/>
            </a:pPr>
            <a:r>
              <a:rPr lang="en-US" dirty="0"/>
              <a:t>The Fellowship board will do their judging through the portal as well to determine finalists for interviews. The process is easy to navigate and we hope to continue to receive many more applications this coming year. </a:t>
            </a:r>
          </a:p>
          <a:p>
            <a:pPr defTabSz="966326">
              <a:lnSpc>
                <a:spcPct val="150000"/>
              </a:lnSpc>
              <a:defRPr/>
            </a:pPr>
            <a:endParaRPr lang="en-US" dirty="0"/>
          </a:p>
          <a:p>
            <a:pPr defTabSz="966326">
              <a:lnSpc>
                <a:spcPct val="150000"/>
              </a:lnSpc>
              <a:defRPr/>
            </a:pPr>
            <a:r>
              <a:rPr lang="en-US" dirty="0"/>
              <a:t>The application window is open from November 20 – January 10 of each year.  Applicants are scored and several are selected to be interviewed by the board, which take place in Hawaii and California in March. The winners are then chosen for presentation at conference in May.</a:t>
            </a:r>
          </a:p>
          <a:p>
            <a:pPr defTabSz="941975">
              <a:lnSpc>
                <a:spcPct val="150000"/>
              </a:lnSpc>
              <a:defRPr/>
            </a:pPr>
            <a:endParaRPr lang="en-US" sz="900" dirty="0"/>
          </a:p>
        </p:txBody>
      </p:sp>
      <p:sp>
        <p:nvSpPr>
          <p:cNvPr id="4" name="Slide Number Placeholder 3"/>
          <p:cNvSpPr>
            <a:spLocks noGrp="1"/>
          </p:cNvSpPr>
          <p:nvPr>
            <p:ph type="sldNum" sz="quarter" idx="10"/>
          </p:nvPr>
        </p:nvSpPr>
        <p:spPr/>
        <p:txBody>
          <a:bodyPr/>
          <a:lstStyle/>
          <a:p>
            <a:fld id="{0FAD0BC5-116C-42CF-8B28-245F66D50665}" type="slidenum">
              <a:rPr lang="en-US" smtClean="0"/>
              <a:t>9</a:t>
            </a:fld>
            <a:endParaRPr lang="en-US" dirty="0"/>
          </a:p>
        </p:txBody>
      </p:sp>
    </p:spTree>
    <p:extLst>
      <p:ext uri="{BB962C8B-B14F-4D97-AF65-F5344CB8AC3E}">
        <p14:creationId xmlns:p14="http://schemas.microsoft.com/office/powerpoint/2010/main" val="2540646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73FB70-609C-4810-BC8A-08C2C245C408}"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i="1" dirty="0">
                <a:latin typeface="Comic Sans MS" panose="030F0702030302020204" pitchFamily="66" charset="0"/>
              </a:rPr>
              <a:t>Solving Puzzles by Degrees!                                                              Founder Regin Fellowship, Inc.</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970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531332-CA21-4179-94DD-9CA9CE3F8453}"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Solving Puzzles by Degrees!                                                              Founder Regin Fellowship, Inc.</a:t>
            </a:r>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923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441CDD-8F80-4D16-A858-88EE3B081F5C}"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Solving Puzzles by Degrees!                                                              Founder Regin Fellowship, Inc.</a:t>
            </a: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078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3116D-D6FD-41BA-B7FD-47AD93691621}"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Solving Puzzles by Degrees!                                                              Founder Regin Fellowship, Inc.</a:t>
            </a: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6D80E2-909A-4D58-B187-42E7DC7B434F}"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Solving Puzzles by Degrees!                                                              Founder Regin Fellowship, Inc.</a:t>
            </a: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646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23EDA07-0B60-4F1D-AE88-A7E555CEC543}" type="datetime1">
              <a:rPr lang="en-US" smtClean="0"/>
              <a:t>2/17/2025</a:t>
            </a:fld>
            <a:endParaRPr lang="en-US" dirty="0"/>
          </a:p>
        </p:txBody>
      </p:sp>
      <p:sp>
        <p:nvSpPr>
          <p:cNvPr id="4" name="Footer Placeholder 3"/>
          <p:cNvSpPr>
            <a:spLocks noGrp="1"/>
          </p:cNvSpPr>
          <p:nvPr>
            <p:ph type="ftr" sz="quarter" idx="11"/>
          </p:nvPr>
        </p:nvSpPr>
        <p:spPr/>
        <p:txBody>
          <a:bodyPr/>
          <a:lstStyle/>
          <a:p>
            <a:r>
              <a:rPr lang="en-US" dirty="0"/>
              <a:t>Solving Puzzles by Degrees!                                                              Founder Regin Fellowship, Inc.</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67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BAC6F7-0E4E-4B90-BB6E-EA489740F366}" type="datetime1">
              <a:rPr lang="en-US" smtClean="0"/>
              <a:t>2/17/2025</a:t>
            </a:fld>
            <a:endParaRPr lang="en-US" dirty="0"/>
          </a:p>
        </p:txBody>
      </p:sp>
      <p:sp>
        <p:nvSpPr>
          <p:cNvPr id="4" name="Footer Placeholder 3"/>
          <p:cNvSpPr>
            <a:spLocks noGrp="1"/>
          </p:cNvSpPr>
          <p:nvPr>
            <p:ph type="ftr" sz="quarter" idx="11"/>
          </p:nvPr>
        </p:nvSpPr>
        <p:spPr/>
        <p:txBody>
          <a:bodyPr/>
          <a:lstStyle/>
          <a:p>
            <a:r>
              <a:rPr lang="en-US" dirty="0"/>
              <a:t>Solving Puzzles by Degrees!                                                              Founder Regin Fellowship, Inc.</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71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E086D-DF22-4087-B2C4-AAA7A03A685A}"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Solving Puzzles by Degrees!                                                              Founder Regin Fellowship, Inc.</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666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A4563AF-7E7B-4202-B220-331A1F2433F6}" type="datetime1">
              <a:rPr lang="en-US" smtClean="0"/>
              <a:t>2/17/2025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dirty="0"/>
              <a:t>Solving Puzzles by Degrees!                                                              Founder Regin Fellowship, Inc.</a:t>
            </a: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464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50EB7-71D8-4E68-A289-CA6BBE6FB0E2}"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i="1" dirty="0">
                <a:latin typeface="Comic Sans MS" panose="030F0702030302020204" pitchFamily="66" charset="0"/>
              </a:rPr>
              <a:t>Solving Puzzles by Degrees!                                                              Founder Regin Fellowship, Inc.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371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EC3D7-B18B-4F50-8818-F740D188A40B}"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Solving Puzzles by Degrees!                                                              Founder Regin Fellowship, Inc.</a:t>
            </a:r>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289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790EE0-AA91-41AA-A70A-7EE8C65BF984}"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i="1" dirty="0">
                <a:latin typeface="Comic Sans MS" panose="030F0702030302020204" pitchFamily="66" charset="0"/>
              </a:rPr>
              <a:t>Solving Puzzles by Degrees!                                                              Founder Regin Fellowship, Inc.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983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512B6-A6FD-44D7-AE98-86531D388793}" type="datetime1">
              <a:rPr lang="en-US" smtClean="0"/>
              <a:t>2/17/2025</a:t>
            </a:fld>
            <a:endParaRPr lang="en-US" dirty="0"/>
          </a:p>
        </p:txBody>
      </p:sp>
      <p:sp>
        <p:nvSpPr>
          <p:cNvPr id="8" name="Footer Placeholder 7"/>
          <p:cNvSpPr>
            <a:spLocks noGrp="1"/>
          </p:cNvSpPr>
          <p:nvPr>
            <p:ph type="ftr" sz="quarter" idx="11"/>
          </p:nvPr>
        </p:nvSpPr>
        <p:spPr/>
        <p:txBody>
          <a:bodyPr/>
          <a:lstStyle/>
          <a:p>
            <a:r>
              <a:rPr lang="en-US" i="1" dirty="0">
                <a:latin typeface="Comic Sans MS" panose="030F0702030302020204" pitchFamily="66" charset="0"/>
              </a:rPr>
              <a:t>Solving Puzzles by Degrees!                                                              Founder Regin Fellowship, Inc.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40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DEF23E-B31B-48C1-8831-C618BF165257}" type="datetime1">
              <a:rPr lang="en-US" smtClean="0"/>
              <a:t>2/17/2025</a:t>
            </a:fld>
            <a:endParaRPr lang="en-US" dirty="0"/>
          </a:p>
        </p:txBody>
      </p:sp>
      <p:sp>
        <p:nvSpPr>
          <p:cNvPr id="4" name="Footer Placeholder 3"/>
          <p:cNvSpPr>
            <a:spLocks noGrp="1"/>
          </p:cNvSpPr>
          <p:nvPr>
            <p:ph type="ftr" sz="quarter" idx="11"/>
          </p:nvPr>
        </p:nvSpPr>
        <p:spPr/>
        <p:txBody>
          <a:bodyPr/>
          <a:lstStyle/>
          <a:p>
            <a:r>
              <a:rPr lang="en-US" i="1" dirty="0">
                <a:latin typeface="Comic Sans MS" panose="030F0702030302020204" pitchFamily="66" charset="0"/>
              </a:rPr>
              <a:t>Solving Puzzles by Degrees!                                                              Founder Regin Fellowship, Inc.</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332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61A056D-2440-4A94-8110-A04E9D2167D9}" type="datetime1">
              <a:rPr lang="en-US" smtClean="0"/>
              <a:t>2/17/2025</a:t>
            </a:fld>
            <a:endParaRPr lang="en-US" dirty="0"/>
          </a:p>
        </p:txBody>
      </p:sp>
      <p:sp>
        <p:nvSpPr>
          <p:cNvPr id="3" name="Footer Placeholder 2"/>
          <p:cNvSpPr>
            <a:spLocks noGrp="1"/>
          </p:cNvSpPr>
          <p:nvPr>
            <p:ph type="ftr" sz="quarter" idx="11"/>
          </p:nvPr>
        </p:nvSpPr>
        <p:spPr/>
        <p:txBody>
          <a:bodyPr/>
          <a:lstStyle/>
          <a:p>
            <a:r>
              <a:rPr lang="en-US" i="1" dirty="0">
                <a:latin typeface="Comic Sans MS" panose="030F0702030302020204" pitchFamily="66" charset="0"/>
              </a:rPr>
              <a:t>Solving Puzzles by Degrees!                                                              Founder Regin Fellowship, Inc.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371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933978-50AC-432C-AD83-CE893EEE69FC}"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Solving Puzzles by Degrees!                                                              Founder Regin Fellowship, Inc.</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83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0AFD1F-24A7-4792-8816-3F103F7CD66C}"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Solving Puzzles by Degrees!                                                              Founder Regin Fellowship, Inc.</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733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E1124E-C879-42A0-9EA0-5D66198B31E0}" type="datetime1">
              <a:rPr lang="en-US" smtClean="0"/>
              <a:t>2/17/2025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Solving Puzzles by Degrees!                                                              Founder Regin Fellowship, Inc.</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83752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3" y="1493023"/>
            <a:ext cx="10407981" cy="505880"/>
          </a:xfrm>
        </p:spPr>
        <p:txBody>
          <a:bodyPr>
            <a:noAutofit/>
          </a:bodyPr>
          <a:lstStyle/>
          <a:p>
            <a:r>
              <a:rPr lang="en-US" sz="4800" dirty="0">
                <a:latin typeface="Cooper Black" panose="0208090404030B020404" pitchFamily="18" charset="0"/>
              </a:rPr>
              <a:t>Founder Region Fellowship, Inc.</a:t>
            </a:r>
            <a:br>
              <a:rPr lang="en-US" sz="4800" dirty="0">
                <a:latin typeface="Cooper Black" panose="0208090404030B020404" pitchFamily="18" charset="0"/>
              </a:rPr>
            </a:br>
            <a:endParaRPr lang="en-US" sz="4800" dirty="0">
              <a:latin typeface="Cooper Black" panose="0208090404030B020404" pitchFamily="18" charset="0"/>
            </a:endParaRPr>
          </a:p>
        </p:txBody>
      </p:sp>
      <p:sp>
        <p:nvSpPr>
          <p:cNvPr id="3" name="Title 1">
            <a:extLst>
              <a:ext uri="{FF2B5EF4-FFF2-40B4-BE49-F238E27FC236}">
                <a16:creationId xmlns:a16="http://schemas.microsoft.com/office/drawing/2014/main" id="{CF6AF5ED-FC20-4831-8454-D57E6A498BE8}"/>
              </a:ext>
            </a:extLst>
          </p:cNvPr>
          <p:cNvSpPr txBox="1">
            <a:spLocks/>
          </p:cNvSpPr>
          <p:nvPr/>
        </p:nvSpPr>
        <p:spPr>
          <a:xfrm>
            <a:off x="680322" y="4402667"/>
            <a:ext cx="8133478" cy="940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4800" dirty="0"/>
          </a:p>
        </p:txBody>
      </p:sp>
      <p:pic>
        <p:nvPicPr>
          <p:cNvPr id="7" name="Picture 3" descr="2017-Fellowshi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70" y="2302784"/>
            <a:ext cx="4969815" cy="41997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Rectangle 15"/>
          <p:cNvSpPr/>
          <p:nvPr/>
        </p:nvSpPr>
        <p:spPr>
          <a:xfrm>
            <a:off x="6090072" y="3525504"/>
            <a:ext cx="5262979" cy="1754326"/>
          </a:xfrm>
          <a:prstGeom prst="rect">
            <a:avLst/>
          </a:prstGeom>
          <a:noFill/>
        </p:spPr>
        <p:txBody>
          <a:bodyPr wrap="none" lIns="91440" tIns="45720" rIns="91440" bIns="45720">
            <a:spAutoFit/>
          </a:bodyPr>
          <a:lstStyle/>
          <a:p>
            <a:pPr algn="ctr"/>
            <a:r>
              <a:rPr lang="en-US" sz="5400" b="1" i="1" dirty="0">
                <a:ln w="22225">
                  <a:solidFill>
                    <a:schemeClr val="accent1"/>
                  </a:solidFill>
                  <a:prstDash val="solid"/>
                </a:ln>
                <a:latin typeface="Palatino Linotype" panose="02040502050505030304" pitchFamily="18" charset="0"/>
              </a:rPr>
              <a:t>Solving Puzzles </a:t>
            </a:r>
          </a:p>
          <a:p>
            <a:pPr algn="ctr"/>
            <a:r>
              <a:rPr lang="en-US" sz="5400" b="1" i="1" dirty="0">
                <a:ln w="22225">
                  <a:solidFill>
                    <a:schemeClr val="accent1"/>
                  </a:solidFill>
                  <a:prstDash val="solid"/>
                </a:ln>
                <a:latin typeface="Palatino Linotype" panose="02040502050505030304" pitchFamily="18" charset="0"/>
              </a:rPr>
              <a:t>by Degrees!</a:t>
            </a:r>
            <a:endParaRPr lang="en-US" sz="5400" b="1" i="1" cap="none" spc="0" dirty="0">
              <a:ln w="22225">
                <a:solidFill>
                  <a:schemeClr val="accent1"/>
                </a:solidFill>
                <a:prstDash val="solid"/>
              </a:ln>
              <a:effectLst/>
              <a:latin typeface="Palatino Linotype" panose="02040502050505030304" pitchFamily="18" charset="0"/>
            </a:endParaRPr>
          </a:p>
        </p:txBody>
      </p:sp>
      <p:pic>
        <p:nvPicPr>
          <p:cNvPr id="5122" name="Picture 2"/>
          <p:cNvPicPr>
            <a:picLocks noChangeAspect="1" noChangeArrowheads="1"/>
          </p:cNvPicPr>
          <p:nvPr/>
        </p:nvPicPr>
        <p:blipFill>
          <a:blip r:embed="rId4"/>
          <a:srcRect/>
          <a:stretch/>
        </p:blipFill>
        <p:spPr bwMode="auto">
          <a:xfrm>
            <a:off x="10415840" y="593136"/>
            <a:ext cx="1776160" cy="163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2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5809922" cy="3945695"/>
          </a:xfrm>
          <a:prstGeom prst="rect">
            <a:avLst/>
          </a:prstGeom>
        </p:spPr>
      </p:pic>
      <p:pic>
        <p:nvPicPr>
          <p:cNvPr id="3" name="Picture 2"/>
          <p:cNvPicPr>
            <a:picLocks noChangeAspect="1"/>
          </p:cNvPicPr>
          <p:nvPr/>
        </p:nvPicPr>
        <p:blipFill>
          <a:blip r:embed="rId4"/>
          <a:stretch>
            <a:fillRect/>
          </a:stretch>
        </p:blipFill>
        <p:spPr>
          <a:xfrm>
            <a:off x="5809922" y="0"/>
            <a:ext cx="6382078" cy="3945694"/>
          </a:xfrm>
          <a:prstGeom prst="rect">
            <a:avLst/>
          </a:prstGeom>
        </p:spPr>
      </p:pic>
      <p:pic>
        <p:nvPicPr>
          <p:cNvPr id="4" name="Picture 3"/>
          <p:cNvPicPr>
            <a:picLocks noChangeAspect="1"/>
          </p:cNvPicPr>
          <p:nvPr/>
        </p:nvPicPr>
        <p:blipFill>
          <a:blip r:embed="rId5"/>
          <a:stretch>
            <a:fillRect/>
          </a:stretch>
        </p:blipFill>
        <p:spPr>
          <a:xfrm>
            <a:off x="0" y="3945697"/>
            <a:ext cx="5844849" cy="2912304"/>
          </a:xfrm>
          <a:prstGeom prst="rect">
            <a:avLst/>
          </a:prstGeom>
        </p:spPr>
      </p:pic>
      <p:pic>
        <p:nvPicPr>
          <p:cNvPr id="5" name="Picture 4"/>
          <p:cNvPicPr>
            <a:picLocks noChangeAspect="1"/>
          </p:cNvPicPr>
          <p:nvPr/>
        </p:nvPicPr>
        <p:blipFill>
          <a:blip r:embed="rId6"/>
          <a:stretch>
            <a:fillRect/>
          </a:stretch>
        </p:blipFill>
        <p:spPr>
          <a:xfrm>
            <a:off x="5809922" y="3945698"/>
            <a:ext cx="6312224" cy="2912301"/>
          </a:xfrm>
          <a:prstGeom prst="rect">
            <a:avLst/>
          </a:prstGeom>
        </p:spPr>
      </p:pic>
      <p:sp>
        <p:nvSpPr>
          <p:cNvPr id="7" name="TextBox 6"/>
          <p:cNvSpPr txBox="1"/>
          <p:nvPr/>
        </p:nvSpPr>
        <p:spPr>
          <a:xfrm>
            <a:off x="1759202" y="1797482"/>
            <a:ext cx="9178677" cy="769441"/>
          </a:xfrm>
          <a:prstGeom prst="rect">
            <a:avLst/>
          </a:prstGeom>
          <a:noFill/>
        </p:spPr>
        <p:txBody>
          <a:bodyPr wrap="square" rtlCol="0">
            <a:spAutoFit/>
          </a:bodyPr>
          <a:lstStyle/>
          <a:p>
            <a:pPr algn="ctr"/>
            <a:r>
              <a:rPr lang="en-US" sz="4400" dirty="0">
                <a:solidFill>
                  <a:schemeClr val="bg1"/>
                </a:solidFill>
                <a:latin typeface="Cooper Black" panose="0208090404030B020404" pitchFamily="18" charset="0"/>
              </a:rPr>
              <a:t>Colleges/Universities</a:t>
            </a:r>
          </a:p>
        </p:txBody>
      </p:sp>
    </p:spTree>
    <p:extLst>
      <p:ext uri="{BB962C8B-B14F-4D97-AF65-F5344CB8AC3E}">
        <p14:creationId xmlns:p14="http://schemas.microsoft.com/office/powerpoint/2010/main" val="404117485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0535"/>
          <a:stretch/>
        </p:blipFill>
        <p:spPr>
          <a:xfrm>
            <a:off x="0" y="0"/>
            <a:ext cx="12225400" cy="1114816"/>
          </a:xfrm>
          <a:prstGeom prst="rect">
            <a:avLst/>
          </a:prstGeom>
        </p:spPr>
      </p:pic>
      <p:pic>
        <p:nvPicPr>
          <p:cNvPr id="4" name="Picture 3">
            <a:extLst>
              <a:ext uri="{FF2B5EF4-FFF2-40B4-BE49-F238E27FC236}">
                <a16:creationId xmlns:a16="http://schemas.microsoft.com/office/drawing/2014/main" id="{A63A11E6-C9F7-BAC7-3A44-793EB70DF88D}"/>
              </a:ext>
            </a:extLst>
          </p:cNvPr>
          <p:cNvPicPr>
            <a:picLocks noChangeAspect="1"/>
          </p:cNvPicPr>
          <p:nvPr/>
        </p:nvPicPr>
        <p:blipFill>
          <a:blip r:embed="rId4"/>
          <a:stretch>
            <a:fillRect/>
          </a:stretch>
        </p:blipFill>
        <p:spPr>
          <a:xfrm>
            <a:off x="0" y="1114816"/>
            <a:ext cx="12192000" cy="5775158"/>
          </a:xfrm>
          <a:prstGeom prst="rect">
            <a:avLst/>
          </a:prstGeom>
        </p:spPr>
      </p:pic>
    </p:spTree>
    <p:extLst>
      <p:ext uri="{BB962C8B-B14F-4D97-AF65-F5344CB8AC3E}">
        <p14:creationId xmlns:p14="http://schemas.microsoft.com/office/powerpoint/2010/main" val="320616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Cooper Black" panose="0208090404030B020404" pitchFamily="18" charset="0"/>
                <a:ea typeface="+mn-ea"/>
                <a:cs typeface="+mn-cs"/>
              </a:rPr>
              <a:t>SUPPORTING FELLOWSHIP</a:t>
            </a:r>
          </a:p>
        </p:txBody>
      </p:sp>
      <p:sp>
        <p:nvSpPr>
          <p:cNvPr id="3" name="Text Placeholder 2"/>
          <p:cNvSpPr>
            <a:spLocks noGrp="1"/>
          </p:cNvSpPr>
          <p:nvPr>
            <p:ph type="body" idx="1"/>
          </p:nvPr>
        </p:nvSpPr>
        <p:spPr/>
        <p:txBody>
          <a:bodyPr/>
          <a:lstStyle/>
          <a:p>
            <a:r>
              <a:rPr lang="en-US" dirty="0"/>
              <a:t>Founder Region’s Identifying Project </a:t>
            </a:r>
          </a:p>
        </p:txBody>
      </p:sp>
      <p:sp>
        <p:nvSpPr>
          <p:cNvPr id="4" name="Rectangle 3"/>
          <p:cNvSpPr/>
          <p:nvPr/>
        </p:nvSpPr>
        <p:spPr>
          <a:xfrm>
            <a:off x="266299" y="6349549"/>
            <a:ext cx="11630526" cy="338554"/>
          </a:xfrm>
          <a:prstGeom prst="rect">
            <a:avLst/>
          </a:prstGeom>
        </p:spPr>
        <p:txBody>
          <a:bodyPr wrap="square">
            <a:spAutoFit/>
          </a:bodyPr>
          <a:lstStyle/>
          <a:p>
            <a:r>
              <a:rPr lang="en-US" sz="1600" i="1" dirty="0">
                <a:latin typeface="Comic Sans MS" panose="030F0702030302020204" pitchFamily="66" charset="0"/>
              </a:rPr>
              <a:t>              Solving Puzzles by Degrees!                                                                       Founder Region Fellowship, Inc.                            </a:t>
            </a:r>
          </a:p>
        </p:txBody>
      </p:sp>
    </p:spTree>
    <p:extLst>
      <p:ext uri="{BB962C8B-B14F-4D97-AF65-F5344CB8AC3E}">
        <p14:creationId xmlns:p14="http://schemas.microsoft.com/office/powerpoint/2010/main" val="19646829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2108" y="943627"/>
            <a:ext cx="7452986" cy="830997"/>
          </a:xfrm>
          <a:prstGeom prst="rect">
            <a:avLst/>
          </a:prstGeom>
          <a:noFill/>
        </p:spPr>
        <p:txBody>
          <a:bodyPr wrap="square" rtlCol="0">
            <a:spAutoFit/>
          </a:bodyPr>
          <a:lstStyle/>
          <a:p>
            <a:r>
              <a:rPr lang="en-US" sz="4800" dirty="0">
                <a:latin typeface="Cooper Black" panose="0208090404030B020404" pitchFamily="18" charset="0"/>
              </a:rPr>
              <a:t>CLUB SUPPORT</a:t>
            </a:r>
          </a:p>
        </p:txBody>
      </p:sp>
      <p:sp>
        <p:nvSpPr>
          <p:cNvPr id="4" name="TextBox 3"/>
          <p:cNvSpPr txBox="1"/>
          <p:nvPr/>
        </p:nvSpPr>
        <p:spPr>
          <a:xfrm>
            <a:off x="589603" y="2163788"/>
            <a:ext cx="9857983" cy="4031873"/>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t>Club Budget  </a:t>
            </a:r>
          </a:p>
          <a:p>
            <a:pPr marL="914400" lvl="1" indent="-457200">
              <a:buFont typeface="Wingdings" panose="05000000000000000000" pitchFamily="2" charset="2"/>
              <a:buChar char="§"/>
            </a:pPr>
            <a:r>
              <a:rPr lang="en-US" sz="3200" dirty="0"/>
              <a:t>$1,000/year – name a Fellow</a:t>
            </a:r>
          </a:p>
          <a:p>
            <a:pPr marL="914400" lvl="1" indent="-457200">
              <a:buFont typeface="Wingdings" panose="05000000000000000000" pitchFamily="2" charset="2"/>
              <a:buChar char="§"/>
            </a:pPr>
            <a:r>
              <a:rPr lang="en-US" sz="3200" dirty="0"/>
              <a:t>$500/year – name a Fellow every 2 years</a:t>
            </a:r>
          </a:p>
          <a:p>
            <a:pPr marL="463550" lvl="1" indent="-463550">
              <a:buFont typeface="Wingdings" panose="05000000000000000000" pitchFamily="2" charset="2"/>
              <a:buChar char="Ø"/>
            </a:pPr>
            <a:r>
              <a:rPr lang="en-US" sz="3200" dirty="0"/>
              <a:t>In Memory of Donation</a:t>
            </a:r>
          </a:p>
          <a:p>
            <a:pPr marL="463550" lvl="1" indent="-463550">
              <a:buFont typeface="Wingdings" panose="05000000000000000000" pitchFamily="2" charset="2"/>
              <a:buChar char="Ø"/>
            </a:pPr>
            <a:r>
              <a:rPr lang="en-US" sz="3200" dirty="0"/>
              <a:t>In Honor of Donation</a:t>
            </a:r>
          </a:p>
          <a:p>
            <a:pPr lvl="2" indent="-457200">
              <a:buFont typeface="Wingdings" panose="05000000000000000000" pitchFamily="2" charset="2"/>
              <a:buChar char="§"/>
            </a:pPr>
            <a:r>
              <a:rPr lang="en-US" sz="3200" dirty="0"/>
              <a:t>milestone anniversaries</a:t>
            </a:r>
          </a:p>
          <a:p>
            <a:pPr lvl="2" indent="-457200">
              <a:buFont typeface="Wingdings" panose="05000000000000000000" pitchFamily="2" charset="2"/>
              <a:buChar char="§"/>
            </a:pPr>
            <a:r>
              <a:rPr lang="en-US" sz="3200" dirty="0"/>
              <a:t>special recognition</a:t>
            </a:r>
          </a:p>
          <a:p>
            <a:endParaRPr lang="en-US" sz="3200" dirty="0"/>
          </a:p>
        </p:txBody>
      </p:sp>
      <p:sp>
        <p:nvSpPr>
          <p:cNvPr id="5" name="Rectangle 4"/>
          <p:cNvSpPr/>
          <p:nvPr/>
        </p:nvSpPr>
        <p:spPr>
          <a:xfrm>
            <a:off x="266299" y="6349549"/>
            <a:ext cx="11630526" cy="338554"/>
          </a:xfrm>
          <a:prstGeom prst="rect">
            <a:avLst/>
          </a:prstGeom>
        </p:spPr>
        <p:txBody>
          <a:bodyPr wrap="square">
            <a:spAutoFit/>
          </a:bodyPr>
          <a:lstStyle/>
          <a:p>
            <a:r>
              <a:rPr lang="en-US" sz="1600" i="1" dirty="0">
                <a:latin typeface="Comic Sans MS" panose="030F0702030302020204" pitchFamily="66" charset="0"/>
              </a:rPr>
              <a:t>           Solving Puzzles by Degrees!                                                                       Founder Region Fellowship, Inc.                            </a:t>
            </a:r>
          </a:p>
        </p:txBody>
      </p:sp>
    </p:spTree>
    <p:extLst>
      <p:ext uri="{BB962C8B-B14F-4D97-AF65-F5344CB8AC3E}">
        <p14:creationId xmlns:p14="http://schemas.microsoft.com/office/powerpoint/2010/main" val="1054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401" y="2345437"/>
            <a:ext cx="9857983" cy="5016758"/>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t>$1,000 Donation – Become a Fellow</a:t>
            </a:r>
          </a:p>
          <a:p>
            <a:pPr marL="457200" indent="-457200">
              <a:buFont typeface="Wingdings" panose="05000000000000000000" pitchFamily="2" charset="2"/>
              <a:buChar char="Ø"/>
            </a:pPr>
            <a:r>
              <a:rPr lang="en-US" sz="3200" dirty="0"/>
              <a:t>Sign up for Monthly Giving</a:t>
            </a:r>
          </a:p>
          <a:p>
            <a:pPr marL="914400" lvl="1" indent="-457200">
              <a:buFont typeface="Wingdings" panose="05000000000000000000" pitchFamily="2" charset="2"/>
              <a:buChar char="§"/>
            </a:pPr>
            <a:r>
              <a:rPr lang="en-US" sz="3200" dirty="0"/>
              <a:t>minimum $25 pledge</a:t>
            </a:r>
          </a:p>
          <a:p>
            <a:pPr marL="395288" lvl="1" indent="-395288">
              <a:buFont typeface="Wingdings" panose="05000000000000000000" pitchFamily="2" charset="2"/>
              <a:buChar char="Ø"/>
            </a:pPr>
            <a:r>
              <a:rPr lang="en-US" sz="3200" dirty="0"/>
              <a:t>Donate “In Memory/Honor of”</a:t>
            </a:r>
          </a:p>
          <a:p>
            <a:pPr marL="457200" indent="-457200">
              <a:buFont typeface="Wingdings" panose="05000000000000000000" pitchFamily="2" charset="2"/>
              <a:buChar char="Ø"/>
            </a:pPr>
            <a:r>
              <a:rPr lang="en-US" sz="3200" dirty="0"/>
              <a:t>Support Fellowship Basket Drawing </a:t>
            </a:r>
          </a:p>
          <a:p>
            <a:pPr marL="457200" indent="-457200">
              <a:buFont typeface="Wingdings" panose="05000000000000000000" pitchFamily="2" charset="2"/>
              <a:buChar char="Ø"/>
            </a:pPr>
            <a:r>
              <a:rPr lang="en-US" sz="3200" dirty="0"/>
              <a:t>Support Fellowship Sales</a:t>
            </a:r>
          </a:p>
          <a:p>
            <a:pPr marL="457200" indent="-457200">
              <a:buFont typeface="Wingdings" panose="05000000000000000000" pitchFamily="2" charset="2"/>
              <a:buChar char="Ø"/>
            </a:pPr>
            <a:r>
              <a:rPr lang="en-US" sz="3200" dirty="0"/>
              <a:t>Facebook Birthday Fundraiser</a:t>
            </a:r>
          </a:p>
          <a:p>
            <a:endParaRPr lang="en-US" sz="3200" dirty="0"/>
          </a:p>
          <a:p>
            <a:pPr marL="457200" indent="-457200">
              <a:buFont typeface="Wingdings" panose="05000000000000000000" pitchFamily="2" charset="2"/>
              <a:buChar char="Ø"/>
            </a:pPr>
            <a:endParaRPr lang="en-US" sz="3200" dirty="0"/>
          </a:p>
          <a:p>
            <a:endParaRPr lang="en-US" sz="3200" dirty="0"/>
          </a:p>
        </p:txBody>
      </p:sp>
      <p:sp>
        <p:nvSpPr>
          <p:cNvPr id="4" name="TextBox 3"/>
          <p:cNvSpPr txBox="1"/>
          <p:nvPr/>
        </p:nvSpPr>
        <p:spPr>
          <a:xfrm>
            <a:off x="680321" y="895501"/>
            <a:ext cx="7452986" cy="830997"/>
          </a:xfrm>
          <a:prstGeom prst="rect">
            <a:avLst/>
          </a:prstGeom>
          <a:noFill/>
        </p:spPr>
        <p:txBody>
          <a:bodyPr wrap="square" rtlCol="0">
            <a:spAutoFit/>
          </a:bodyPr>
          <a:lstStyle/>
          <a:p>
            <a:r>
              <a:rPr lang="en-US" sz="4800" dirty="0">
                <a:latin typeface="Cooper Black" panose="0208090404030B020404" pitchFamily="18" charset="0"/>
              </a:rPr>
              <a:t>MEMBER SUPPORT</a:t>
            </a:r>
          </a:p>
        </p:txBody>
      </p:sp>
      <p:sp>
        <p:nvSpPr>
          <p:cNvPr id="5" name="Rectangle 4"/>
          <p:cNvSpPr/>
          <p:nvPr/>
        </p:nvSpPr>
        <p:spPr>
          <a:xfrm>
            <a:off x="266299" y="6349549"/>
            <a:ext cx="11630526" cy="338554"/>
          </a:xfrm>
          <a:prstGeom prst="rect">
            <a:avLst/>
          </a:prstGeom>
        </p:spPr>
        <p:txBody>
          <a:bodyPr wrap="square">
            <a:spAutoFit/>
          </a:bodyPr>
          <a:lstStyle/>
          <a:p>
            <a:r>
              <a:rPr lang="en-US" sz="1600" i="1" dirty="0">
                <a:latin typeface="Comic Sans MS" panose="030F0702030302020204" pitchFamily="66" charset="0"/>
              </a:rPr>
              <a:t>            Solving Puzzles by Degrees!                                                                       Founder Region Fellowship, Inc.                            </a:t>
            </a:r>
          </a:p>
        </p:txBody>
      </p:sp>
    </p:spTree>
    <p:extLst>
      <p:ext uri="{BB962C8B-B14F-4D97-AF65-F5344CB8AC3E}">
        <p14:creationId xmlns:p14="http://schemas.microsoft.com/office/powerpoint/2010/main" val="192391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000" y="501795"/>
            <a:ext cx="8908724" cy="830997"/>
          </a:xfrm>
          <a:prstGeom prst="rect">
            <a:avLst/>
          </a:prstGeom>
          <a:noFill/>
        </p:spPr>
        <p:txBody>
          <a:bodyPr wrap="square" rtlCol="0">
            <a:spAutoFit/>
          </a:bodyPr>
          <a:lstStyle/>
          <a:p>
            <a:r>
              <a:rPr lang="en-US" sz="4800" dirty="0">
                <a:latin typeface="Cooper Black" panose="0208090404030B020404" pitchFamily="18" charset="0"/>
              </a:rPr>
              <a:t>Club Participation</a:t>
            </a:r>
          </a:p>
        </p:txBody>
      </p:sp>
      <p:sp>
        <p:nvSpPr>
          <p:cNvPr id="3" name="TextBox 2"/>
          <p:cNvSpPr txBox="1"/>
          <p:nvPr/>
        </p:nvSpPr>
        <p:spPr>
          <a:xfrm>
            <a:off x="643000" y="1255847"/>
            <a:ext cx="8425840" cy="5262979"/>
          </a:xfrm>
          <a:prstGeom prst="rect">
            <a:avLst/>
          </a:prstGeom>
          <a:noFill/>
        </p:spPr>
        <p:txBody>
          <a:bodyPr wrap="square" rtlCol="0">
            <a:spAutoFit/>
          </a:bodyPr>
          <a:lstStyle/>
          <a:p>
            <a:endParaRPr lang="en-US" sz="3200" dirty="0"/>
          </a:p>
          <a:p>
            <a:pPr marL="457200" indent="-457200">
              <a:lnSpc>
                <a:spcPct val="200000"/>
              </a:lnSpc>
              <a:buFont typeface="Wingdings" panose="05000000000000000000" pitchFamily="2" charset="2"/>
              <a:buChar char="Ø"/>
            </a:pPr>
            <a:r>
              <a:rPr lang="en-US" sz="3200" b="1" dirty="0"/>
              <a:t>Invite Fellowship Director</a:t>
            </a:r>
          </a:p>
          <a:p>
            <a:pPr marL="457200" indent="-457200">
              <a:lnSpc>
                <a:spcPct val="200000"/>
              </a:lnSpc>
              <a:buFont typeface="Wingdings" panose="05000000000000000000" pitchFamily="2" charset="2"/>
              <a:buChar char="Ø"/>
            </a:pPr>
            <a:r>
              <a:rPr lang="en-US" sz="3200" b="1" dirty="0"/>
              <a:t>Fellowship Presentation</a:t>
            </a:r>
          </a:p>
          <a:p>
            <a:pPr marL="457200" indent="-457200">
              <a:lnSpc>
                <a:spcPct val="200000"/>
              </a:lnSpc>
              <a:buFont typeface="Wingdings" panose="05000000000000000000" pitchFamily="2" charset="2"/>
              <a:buChar char="Ø"/>
            </a:pPr>
            <a:r>
              <a:rPr lang="en-US" sz="3200" b="1" dirty="0"/>
              <a:t>Plan Club Fundraiser</a:t>
            </a:r>
          </a:p>
          <a:p>
            <a:pPr marL="457200" indent="-457200">
              <a:lnSpc>
                <a:spcPct val="200000"/>
              </a:lnSpc>
              <a:buFont typeface="Wingdings" panose="05000000000000000000" pitchFamily="2" charset="2"/>
              <a:buChar char="Ø"/>
            </a:pPr>
            <a:r>
              <a:rPr lang="en-US" sz="3200" b="1" dirty="0"/>
              <a:t>“Fun for Fellowship” Calendar Game</a:t>
            </a:r>
          </a:p>
          <a:p>
            <a:pPr marL="457200" indent="-457200">
              <a:lnSpc>
                <a:spcPct val="150000"/>
              </a:lnSpc>
              <a:buFont typeface="Wingdings" panose="05000000000000000000" pitchFamily="2" charset="2"/>
              <a:buChar char="Ø"/>
            </a:pPr>
            <a:endParaRPr lang="en-US" sz="3200" b="1" dirty="0">
              <a:solidFill>
                <a:schemeClr val="accent1"/>
              </a:solidFill>
            </a:endParaRPr>
          </a:p>
        </p:txBody>
      </p:sp>
      <p:sp>
        <p:nvSpPr>
          <p:cNvPr id="5" name="Rectangle 4"/>
          <p:cNvSpPr/>
          <p:nvPr/>
        </p:nvSpPr>
        <p:spPr>
          <a:xfrm>
            <a:off x="266299" y="6349549"/>
            <a:ext cx="11630526" cy="338554"/>
          </a:xfrm>
          <a:prstGeom prst="rect">
            <a:avLst/>
          </a:prstGeom>
        </p:spPr>
        <p:txBody>
          <a:bodyPr wrap="square">
            <a:spAutoFit/>
          </a:bodyPr>
          <a:lstStyle/>
          <a:p>
            <a:r>
              <a:rPr lang="en-US" sz="1600" i="1" dirty="0">
                <a:latin typeface="Comic Sans MS" panose="030F0702030302020204" pitchFamily="66" charset="0"/>
              </a:rPr>
              <a:t>          Solving Puzzles by Degrees!                                                                        Founder Region Fellowship, Inc.</a:t>
            </a:r>
          </a:p>
        </p:txBody>
      </p:sp>
      <p:pic>
        <p:nvPicPr>
          <p:cNvPr id="4" name="Picture 6" descr="Calendar February 2025: Flowers (no ...">
            <a:extLst>
              <a:ext uri="{FF2B5EF4-FFF2-40B4-BE49-F238E27FC236}">
                <a16:creationId xmlns:a16="http://schemas.microsoft.com/office/drawing/2014/main" id="{D346BDB7-17F4-DA9A-B407-9473A7D0B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324" y="1757680"/>
            <a:ext cx="3564501" cy="266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55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iamond Wallpapers : Top Free Diamond Backgrounds, Pictures &amp; Images  Downloa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580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66299" y="6349549"/>
            <a:ext cx="11630526" cy="338554"/>
          </a:xfrm>
          <a:prstGeom prst="rect">
            <a:avLst/>
          </a:prstGeom>
        </p:spPr>
        <p:txBody>
          <a:bodyPr wrap="square">
            <a:spAutoFit/>
          </a:bodyPr>
          <a:lstStyle/>
          <a:p>
            <a:r>
              <a:rPr lang="en-US" sz="1600" i="1" dirty="0">
                <a:solidFill>
                  <a:schemeClr val="bg2"/>
                </a:solidFill>
                <a:latin typeface="Comic Sans MS" panose="030F0702030302020204" pitchFamily="66" charset="0"/>
              </a:rPr>
              <a:t>            Solving Puzzles by Degrees!                                                                               Founder Region Fellowship, Inc.                            </a:t>
            </a:r>
          </a:p>
        </p:txBody>
      </p:sp>
      <p:sp>
        <p:nvSpPr>
          <p:cNvPr id="8" name="Title 7"/>
          <p:cNvSpPr>
            <a:spLocks noGrp="1"/>
          </p:cNvSpPr>
          <p:nvPr>
            <p:ph type="ctrTitle"/>
          </p:nvPr>
        </p:nvSpPr>
        <p:spPr>
          <a:xfrm>
            <a:off x="2350315" y="-56733"/>
            <a:ext cx="8002375" cy="1373070"/>
          </a:xfrm>
        </p:spPr>
        <p:txBody>
          <a:bodyPr/>
          <a:lstStyle/>
          <a:p>
            <a:pPr algn="ctr">
              <a:lnSpc>
                <a:spcPct val="150000"/>
              </a:lnSpc>
            </a:pPr>
            <a:r>
              <a:rPr lang="en-US" sz="4800" dirty="0">
                <a:solidFill>
                  <a:schemeClr val="accent1">
                    <a:lumMod val="75000"/>
                  </a:schemeClr>
                </a:solidFill>
                <a:latin typeface="Cooper Black" panose="0208090404030B020404" pitchFamily="18" charset="0"/>
                <a:ea typeface="+mn-ea"/>
                <a:cs typeface="+mn-cs"/>
              </a:rPr>
              <a:t>THANK YOU</a:t>
            </a:r>
          </a:p>
        </p:txBody>
      </p:sp>
      <p:sp>
        <p:nvSpPr>
          <p:cNvPr id="10" name="TextBox 9"/>
          <p:cNvSpPr txBox="1"/>
          <p:nvPr/>
        </p:nvSpPr>
        <p:spPr>
          <a:xfrm>
            <a:off x="4210019" y="1720220"/>
            <a:ext cx="7686806" cy="4031873"/>
          </a:xfrm>
          <a:prstGeom prst="rect">
            <a:avLst/>
          </a:prstGeom>
          <a:noFill/>
        </p:spPr>
        <p:txBody>
          <a:bodyPr wrap="square" rtlCol="0">
            <a:spAutoFit/>
          </a:bodyPr>
          <a:lstStyle/>
          <a:p>
            <a:r>
              <a:rPr lang="en-US" sz="3200" dirty="0">
                <a:solidFill>
                  <a:schemeClr val="bg2"/>
                </a:solidFill>
              </a:rPr>
              <a:t>President – Vicki Ham</a:t>
            </a:r>
          </a:p>
          <a:p>
            <a:r>
              <a:rPr lang="en-US" sz="3200" dirty="0">
                <a:solidFill>
                  <a:schemeClr val="bg2"/>
                </a:solidFill>
              </a:rPr>
              <a:t>Fellowship Treasurer – Danelle Tegarden</a:t>
            </a:r>
          </a:p>
          <a:p>
            <a:r>
              <a:rPr lang="en-US" sz="3200" dirty="0">
                <a:solidFill>
                  <a:schemeClr val="bg2"/>
                </a:solidFill>
              </a:rPr>
              <a:t>Fellowship Directors:</a:t>
            </a:r>
          </a:p>
          <a:p>
            <a:r>
              <a:rPr lang="en-US" sz="3200" dirty="0">
                <a:solidFill>
                  <a:schemeClr val="bg2"/>
                </a:solidFill>
              </a:rPr>
              <a:t>District I – Amelia Benko</a:t>
            </a:r>
          </a:p>
          <a:p>
            <a:r>
              <a:rPr lang="en-US" sz="3200" dirty="0">
                <a:solidFill>
                  <a:schemeClr val="bg2"/>
                </a:solidFill>
              </a:rPr>
              <a:t>District II – Kay Kelley</a:t>
            </a:r>
          </a:p>
          <a:p>
            <a:r>
              <a:rPr lang="en-US" sz="3200" dirty="0">
                <a:solidFill>
                  <a:schemeClr val="bg2"/>
                </a:solidFill>
              </a:rPr>
              <a:t>District III – Colleen Ganaye</a:t>
            </a:r>
          </a:p>
          <a:p>
            <a:r>
              <a:rPr lang="en-US" sz="3200" dirty="0">
                <a:solidFill>
                  <a:schemeClr val="bg2"/>
                </a:solidFill>
              </a:rPr>
              <a:t>District IV – Tess Albin-Smith</a:t>
            </a:r>
          </a:p>
          <a:p>
            <a:r>
              <a:rPr lang="en-US" sz="3200" dirty="0">
                <a:solidFill>
                  <a:schemeClr val="bg2"/>
                </a:solidFill>
              </a:rPr>
              <a:t>District V – Cindy Rasmussen</a:t>
            </a:r>
          </a:p>
        </p:txBody>
      </p:sp>
      <p:pic>
        <p:nvPicPr>
          <p:cNvPr id="4" name="Picture 3">
            <a:extLst>
              <a:ext uri="{FF2B5EF4-FFF2-40B4-BE49-F238E27FC236}">
                <a16:creationId xmlns:a16="http://schemas.microsoft.com/office/drawing/2014/main" id="{5937C0CD-CDFC-E67F-CC68-937C14BFF438}"/>
              </a:ext>
            </a:extLst>
          </p:cNvPr>
          <p:cNvPicPr>
            <a:picLocks noChangeAspect="1"/>
          </p:cNvPicPr>
          <p:nvPr/>
        </p:nvPicPr>
        <p:blipFill>
          <a:blip r:embed="rId4"/>
          <a:stretch>
            <a:fillRect/>
          </a:stretch>
        </p:blipFill>
        <p:spPr>
          <a:xfrm>
            <a:off x="1121583" y="3517273"/>
            <a:ext cx="1966854" cy="2408018"/>
          </a:xfrm>
          <a:prstGeom prst="rect">
            <a:avLst/>
          </a:prstGeom>
        </p:spPr>
      </p:pic>
      <p:pic>
        <p:nvPicPr>
          <p:cNvPr id="5" name="Picture 3" descr="2017-Fellowship-Logo">
            <a:extLst>
              <a:ext uri="{FF2B5EF4-FFF2-40B4-BE49-F238E27FC236}">
                <a16:creationId xmlns:a16="http://schemas.microsoft.com/office/drawing/2014/main" id="{88602CE1-7C6B-15B5-0E5C-FD579649B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86"/>
            <a:ext cx="4070962" cy="34401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998773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00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04667" y="829734"/>
            <a:ext cx="5164897" cy="769441"/>
          </a:xfrm>
          <a:prstGeom prst="rect">
            <a:avLst/>
          </a:prstGeom>
          <a:noFill/>
        </p:spPr>
        <p:txBody>
          <a:bodyPr wrap="square" rtlCol="0">
            <a:spAutoFit/>
          </a:bodyPr>
          <a:lstStyle/>
          <a:p>
            <a:pPr algn="ctr"/>
            <a:r>
              <a:rPr lang="en-US" sz="4400" dirty="0">
                <a:solidFill>
                  <a:schemeClr val="lt1"/>
                </a:solidFill>
                <a:latin typeface="Cooper Black" panose="0208090404030B020404" pitchFamily="18" charset="0"/>
              </a:rPr>
              <a:t>ABOUT US</a:t>
            </a:r>
            <a:r>
              <a:rPr lang="en-US" sz="4400" dirty="0"/>
              <a:t> </a:t>
            </a:r>
          </a:p>
        </p:txBody>
      </p:sp>
      <p:pic>
        <p:nvPicPr>
          <p:cNvPr id="27" name="Picture 26">
            <a:extLst>
              <a:ext uri="{FF2B5EF4-FFF2-40B4-BE49-F238E27FC236}">
                <a16:creationId xmlns:a16="http://schemas.microsoft.com/office/drawing/2014/main" id="{E703A0D9-FC2A-6335-8DC5-DB5B0AE5A6B1}"/>
              </a:ext>
            </a:extLst>
          </p:cNvPr>
          <p:cNvPicPr>
            <a:picLocks noChangeAspect="1"/>
          </p:cNvPicPr>
          <p:nvPr/>
        </p:nvPicPr>
        <p:blipFill>
          <a:blip r:embed="rId3"/>
          <a:stretch>
            <a:fillRect/>
          </a:stretch>
        </p:blipFill>
        <p:spPr>
          <a:xfrm>
            <a:off x="7867482" y="1989747"/>
            <a:ext cx="3935423" cy="2127080"/>
          </a:xfrm>
          <a:prstGeom prst="rect">
            <a:avLst/>
          </a:prstGeom>
        </p:spPr>
      </p:pic>
      <p:pic>
        <p:nvPicPr>
          <p:cNvPr id="32" name="Picture 31">
            <a:extLst>
              <a:ext uri="{FF2B5EF4-FFF2-40B4-BE49-F238E27FC236}">
                <a16:creationId xmlns:a16="http://schemas.microsoft.com/office/drawing/2014/main" id="{C0CE15E8-6CF7-16CE-5AD8-CC60A14CFEF9}"/>
              </a:ext>
            </a:extLst>
          </p:cNvPr>
          <p:cNvPicPr>
            <a:picLocks noChangeAspect="1"/>
          </p:cNvPicPr>
          <p:nvPr/>
        </p:nvPicPr>
        <p:blipFill>
          <a:blip r:embed="rId4"/>
          <a:stretch>
            <a:fillRect/>
          </a:stretch>
        </p:blipFill>
        <p:spPr>
          <a:xfrm>
            <a:off x="9118" y="548640"/>
            <a:ext cx="7858364" cy="6309360"/>
          </a:xfrm>
          <a:prstGeom prst="rect">
            <a:avLst/>
          </a:prstGeom>
        </p:spPr>
      </p:pic>
      <p:pic>
        <p:nvPicPr>
          <p:cNvPr id="35" name="Picture 34">
            <a:extLst>
              <a:ext uri="{FF2B5EF4-FFF2-40B4-BE49-F238E27FC236}">
                <a16:creationId xmlns:a16="http://schemas.microsoft.com/office/drawing/2014/main" id="{3DE2AA31-AABA-DEFE-CD4D-0A872B61259B}"/>
              </a:ext>
            </a:extLst>
          </p:cNvPr>
          <p:cNvPicPr>
            <a:picLocks noChangeAspect="1"/>
          </p:cNvPicPr>
          <p:nvPr/>
        </p:nvPicPr>
        <p:blipFill>
          <a:blip r:embed="rId5"/>
          <a:stretch>
            <a:fillRect/>
          </a:stretch>
        </p:blipFill>
        <p:spPr>
          <a:xfrm>
            <a:off x="8716948" y="4337550"/>
            <a:ext cx="2611452" cy="2347734"/>
          </a:xfrm>
          <a:prstGeom prst="rect">
            <a:avLst/>
          </a:prstGeom>
        </p:spPr>
      </p:pic>
    </p:spTree>
    <p:extLst>
      <p:ext uri="{BB962C8B-B14F-4D97-AF65-F5344CB8AC3E}">
        <p14:creationId xmlns:p14="http://schemas.microsoft.com/office/powerpoint/2010/main" val="331712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iamond Wallpapers : Top Free Diamond Backgrounds, Pictures &amp; Images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5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66299" y="6349549"/>
            <a:ext cx="11630526" cy="338554"/>
          </a:xfrm>
          <a:prstGeom prst="rect">
            <a:avLst/>
          </a:prstGeom>
        </p:spPr>
        <p:txBody>
          <a:bodyPr wrap="square">
            <a:spAutoFit/>
          </a:bodyPr>
          <a:lstStyle/>
          <a:p>
            <a:r>
              <a:rPr lang="en-US" sz="1600" i="1" dirty="0">
                <a:latin typeface="Comic Sans MS" panose="030F0702030302020204" pitchFamily="66" charset="0"/>
              </a:rPr>
              <a:t>              Solving Puzzles by Degrees!                                                                       Founder Region Fellowship, Inc.                            </a:t>
            </a:r>
          </a:p>
        </p:txBody>
      </p:sp>
      <p:sp>
        <p:nvSpPr>
          <p:cNvPr id="8" name="Title 7"/>
          <p:cNvSpPr>
            <a:spLocks noGrp="1"/>
          </p:cNvSpPr>
          <p:nvPr>
            <p:ph type="ctrTitle"/>
          </p:nvPr>
        </p:nvSpPr>
        <p:spPr/>
        <p:txBody>
          <a:bodyPr/>
          <a:lstStyle/>
          <a:p>
            <a:r>
              <a:rPr lang="en-US" sz="4800" dirty="0"/>
              <a:t>Established in 1948</a:t>
            </a:r>
          </a:p>
        </p:txBody>
      </p:sp>
      <p:sp>
        <p:nvSpPr>
          <p:cNvPr id="3" name="Rectangle 2"/>
          <p:cNvSpPr/>
          <p:nvPr/>
        </p:nvSpPr>
        <p:spPr>
          <a:xfrm>
            <a:off x="6464968" y="162147"/>
            <a:ext cx="5653238" cy="1200329"/>
          </a:xfrm>
          <a:prstGeom prst="rect">
            <a:avLst/>
          </a:prstGeom>
        </p:spPr>
        <p:txBody>
          <a:bodyPr wrap="square">
            <a:spAutoFit/>
          </a:bodyPr>
          <a:lstStyle/>
          <a:p>
            <a:pPr algn="r"/>
            <a:r>
              <a:rPr lang="en-US" dirty="0">
                <a:solidFill>
                  <a:srgbClr val="FFFFFF"/>
                </a:solidFill>
                <a:latin typeface="Yeseva One"/>
              </a:rPr>
              <a:t>MISSION STATEMENT:  </a:t>
            </a:r>
          </a:p>
          <a:p>
            <a:pPr algn="r"/>
            <a:r>
              <a:rPr lang="en-US" dirty="0">
                <a:solidFill>
                  <a:srgbClr val="FFFFFF"/>
                </a:solidFill>
                <a:latin typeface="Yeseva One"/>
              </a:rPr>
              <a:t>To advance the Soroptimist mission by awarding</a:t>
            </a:r>
            <a:br>
              <a:rPr lang="en-US" dirty="0">
                <a:solidFill>
                  <a:srgbClr val="FFFFFF"/>
                </a:solidFill>
                <a:latin typeface="Yeseva One"/>
              </a:rPr>
            </a:br>
            <a:r>
              <a:rPr lang="en-US" dirty="0">
                <a:solidFill>
                  <a:srgbClr val="FFFFFF"/>
                </a:solidFill>
                <a:latin typeface="Yeseva One"/>
              </a:rPr>
              <a:t> grants to outstanding women in the final phase of</a:t>
            </a:r>
            <a:br>
              <a:rPr lang="en-US" dirty="0">
                <a:solidFill>
                  <a:srgbClr val="FFFFFF"/>
                </a:solidFill>
                <a:latin typeface="Yeseva One"/>
              </a:rPr>
            </a:br>
            <a:r>
              <a:rPr lang="en-US" dirty="0">
                <a:solidFill>
                  <a:srgbClr val="FFFFFF"/>
                </a:solidFill>
                <a:latin typeface="Yeseva One"/>
              </a:rPr>
              <a:t> their doctoral program within Founder Region.</a:t>
            </a:r>
            <a:endParaRPr lang="en-US" b="0" i="0" dirty="0">
              <a:solidFill>
                <a:srgbClr val="FFFFFF"/>
              </a:solidFill>
              <a:effectLst/>
              <a:latin typeface="Yeseva One"/>
            </a:endParaRPr>
          </a:p>
        </p:txBody>
      </p:sp>
    </p:spTree>
    <p:extLst>
      <p:ext uri="{BB962C8B-B14F-4D97-AF65-F5344CB8AC3E}">
        <p14:creationId xmlns:p14="http://schemas.microsoft.com/office/powerpoint/2010/main" val="57251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Which Hawaiian Island is the Best for You? (Updated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Which Hawaiian Island is the Best for You? (Updated 202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668865" y="2157307"/>
            <a:ext cx="10244666" cy="4801314"/>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10 Northern California Counties: Alameda, Contra Costa, Del Norte, Humboldt, Lake, Marin, Mendocino, Napa, Solano, Sonoma </a:t>
            </a:r>
          </a:p>
          <a:p>
            <a:pPr marL="571500" indent="-571500">
              <a:buFont typeface="Wingdings" panose="05000000000000000000" pitchFamily="2" charset="2"/>
              <a:buChar char="Ø"/>
            </a:pPr>
            <a:r>
              <a:rPr lang="en-US" sz="3600" dirty="0"/>
              <a:t>The State of Hawaii</a:t>
            </a:r>
          </a:p>
          <a:p>
            <a:pPr marL="571500" indent="-571500">
              <a:buFont typeface="Wingdings" panose="05000000000000000000" pitchFamily="2" charset="2"/>
              <a:buChar char="Ø"/>
            </a:pPr>
            <a:r>
              <a:rPr lang="en-US" sz="3600" dirty="0"/>
              <a:t>The U.S. Territory of Guam  </a:t>
            </a:r>
          </a:p>
          <a:p>
            <a:pPr marL="571500" indent="-571500">
              <a:buFont typeface="Wingdings" panose="05000000000000000000" pitchFamily="2" charset="2"/>
              <a:buChar char="Ø"/>
            </a:pPr>
            <a:r>
              <a:rPr lang="en-US" sz="3600" dirty="0"/>
              <a:t>The Commonwealth of the Northern Mariana Islands</a:t>
            </a:r>
          </a:p>
          <a:p>
            <a:pPr marL="571500" indent="-571500">
              <a:buFont typeface="Wingdings" panose="05000000000000000000" pitchFamily="2" charset="2"/>
              <a:buChar char="Ø"/>
            </a:pPr>
            <a:r>
              <a:rPr lang="en-US" sz="3600" dirty="0"/>
              <a:t>The Republic of Palau</a:t>
            </a:r>
          </a:p>
          <a:p>
            <a:endParaRPr lang="en-US" dirty="0"/>
          </a:p>
        </p:txBody>
      </p:sp>
      <p:sp>
        <p:nvSpPr>
          <p:cNvPr id="7" name="TextBox 6"/>
          <p:cNvSpPr txBox="1"/>
          <p:nvPr/>
        </p:nvSpPr>
        <p:spPr>
          <a:xfrm>
            <a:off x="948265" y="846667"/>
            <a:ext cx="9685867" cy="769441"/>
          </a:xfrm>
          <a:prstGeom prst="rect">
            <a:avLst/>
          </a:prstGeom>
          <a:noFill/>
        </p:spPr>
        <p:txBody>
          <a:bodyPr wrap="square" rtlCol="0">
            <a:spAutoFit/>
          </a:bodyPr>
          <a:lstStyle/>
          <a:p>
            <a:r>
              <a:rPr lang="en-US" sz="4400" dirty="0">
                <a:solidFill>
                  <a:schemeClr val="lt1"/>
                </a:solidFill>
                <a:latin typeface="Cooper Black" panose="0208090404030B020404" pitchFamily="18" charset="0"/>
              </a:rPr>
              <a:t>Founder Region Boundaries</a:t>
            </a:r>
          </a:p>
        </p:txBody>
      </p:sp>
    </p:spTree>
    <p:extLst>
      <p:ext uri="{BB962C8B-B14F-4D97-AF65-F5344CB8AC3E}">
        <p14:creationId xmlns:p14="http://schemas.microsoft.com/office/powerpoint/2010/main" val="1994745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9416"/>
          <a:stretch/>
        </p:blipFill>
        <p:spPr>
          <a:xfrm>
            <a:off x="0" y="0"/>
            <a:ext cx="12218983" cy="5015056"/>
          </a:xfrm>
          <a:prstGeom prst="rect">
            <a:avLst/>
          </a:prstGeom>
        </p:spPr>
      </p:pic>
      <p:pic>
        <p:nvPicPr>
          <p:cNvPr id="2" name="Picture 1"/>
          <p:cNvPicPr>
            <a:picLocks noChangeAspect="1"/>
          </p:cNvPicPr>
          <p:nvPr/>
        </p:nvPicPr>
        <p:blipFill>
          <a:blip r:embed="rId4"/>
          <a:stretch>
            <a:fillRect/>
          </a:stretch>
        </p:blipFill>
        <p:spPr>
          <a:xfrm>
            <a:off x="0" y="4584583"/>
            <a:ext cx="12192000" cy="2273417"/>
          </a:xfrm>
          <a:prstGeom prst="rect">
            <a:avLst/>
          </a:prstGeom>
        </p:spPr>
      </p:pic>
    </p:spTree>
    <p:extLst>
      <p:ext uri="{BB962C8B-B14F-4D97-AF65-F5344CB8AC3E}">
        <p14:creationId xmlns:p14="http://schemas.microsoft.com/office/powerpoint/2010/main" val="34464437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425" t="1728" r="10703" b="13580"/>
          <a:stretch/>
        </p:blipFill>
        <p:spPr>
          <a:xfrm>
            <a:off x="7179733" y="-18829"/>
            <a:ext cx="5012267" cy="6876830"/>
          </a:xfrm>
          <a:prstGeom prst="rect">
            <a:avLst/>
          </a:prstGeom>
        </p:spPr>
      </p:pic>
      <p:sp>
        <p:nvSpPr>
          <p:cNvPr id="4" name="TextBox 3"/>
          <p:cNvSpPr txBox="1"/>
          <p:nvPr/>
        </p:nvSpPr>
        <p:spPr>
          <a:xfrm>
            <a:off x="277028" y="2404532"/>
            <a:ext cx="6519333" cy="3539430"/>
          </a:xfrm>
          <a:prstGeom prst="rect">
            <a:avLst/>
          </a:prstGeom>
          <a:noFill/>
        </p:spPr>
        <p:txBody>
          <a:bodyPr wrap="square" rtlCol="0">
            <a:spAutoFit/>
          </a:bodyPr>
          <a:lstStyle/>
          <a:p>
            <a:r>
              <a:rPr lang="en-US" sz="3200" dirty="0"/>
              <a:t>A fellow is an equal or a comrade. It is most often used in an academic context: a fellow is often part of an elite group of learned people who work together as peers in the pursuit of knowledge or practice.</a:t>
            </a:r>
          </a:p>
        </p:txBody>
      </p:sp>
      <p:sp>
        <p:nvSpPr>
          <p:cNvPr id="5" name="TextBox 4"/>
          <p:cNvSpPr txBox="1"/>
          <p:nvPr/>
        </p:nvSpPr>
        <p:spPr>
          <a:xfrm>
            <a:off x="-304801" y="976709"/>
            <a:ext cx="7682993" cy="7694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400" dirty="0">
                <a:latin typeface="Cooper Black" panose="0208090404030B020404" pitchFamily="18" charset="0"/>
              </a:rPr>
              <a:t> WHAT IS A FELLOW?</a:t>
            </a:r>
          </a:p>
        </p:txBody>
      </p:sp>
    </p:spTree>
    <p:extLst>
      <p:ext uri="{BB962C8B-B14F-4D97-AF65-F5344CB8AC3E}">
        <p14:creationId xmlns:p14="http://schemas.microsoft.com/office/powerpoint/2010/main" val="252598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400" dirty="0">
                <a:latin typeface="Cooper Black" panose="0208090404030B020404" pitchFamily="18" charset="0"/>
              </a:rPr>
              <a:t>FELLOWSHIP PIN</a:t>
            </a:r>
          </a:p>
        </p:txBody>
      </p:sp>
      <p:pic>
        <p:nvPicPr>
          <p:cNvPr id="4" name="Picture 2" descr="https://storage1.snappages.site/umy2lkbwuv/assets/images/8008330_506x48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400301"/>
            <a:ext cx="3622842" cy="3441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1726" y="2317808"/>
            <a:ext cx="5469467" cy="4030591"/>
          </a:xfrm>
          <a:prstGeom prst="rect">
            <a:avLst/>
          </a:prstGeom>
          <a:noFill/>
        </p:spPr>
        <p:txBody>
          <a:bodyPr wrap="square" rtlCol="0">
            <a:spAutoFit/>
          </a:bodyPr>
          <a:lstStyle/>
          <a:p>
            <a:pPr>
              <a:lnSpc>
                <a:spcPct val="150000"/>
              </a:lnSpc>
            </a:pPr>
            <a:r>
              <a:rPr lang="en-US" sz="4400" b="1" dirty="0"/>
              <a:t>Fellowship Logo</a:t>
            </a:r>
          </a:p>
          <a:p>
            <a:pPr marL="742950" indent="-742950">
              <a:lnSpc>
                <a:spcPct val="150000"/>
              </a:lnSpc>
              <a:buFont typeface="+mj-lt"/>
              <a:buAutoNum type="arabicPeriod"/>
            </a:pPr>
            <a:r>
              <a:rPr lang="en-US" sz="4400" b="1" dirty="0"/>
              <a:t>Lighted Torch</a:t>
            </a:r>
          </a:p>
          <a:p>
            <a:pPr marL="742950" indent="-742950">
              <a:lnSpc>
                <a:spcPct val="150000"/>
              </a:lnSpc>
              <a:buFont typeface="+mj-lt"/>
              <a:buAutoNum type="arabicPeriod"/>
            </a:pPr>
            <a:r>
              <a:rPr lang="en-US" sz="4400" b="1" dirty="0"/>
              <a:t>Rays of Light</a:t>
            </a:r>
          </a:p>
          <a:p>
            <a:pPr marL="742950" indent="-742950">
              <a:lnSpc>
                <a:spcPct val="150000"/>
              </a:lnSpc>
              <a:buFont typeface="+mj-lt"/>
              <a:buAutoNum type="arabicPeriod"/>
            </a:pPr>
            <a:r>
              <a:rPr lang="en-US" sz="4400" b="1" dirty="0"/>
              <a:t>Book in Hand</a:t>
            </a:r>
          </a:p>
        </p:txBody>
      </p:sp>
      <p:sp>
        <p:nvSpPr>
          <p:cNvPr id="6" name="TextBox 5"/>
          <p:cNvSpPr txBox="1"/>
          <p:nvPr/>
        </p:nvSpPr>
        <p:spPr>
          <a:xfrm>
            <a:off x="8043333" y="6163733"/>
            <a:ext cx="3351910" cy="369332"/>
          </a:xfrm>
          <a:prstGeom prst="rect">
            <a:avLst/>
          </a:prstGeom>
          <a:noFill/>
        </p:spPr>
        <p:txBody>
          <a:bodyPr wrap="square" rtlCol="0">
            <a:spAutoFit/>
          </a:bodyPr>
          <a:lstStyle/>
          <a:p>
            <a:r>
              <a:rPr lang="en-US" dirty="0"/>
              <a:t>1987 Jan Sadler, SI/El Cerrito</a:t>
            </a:r>
          </a:p>
        </p:txBody>
      </p:sp>
    </p:spTree>
    <p:extLst>
      <p:ext uri="{BB962C8B-B14F-4D97-AF65-F5344CB8AC3E}">
        <p14:creationId xmlns:p14="http://schemas.microsoft.com/office/powerpoint/2010/main" val="246053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2869895"/>
            <a:ext cx="9249741" cy="1090788"/>
          </a:xfrm>
        </p:spPr>
        <p:txBody>
          <a:bodyPr>
            <a:noAutofit/>
          </a:bodyPr>
          <a:lstStyle/>
          <a:p>
            <a:r>
              <a:rPr lang="en-US" sz="4800" dirty="0">
                <a:latin typeface="Cooper Black" panose="0208090404030B020404" pitchFamily="18" charset="0"/>
                <a:ea typeface="+mn-ea"/>
                <a:cs typeface="+mn-cs"/>
              </a:rPr>
              <a:t>WHO CAN APPLY?</a:t>
            </a:r>
          </a:p>
        </p:txBody>
      </p:sp>
      <p:sp>
        <p:nvSpPr>
          <p:cNvPr id="3" name="Text Placeholder 2"/>
          <p:cNvSpPr>
            <a:spLocks noGrp="1"/>
          </p:cNvSpPr>
          <p:nvPr>
            <p:ph type="body" idx="1"/>
          </p:nvPr>
        </p:nvSpPr>
        <p:spPr/>
        <p:txBody>
          <a:bodyPr/>
          <a:lstStyle/>
          <a:p>
            <a:r>
              <a:rPr lang="en-US" dirty="0"/>
              <a:t>Founder Region’s Identifying Project </a:t>
            </a:r>
          </a:p>
        </p:txBody>
      </p:sp>
      <p:sp>
        <p:nvSpPr>
          <p:cNvPr id="4" name="Rectangle 3"/>
          <p:cNvSpPr/>
          <p:nvPr/>
        </p:nvSpPr>
        <p:spPr>
          <a:xfrm>
            <a:off x="266299" y="6349549"/>
            <a:ext cx="11630526" cy="338554"/>
          </a:xfrm>
          <a:prstGeom prst="rect">
            <a:avLst/>
          </a:prstGeom>
        </p:spPr>
        <p:txBody>
          <a:bodyPr wrap="square">
            <a:spAutoFit/>
          </a:bodyPr>
          <a:lstStyle/>
          <a:p>
            <a:r>
              <a:rPr lang="en-US" sz="1600" i="1" dirty="0">
                <a:latin typeface="Comic Sans MS" panose="030F0702030302020204" pitchFamily="66" charset="0"/>
              </a:rPr>
              <a:t>            Solving Puzzles by Degrees!                                                                       Founder Region Fellowship, Inc.                            </a:t>
            </a:r>
          </a:p>
        </p:txBody>
      </p:sp>
    </p:spTree>
    <p:extLst>
      <p:ext uri="{BB962C8B-B14F-4D97-AF65-F5344CB8AC3E}">
        <p14:creationId xmlns:p14="http://schemas.microsoft.com/office/powerpoint/2010/main" val="25309429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1122"/>
          <a:stretch/>
        </p:blipFill>
        <p:spPr>
          <a:xfrm>
            <a:off x="-26054" y="0"/>
            <a:ext cx="12159440" cy="3388291"/>
          </a:xfrm>
          <a:prstGeom prst="rect">
            <a:avLst/>
          </a:prstGeom>
        </p:spPr>
      </p:pic>
      <p:pic>
        <p:nvPicPr>
          <p:cNvPr id="5" name="Picture 4"/>
          <p:cNvPicPr>
            <a:picLocks noChangeAspect="1"/>
          </p:cNvPicPr>
          <p:nvPr/>
        </p:nvPicPr>
        <p:blipFill>
          <a:blip r:embed="rId4"/>
          <a:stretch>
            <a:fillRect/>
          </a:stretch>
        </p:blipFill>
        <p:spPr>
          <a:xfrm>
            <a:off x="8389539" y="5976370"/>
            <a:ext cx="3743847" cy="800212"/>
          </a:xfrm>
          <a:prstGeom prst="rect">
            <a:avLst/>
          </a:prstGeom>
        </p:spPr>
      </p:pic>
      <p:pic>
        <p:nvPicPr>
          <p:cNvPr id="13" name="Picture 12">
            <a:extLst>
              <a:ext uri="{FF2B5EF4-FFF2-40B4-BE49-F238E27FC236}">
                <a16:creationId xmlns:a16="http://schemas.microsoft.com/office/drawing/2014/main" id="{E4BB45DA-520E-4125-E220-615815294727}"/>
              </a:ext>
            </a:extLst>
          </p:cNvPr>
          <p:cNvPicPr>
            <a:picLocks noChangeAspect="1"/>
          </p:cNvPicPr>
          <p:nvPr/>
        </p:nvPicPr>
        <p:blipFill>
          <a:blip r:embed="rId5"/>
          <a:stretch>
            <a:fillRect/>
          </a:stretch>
        </p:blipFill>
        <p:spPr>
          <a:xfrm>
            <a:off x="-26054" y="3255156"/>
            <a:ext cx="8149637" cy="3614367"/>
          </a:xfrm>
          <a:prstGeom prst="rect">
            <a:avLst/>
          </a:prstGeom>
        </p:spPr>
      </p:pic>
      <p:pic>
        <p:nvPicPr>
          <p:cNvPr id="15" name="Picture 14">
            <a:extLst>
              <a:ext uri="{FF2B5EF4-FFF2-40B4-BE49-F238E27FC236}">
                <a16:creationId xmlns:a16="http://schemas.microsoft.com/office/drawing/2014/main" id="{4F913D2F-BD45-003C-727A-A5233A219602}"/>
              </a:ext>
            </a:extLst>
          </p:cNvPr>
          <p:cNvPicPr>
            <a:picLocks noChangeAspect="1"/>
          </p:cNvPicPr>
          <p:nvPr/>
        </p:nvPicPr>
        <p:blipFill>
          <a:blip r:embed="rId6"/>
          <a:stretch>
            <a:fillRect/>
          </a:stretch>
        </p:blipFill>
        <p:spPr>
          <a:xfrm>
            <a:off x="8123583" y="3255156"/>
            <a:ext cx="4119744" cy="2357347"/>
          </a:xfrm>
          <a:prstGeom prst="rect">
            <a:avLst/>
          </a:prstGeom>
        </p:spPr>
      </p:pic>
      <p:sp>
        <p:nvSpPr>
          <p:cNvPr id="16" name="TextBox 15">
            <a:extLst>
              <a:ext uri="{FF2B5EF4-FFF2-40B4-BE49-F238E27FC236}">
                <a16:creationId xmlns:a16="http://schemas.microsoft.com/office/drawing/2014/main" id="{516401A8-C7E1-BCDF-2442-9AE8F2D9D35E}"/>
              </a:ext>
            </a:extLst>
          </p:cNvPr>
          <p:cNvSpPr txBox="1"/>
          <p:nvPr/>
        </p:nvSpPr>
        <p:spPr>
          <a:xfrm>
            <a:off x="1249588" y="3255156"/>
            <a:ext cx="6764054" cy="800219"/>
          </a:xfrm>
          <a:prstGeom prst="rect">
            <a:avLst/>
          </a:prstGeom>
          <a:noFill/>
        </p:spPr>
        <p:txBody>
          <a:bodyPr wrap="square" rtlCol="0">
            <a:spAutoFit/>
          </a:bodyPr>
          <a:lstStyle/>
          <a:p>
            <a:pPr algn="r"/>
            <a:r>
              <a:rPr lang="en-US" sz="2800" dirty="0">
                <a:solidFill>
                  <a:schemeClr val="bg1"/>
                </a:solidFill>
              </a:rPr>
              <a:t>Community Force Scholars United</a:t>
            </a:r>
          </a:p>
          <a:p>
            <a:pPr algn="r"/>
            <a:endParaRPr lang="en-US" dirty="0"/>
          </a:p>
        </p:txBody>
      </p:sp>
    </p:spTree>
    <p:extLst>
      <p:ext uri="{BB962C8B-B14F-4D97-AF65-F5344CB8AC3E}">
        <p14:creationId xmlns:p14="http://schemas.microsoft.com/office/powerpoint/2010/main" val="1225038974"/>
      </p:ext>
    </p:extLst>
  </p:cSld>
  <p:clrMapOvr>
    <a:masterClrMapping/>
  </p:clrMapOvr>
  <p:transition spd="slow">
    <p:randomBar dir="vert"/>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3FBCD-4DF7-4ECF-9257-7B99D5499325}">
  <ds:schemaRefs>
    <ds:schemaRef ds:uri="http://schemas.microsoft.com/sharepoint/v3/contenttype/forms"/>
  </ds:schemaRefs>
</ds:datastoreItem>
</file>

<file path=customXml/itemProps2.xml><?xml version="1.0" encoding="utf-8"?>
<ds:datastoreItem xmlns:ds="http://schemas.openxmlformats.org/officeDocument/2006/customXml" ds:itemID="{FE0B8658-DE86-42E1-9D01-970FE6B6ABA5}">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 ds:uri="71af3243-3dd4-4a8d-8c0d-dd76da1f02a5"/>
    <ds:schemaRef ds:uri="http://schemas.microsoft.com/office/2006/documentManagement/types"/>
    <ds:schemaRef ds:uri="http://purl.org/dc/elements/1.1/"/>
    <ds:schemaRef ds:uri="16c05727-aa75-4e4a-9b5f-8a80a1165891"/>
    <ds:schemaRef ds:uri="http://purl.org/dc/dcmitype/"/>
  </ds:schemaRefs>
</ds:datastoreItem>
</file>

<file path=customXml/itemProps3.xml><?xml version="1.0" encoding="utf-8"?>
<ds:datastoreItem xmlns:ds="http://schemas.openxmlformats.org/officeDocument/2006/customXml" ds:itemID="{3E14B9E1-7F97-4662-8FB1-AC5A81D5A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2225</Words>
  <Application>Microsoft Office PowerPoint</Application>
  <PresentationFormat>Widescreen</PresentationFormat>
  <Paragraphs>197</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Comic Sans MS</vt:lpstr>
      <vt:lpstr>Cooper Black</vt:lpstr>
      <vt:lpstr>Palatino Linotype</vt:lpstr>
      <vt:lpstr>Trebuchet MS</vt:lpstr>
      <vt:lpstr>Wingdings</vt:lpstr>
      <vt:lpstr>Yeseva One</vt:lpstr>
      <vt:lpstr>Berlin</vt:lpstr>
      <vt:lpstr>Founder Region Fellowship, Inc. </vt:lpstr>
      <vt:lpstr>PowerPoint Presentation</vt:lpstr>
      <vt:lpstr>Established in 1948</vt:lpstr>
      <vt:lpstr>PowerPoint Presentation</vt:lpstr>
      <vt:lpstr>PowerPoint Presentation</vt:lpstr>
      <vt:lpstr>PowerPoint Presentation</vt:lpstr>
      <vt:lpstr>FELLOWSHIP PIN</vt:lpstr>
      <vt:lpstr>WHO CAN APPLY?</vt:lpstr>
      <vt:lpstr>PowerPoint Presentation</vt:lpstr>
      <vt:lpstr>PowerPoint Presentation</vt:lpstr>
      <vt:lpstr>PowerPoint Presentation</vt:lpstr>
      <vt:lpstr>SUPPORTING FELLOWSHIP</vt:lpstr>
      <vt:lpstr>PowerPoint Presentation</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2022-09-03T23:47:44Z</dcterms:created>
  <dcterms:modified xsi:type="dcterms:W3CDTF">2025-02-17T21:43:55Z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